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94" r:id="rId7"/>
    <p:sldId id="263" r:id="rId8"/>
    <p:sldId id="288" r:id="rId9"/>
    <p:sldId id="289" r:id="rId10"/>
    <p:sldId id="266" r:id="rId11"/>
    <p:sldId id="267" r:id="rId12"/>
    <p:sldId id="264" r:id="rId13"/>
    <p:sldId id="292" r:id="rId14"/>
    <p:sldId id="265" r:id="rId15"/>
    <p:sldId id="270" r:id="rId16"/>
    <p:sldId id="262" r:id="rId17"/>
    <p:sldId id="299" r:id="rId18"/>
    <p:sldId id="268" r:id="rId19"/>
    <p:sldId id="269" r:id="rId20"/>
    <p:sldId id="271" r:id="rId21"/>
    <p:sldId id="272" r:id="rId22"/>
    <p:sldId id="273" r:id="rId23"/>
    <p:sldId id="286" r:id="rId24"/>
    <p:sldId id="277" r:id="rId25"/>
    <p:sldId id="278" r:id="rId26"/>
    <p:sldId id="279" r:id="rId27"/>
    <p:sldId id="302" r:id="rId28"/>
    <p:sldId id="283" r:id="rId29"/>
    <p:sldId id="280" r:id="rId30"/>
    <p:sldId id="298" r:id="rId31"/>
    <p:sldId id="295" r:id="rId32"/>
    <p:sldId id="296" r:id="rId33"/>
    <p:sldId id="297" r:id="rId34"/>
    <p:sldId id="300" r:id="rId35"/>
    <p:sldId id="301" r:id="rId36"/>
    <p:sldId id="281" r:id="rId37"/>
    <p:sldId id="282" r:id="rId38"/>
    <p:sldId id="285" r:id="rId39"/>
    <p:sldId id="303"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1" d="100"/>
          <a:sy n="111" d="100"/>
        </p:scale>
        <p:origin x="4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7C197-D1F2-44E0-B842-6A2527AE63D7}" type="doc">
      <dgm:prSet loTypeId="urn:microsoft.com/office/officeart/2005/8/layout/cycle8" loCatId="cycle" qsTypeId="urn:microsoft.com/office/officeart/2005/8/quickstyle/simple1" qsCatId="simple" csTypeId="urn:microsoft.com/office/officeart/2005/8/colors/colorful5" csCatId="colorful" phldr="1"/>
      <dgm:spPr/>
    </dgm:pt>
    <dgm:pt modelId="{879C24A2-2FCD-428B-B533-E6D2C06F0AEB}">
      <dgm:prSet phldrT="[Text]" custT="1"/>
      <dgm:spPr/>
      <dgm:t>
        <a:bodyPr/>
        <a:lstStyle/>
        <a:p>
          <a:r>
            <a:rPr lang="en-US" sz="1800" dirty="0">
              <a:latin typeface="Century Gothic" panose="020B0502020202020204" pitchFamily="34" charset="0"/>
            </a:rPr>
            <a:t>Profit</a:t>
          </a:r>
        </a:p>
        <a:p>
          <a:r>
            <a:rPr lang="en-US" sz="1800" dirty="0">
              <a:latin typeface="Century Gothic" panose="020B0502020202020204" pitchFamily="34" charset="0"/>
            </a:rPr>
            <a:t>(Economic)</a:t>
          </a:r>
        </a:p>
      </dgm:t>
    </dgm:pt>
    <dgm:pt modelId="{B2C6D67E-1539-4AF7-A7F4-FB8D6FC59493}" type="parTrans" cxnId="{44CDD2F7-6AC3-4C45-8EFC-69A92BACA677}">
      <dgm:prSet/>
      <dgm:spPr/>
      <dgm:t>
        <a:bodyPr/>
        <a:lstStyle/>
        <a:p>
          <a:endParaRPr lang="en-US" sz="2800"/>
        </a:p>
      </dgm:t>
    </dgm:pt>
    <dgm:pt modelId="{678A52C3-420D-42F3-BF5C-2B2829C449DB}" type="sibTrans" cxnId="{44CDD2F7-6AC3-4C45-8EFC-69A92BACA677}">
      <dgm:prSet/>
      <dgm:spPr/>
      <dgm:t>
        <a:bodyPr/>
        <a:lstStyle/>
        <a:p>
          <a:endParaRPr lang="en-US" sz="2800"/>
        </a:p>
      </dgm:t>
    </dgm:pt>
    <dgm:pt modelId="{CCCFAD8E-986D-4E32-8F7F-183C5F820591}">
      <dgm:prSet phldrT="[Text]" custT="1"/>
      <dgm:spPr/>
      <dgm:t>
        <a:bodyPr/>
        <a:lstStyle/>
        <a:p>
          <a:r>
            <a:rPr lang="en-US" sz="1800" dirty="0">
              <a:latin typeface="Century Gothic" panose="020B0502020202020204" pitchFamily="34" charset="0"/>
            </a:rPr>
            <a:t>Planet</a:t>
          </a:r>
        </a:p>
        <a:p>
          <a:r>
            <a:rPr lang="en-US" sz="1800" dirty="0">
              <a:latin typeface="Century Gothic" panose="020B0502020202020204" pitchFamily="34" charset="0"/>
            </a:rPr>
            <a:t>(Environment)</a:t>
          </a:r>
        </a:p>
      </dgm:t>
    </dgm:pt>
    <dgm:pt modelId="{511DF652-8352-46CF-9923-516A6FD23C3A}" type="parTrans" cxnId="{6EF34C25-E883-45D0-A513-1B161735861C}">
      <dgm:prSet/>
      <dgm:spPr/>
      <dgm:t>
        <a:bodyPr/>
        <a:lstStyle/>
        <a:p>
          <a:endParaRPr lang="en-US" sz="2800"/>
        </a:p>
      </dgm:t>
    </dgm:pt>
    <dgm:pt modelId="{C82C7D10-A27A-432E-BCA6-117D8869D1AF}" type="sibTrans" cxnId="{6EF34C25-E883-45D0-A513-1B161735861C}">
      <dgm:prSet/>
      <dgm:spPr/>
      <dgm:t>
        <a:bodyPr/>
        <a:lstStyle/>
        <a:p>
          <a:endParaRPr lang="en-US" sz="2800"/>
        </a:p>
      </dgm:t>
    </dgm:pt>
    <dgm:pt modelId="{8528E234-5D9D-43B5-A15B-55566B6B36F3}">
      <dgm:prSet phldrT="[Text]" custT="1"/>
      <dgm:spPr/>
      <dgm:t>
        <a:bodyPr/>
        <a:lstStyle/>
        <a:p>
          <a:r>
            <a:rPr lang="en-US" sz="1800" dirty="0">
              <a:latin typeface="Century Gothic" panose="020B0502020202020204" pitchFamily="34" charset="0"/>
            </a:rPr>
            <a:t>People</a:t>
          </a:r>
        </a:p>
        <a:p>
          <a:r>
            <a:rPr lang="en-US" sz="1800" dirty="0">
              <a:latin typeface="Century Gothic" panose="020B0502020202020204" pitchFamily="34" charset="0"/>
            </a:rPr>
            <a:t>(Society)</a:t>
          </a:r>
        </a:p>
      </dgm:t>
    </dgm:pt>
    <dgm:pt modelId="{1BBAEF10-3BCB-40C9-8AD6-3E32F09B0E53}" type="parTrans" cxnId="{00933686-3E48-4302-973E-C34ADDDEC175}">
      <dgm:prSet/>
      <dgm:spPr/>
      <dgm:t>
        <a:bodyPr/>
        <a:lstStyle/>
        <a:p>
          <a:endParaRPr lang="en-US" sz="2800"/>
        </a:p>
      </dgm:t>
    </dgm:pt>
    <dgm:pt modelId="{05442A86-E363-43BE-B2BC-9300B2C0DAB2}" type="sibTrans" cxnId="{00933686-3E48-4302-973E-C34ADDDEC175}">
      <dgm:prSet/>
      <dgm:spPr/>
      <dgm:t>
        <a:bodyPr/>
        <a:lstStyle/>
        <a:p>
          <a:endParaRPr lang="en-US" sz="2800"/>
        </a:p>
      </dgm:t>
    </dgm:pt>
    <dgm:pt modelId="{57ED1D41-0A67-4B2D-ABE2-5C77CCA615B9}" type="pres">
      <dgm:prSet presAssocID="{0DF7C197-D1F2-44E0-B842-6A2527AE63D7}" presName="compositeShape" presStyleCnt="0">
        <dgm:presLayoutVars>
          <dgm:chMax val="7"/>
          <dgm:dir/>
          <dgm:resizeHandles val="exact"/>
        </dgm:presLayoutVars>
      </dgm:prSet>
      <dgm:spPr/>
    </dgm:pt>
    <dgm:pt modelId="{F2AD3C3A-C391-404A-9522-8DB316456673}" type="pres">
      <dgm:prSet presAssocID="{0DF7C197-D1F2-44E0-B842-6A2527AE63D7}" presName="wedge1" presStyleLbl="node1" presStyleIdx="0" presStyleCnt="3" custScaleX="108503" custScaleY="106487"/>
      <dgm:spPr/>
    </dgm:pt>
    <dgm:pt modelId="{B792D462-8B51-4643-A759-5EF610F4FCD9}" type="pres">
      <dgm:prSet presAssocID="{0DF7C197-D1F2-44E0-B842-6A2527AE63D7}" presName="dummy1a" presStyleCnt="0"/>
      <dgm:spPr/>
    </dgm:pt>
    <dgm:pt modelId="{FEDACBEE-1370-491F-8099-56A94178468C}" type="pres">
      <dgm:prSet presAssocID="{0DF7C197-D1F2-44E0-B842-6A2527AE63D7}" presName="dummy1b" presStyleCnt="0"/>
      <dgm:spPr/>
    </dgm:pt>
    <dgm:pt modelId="{C8E9013B-1C2C-4A94-B27A-8416E0C6A581}" type="pres">
      <dgm:prSet presAssocID="{0DF7C197-D1F2-44E0-B842-6A2527AE63D7}" presName="wedge1Tx" presStyleLbl="node1" presStyleIdx="0" presStyleCnt="3">
        <dgm:presLayoutVars>
          <dgm:chMax val="0"/>
          <dgm:chPref val="0"/>
          <dgm:bulletEnabled val="1"/>
        </dgm:presLayoutVars>
      </dgm:prSet>
      <dgm:spPr/>
    </dgm:pt>
    <dgm:pt modelId="{0EDF8F6F-4DC7-4033-BDB3-5EBD56CA785C}" type="pres">
      <dgm:prSet presAssocID="{0DF7C197-D1F2-44E0-B842-6A2527AE63D7}" presName="wedge2" presStyleLbl="node1" presStyleIdx="1" presStyleCnt="3"/>
      <dgm:spPr/>
    </dgm:pt>
    <dgm:pt modelId="{0F2B1FF7-9466-4EA3-A8D6-23CBD4A6A994}" type="pres">
      <dgm:prSet presAssocID="{0DF7C197-D1F2-44E0-B842-6A2527AE63D7}" presName="dummy2a" presStyleCnt="0"/>
      <dgm:spPr/>
    </dgm:pt>
    <dgm:pt modelId="{6886DBC7-B04E-4309-90AF-1F7AE5FCDCBB}" type="pres">
      <dgm:prSet presAssocID="{0DF7C197-D1F2-44E0-B842-6A2527AE63D7}" presName="dummy2b" presStyleCnt="0"/>
      <dgm:spPr/>
    </dgm:pt>
    <dgm:pt modelId="{7B5AFEA6-BDEA-4405-92B0-2DA37C9CE4B6}" type="pres">
      <dgm:prSet presAssocID="{0DF7C197-D1F2-44E0-B842-6A2527AE63D7}" presName="wedge2Tx" presStyleLbl="node1" presStyleIdx="1" presStyleCnt="3">
        <dgm:presLayoutVars>
          <dgm:chMax val="0"/>
          <dgm:chPref val="0"/>
          <dgm:bulletEnabled val="1"/>
        </dgm:presLayoutVars>
      </dgm:prSet>
      <dgm:spPr/>
    </dgm:pt>
    <dgm:pt modelId="{C85FA372-5BDC-4E02-9409-C816C04EB5A8}" type="pres">
      <dgm:prSet presAssocID="{0DF7C197-D1F2-44E0-B842-6A2527AE63D7}" presName="wedge3" presStyleLbl="node1" presStyleIdx="2" presStyleCnt="3"/>
      <dgm:spPr/>
    </dgm:pt>
    <dgm:pt modelId="{E72C35FE-8BD7-4FEE-B7E1-4C8206B7A2A5}" type="pres">
      <dgm:prSet presAssocID="{0DF7C197-D1F2-44E0-B842-6A2527AE63D7}" presName="dummy3a" presStyleCnt="0"/>
      <dgm:spPr/>
    </dgm:pt>
    <dgm:pt modelId="{DD42FB69-0B87-412A-BB1A-CFA666ADD697}" type="pres">
      <dgm:prSet presAssocID="{0DF7C197-D1F2-44E0-B842-6A2527AE63D7}" presName="dummy3b" presStyleCnt="0"/>
      <dgm:spPr/>
    </dgm:pt>
    <dgm:pt modelId="{B0FD6997-AB9E-49B3-9723-D4A61E01D02A}" type="pres">
      <dgm:prSet presAssocID="{0DF7C197-D1F2-44E0-B842-6A2527AE63D7}" presName="wedge3Tx" presStyleLbl="node1" presStyleIdx="2" presStyleCnt="3">
        <dgm:presLayoutVars>
          <dgm:chMax val="0"/>
          <dgm:chPref val="0"/>
          <dgm:bulletEnabled val="1"/>
        </dgm:presLayoutVars>
      </dgm:prSet>
      <dgm:spPr/>
    </dgm:pt>
    <dgm:pt modelId="{084DA219-0812-4F96-AD59-7E47FA2CACA1}" type="pres">
      <dgm:prSet presAssocID="{678A52C3-420D-42F3-BF5C-2B2829C449DB}" presName="arrowWedge1" presStyleLbl="fgSibTrans2D1" presStyleIdx="0" presStyleCnt="3"/>
      <dgm:spPr/>
    </dgm:pt>
    <dgm:pt modelId="{FFF99B59-FCAF-4F24-BD01-76A263546D4C}" type="pres">
      <dgm:prSet presAssocID="{C82C7D10-A27A-432E-BCA6-117D8869D1AF}" presName="arrowWedge2" presStyleLbl="fgSibTrans2D1" presStyleIdx="1" presStyleCnt="3"/>
      <dgm:spPr/>
    </dgm:pt>
    <dgm:pt modelId="{A78B66B0-D45E-4141-AD5E-E40517C8E871}" type="pres">
      <dgm:prSet presAssocID="{05442A86-E363-43BE-B2BC-9300B2C0DAB2}" presName="arrowWedge3" presStyleLbl="fgSibTrans2D1" presStyleIdx="2" presStyleCnt="3"/>
      <dgm:spPr/>
    </dgm:pt>
  </dgm:ptLst>
  <dgm:cxnLst>
    <dgm:cxn modelId="{D65E6E09-B513-4DF7-B081-A1C33E06A906}" type="presOf" srcId="{CCCFAD8E-986D-4E32-8F7F-183C5F820591}" destId="{7B5AFEA6-BDEA-4405-92B0-2DA37C9CE4B6}" srcOrd="1" destOrd="0" presId="urn:microsoft.com/office/officeart/2005/8/layout/cycle8"/>
    <dgm:cxn modelId="{6EF34C25-E883-45D0-A513-1B161735861C}" srcId="{0DF7C197-D1F2-44E0-B842-6A2527AE63D7}" destId="{CCCFAD8E-986D-4E32-8F7F-183C5F820591}" srcOrd="1" destOrd="0" parTransId="{511DF652-8352-46CF-9923-516A6FD23C3A}" sibTransId="{C82C7D10-A27A-432E-BCA6-117D8869D1AF}"/>
    <dgm:cxn modelId="{6660A056-2D79-4F24-8C32-68F0952E5EA7}" type="presOf" srcId="{8528E234-5D9D-43B5-A15B-55566B6B36F3}" destId="{B0FD6997-AB9E-49B3-9723-D4A61E01D02A}" srcOrd="1" destOrd="0" presId="urn:microsoft.com/office/officeart/2005/8/layout/cycle8"/>
    <dgm:cxn modelId="{19665A65-C588-4424-A371-2780F6B018BB}" type="presOf" srcId="{0DF7C197-D1F2-44E0-B842-6A2527AE63D7}" destId="{57ED1D41-0A67-4B2D-ABE2-5C77CCA615B9}" srcOrd="0" destOrd="0" presId="urn:microsoft.com/office/officeart/2005/8/layout/cycle8"/>
    <dgm:cxn modelId="{9C04EC65-23AC-4F0C-981E-D64877A10D01}" type="presOf" srcId="{8528E234-5D9D-43B5-A15B-55566B6B36F3}" destId="{C85FA372-5BDC-4E02-9409-C816C04EB5A8}" srcOrd="0" destOrd="0" presId="urn:microsoft.com/office/officeart/2005/8/layout/cycle8"/>
    <dgm:cxn modelId="{00933686-3E48-4302-973E-C34ADDDEC175}" srcId="{0DF7C197-D1F2-44E0-B842-6A2527AE63D7}" destId="{8528E234-5D9D-43B5-A15B-55566B6B36F3}" srcOrd="2" destOrd="0" parTransId="{1BBAEF10-3BCB-40C9-8AD6-3E32F09B0E53}" sibTransId="{05442A86-E363-43BE-B2BC-9300B2C0DAB2}"/>
    <dgm:cxn modelId="{375A50E4-AD66-4FA9-AA48-48F59E6AC26D}" type="presOf" srcId="{879C24A2-2FCD-428B-B533-E6D2C06F0AEB}" destId="{F2AD3C3A-C391-404A-9522-8DB316456673}" srcOrd="0" destOrd="0" presId="urn:microsoft.com/office/officeart/2005/8/layout/cycle8"/>
    <dgm:cxn modelId="{136568EA-60F7-4B9A-B588-303425FA99B4}" type="presOf" srcId="{879C24A2-2FCD-428B-B533-E6D2C06F0AEB}" destId="{C8E9013B-1C2C-4A94-B27A-8416E0C6A581}" srcOrd="1" destOrd="0" presId="urn:microsoft.com/office/officeart/2005/8/layout/cycle8"/>
    <dgm:cxn modelId="{E523FFF0-6DCB-4DE0-B8BC-C74F42370634}" type="presOf" srcId="{CCCFAD8E-986D-4E32-8F7F-183C5F820591}" destId="{0EDF8F6F-4DC7-4033-BDB3-5EBD56CA785C}" srcOrd="0" destOrd="0" presId="urn:microsoft.com/office/officeart/2005/8/layout/cycle8"/>
    <dgm:cxn modelId="{44CDD2F7-6AC3-4C45-8EFC-69A92BACA677}" srcId="{0DF7C197-D1F2-44E0-B842-6A2527AE63D7}" destId="{879C24A2-2FCD-428B-B533-E6D2C06F0AEB}" srcOrd="0" destOrd="0" parTransId="{B2C6D67E-1539-4AF7-A7F4-FB8D6FC59493}" sibTransId="{678A52C3-420D-42F3-BF5C-2B2829C449DB}"/>
    <dgm:cxn modelId="{2D70FE4A-5F49-43A7-8793-A598E077BE8A}" type="presParOf" srcId="{57ED1D41-0A67-4B2D-ABE2-5C77CCA615B9}" destId="{F2AD3C3A-C391-404A-9522-8DB316456673}" srcOrd="0" destOrd="0" presId="urn:microsoft.com/office/officeart/2005/8/layout/cycle8"/>
    <dgm:cxn modelId="{359692B9-18A6-42D3-8CF2-19F0C2FDA9FF}" type="presParOf" srcId="{57ED1D41-0A67-4B2D-ABE2-5C77CCA615B9}" destId="{B792D462-8B51-4643-A759-5EF610F4FCD9}" srcOrd="1" destOrd="0" presId="urn:microsoft.com/office/officeart/2005/8/layout/cycle8"/>
    <dgm:cxn modelId="{B683C635-349A-44E7-8DD9-B8E6512CCDA0}" type="presParOf" srcId="{57ED1D41-0A67-4B2D-ABE2-5C77CCA615B9}" destId="{FEDACBEE-1370-491F-8099-56A94178468C}" srcOrd="2" destOrd="0" presId="urn:microsoft.com/office/officeart/2005/8/layout/cycle8"/>
    <dgm:cxn modelId="{E596E767-3951-4B48-91C9-B081DC6150C6}" type="presParOf" srcId="{57ED1D41-0A67-4B2D-ABE2-5C77CCA615B9}" destId="{C8E9013B-1C2C-4A94-B27A-8416E0C6A581}" srcOrd="3" destOrd="0" presId="urn:microsoft.com/office/officeart/2005/8/layout/cycle8"/>
    <dgm:cxn modelId="{C2B7AAC9-530D-48E1-95C4-E40F4AB19320}" type="presParOf" srcId="{57ED1D41-0A67-4B2D-ABE2-5C77CCA615B9}" destId="{0EDF8F6F-4DC7-4033-BDB3-5EBD56CA785C}" srcOrd="4" destOrd="0" presId="urn:microsoft.com/office/officeart/2005/8/layout/cycle8"/>
    <dgm:cxn modelId="{F9306F7B-B392-46DF-B644-B905C6E18741}" type="presParOf" srcId="{57ED1D41-0A67-4B2D-ABE2-5C77CCA615B9}" destId="{0F2B1FF7-9466-4EA3-A8D6-23CBD4A6A994}" srcOrd="5" destOrd="0" presId="urn:microsoft.com/office/officeart/2005/8/layout/cycle8"/>
    <dgm:cxn modelId="{36AA5817-762B-4140-B7F8-DBCABDE0945E}" type="presParOf" srcId="{57ED1D41-0A67-4B2D-ABE2-5C77CCA615B9}" destId="{6886DBC7-B04E-4309-90AF-1F7AE5FCDCBB}" srcOrd="6" destOrd="0" presId="urn:microsoft.com/office/officeart/2005/8/layout/cycle8"/>
    <dgm:cxn modelId="{287F5E14-3859-447E-8FC1-58A0E758896D}" type="presParOf" srcId="{57ED1D41-0A67-4B2D-ABE2-5C77CCA615B9}" destId="{7B5AFEA6-BDEA-4405-92B0-2DA37C9CE4B6}" srcOrd="7" destOrd="0" presId="urn:microsoft.com/office/officeart/2005/8/layout/cycle8"/>
    <dgm:cxn modelId="{01384089-ED16-4A48-B221-58FDC69948AD}" type="presParOf" srcId="{57ED1D41-0A67-4B2D-ABE2-5C77CCA615B9}" destId="{C85FA372-5BDC-4E02-9409-C816C04EB5A8}" srcOrd="8" destOrd="0" presId="urn:microsoft.com/office/officeart/2005/8/layout/cycle8"/>
    <dgm:cxn modelId="{83BF6F80-7573-4C11-89ED-B6706362FD08}" type="presParOf" srcId="{57ED1D41-0A67-4B2D-ABE2-5C77CCA615B9}" destId="{E72C35FE-8BD7-4FEE-B7E1-4C8206B7A2A5}" srcOrd="9" destOrd="0" presId="urn:microsoft.com/office/officeart/2005/8/layout/cycle8"/>
    <dgm:cxn modelId="{D181F319-444E-4A54-A19B-798F659A0E10}" type="presParOf" srcId="{57ED1D41-0A67-4B2D-ABE2-5C77CCA615B9}" destId="{DD42FB69-0B87-412A-BB1A-CFA666ADD697}" srcOrd="10" destOrd="0" presId="urn:microsoft.com/office/officeart/2005/8/layout/cycle8"/>
    <dgm:cxn modelId="{585C24D2-09AF-46A7-8A23-B0E6F1C3B32B}" type="presParOf" srcId="{57ED1D41-0A67-4B2D-ABE2-5C77CCA615B9}" destId="{B0FD6997-AB9E-49B3-9723-D4A61E01D02A}" srcOrd="11" destOrd="0" presId="urn:microsoft.com/office/officeart/2005/8/layout/cycle8"/>
    <dgm:cxn modelId="{A68A6744-4AC6-4649-819F-BF39B66D919C}" type="presParOf" srcId="{57ED1D41-0A67-4B2D-ABE2-5C77CCA615B9}" destId="{084DA219-0812-4F96-AD59-7E47FA2CACA1}" srcOrd="12" destOrd="0" presId="urn:microsoft.com/office/officeart/2005/8/layout/cycle8"/>
    <dgm:cxn modelId="{9F63AB19-ACE4-41B4-AE99-F5D662F44DE0}" type="presParOf" srcId="{57ED1D41-0A67-4B2D-ABE2-5C77CCA615B9}" destId="{FFF99B59-FCAF-4F24-BD01-76A263546D4C}" srcOrd="13" destOrd="0" presId="urn:microsoft.com/office/officeart/2005/8/layout/cycle8"/>
    <dgm:cxn modelId="{E0953BD0-1ED1-4079-BE4B-AB127077F4E1}" type="presParOf" srcId="{57ED1D41-0A67-4B2D-ABE2-5C77CCA615B9}" destId="{A78B66B0-D45E-4141-AD5E-E40517C8E87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412A09-5A18-4FF8-B015-F8920769924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46F04DB-2828-43EC-950E-D531CA5D989F}">
      <dgm:prSet/>
      <dgm:spPr/>
      <dgm:t>
        <a:bodyPr/>
        <a:lstStyle/>
        <a:p>
          <a:r>
            <a:rPr lang="en-US"/>
            <a:t>Estimating efficiency is relatively easier</a:t>
          </a:r>
        </a:p>
      </dgm:t>
    </dgm:pt>
    <dgm:pt modelId="{9DF3DB8A-9179-4F81-8E05-30DFEA93C9F7}" type="parTrans" cxnId="{02029377-F311-4241-B8F7-38921CD240EF}">
      <dgm:prSet/>
      <dgm:spPr/>
      <dgm:t>
        <a:bodyPr/>
        <a:lstStyle/>
        <a:p>
          <a:endParaRPr lang="en-US"/>
        </a:p>
      </dgm:t>
    </dgm:pt>
    <dgm:pt modelId="{4C2B1DFB-3B24-4FC0-B995-E62A7C27D156}" type="sibTrans" cxnId="{02029377-F311-4241-B8F7-38921CD240EF}">
      <dgm:prSet/>
      <dgm:spPr/>
      <dgm:t>
        <a:bodyPr/>
        <a:lstStyle/>
        <a:p>
          <a:endParaRPr lang="en-US"/>
        </a:p>
      </dgm:t>
    </dgm:pt>
    <dgm:pt modelId="{7A461E71-43C9-4867-B16C-471419FD59F4}">
      <dgm:prSet/>
      <dgm:spPr/>
      <dgm:t>
        <a:bodyPr/>
        <a:lstStyle/>
        <a:p>
          <a:r>
            <a:rPr lang="en-US"/>
            <a:t>The sample size can vary over time</a:t>
          </a:r>
        </a:p>
      </dgm:t>
    </dgm:pt>
    <dgm:pt modelId="{CF03B0EA-0EE8-42AB-BF17-9E0B0A8BF382}" type="parTrans" cxnId="{CAC1BF95-A7DF-413A-8438-A541B27D9E81}">
      <dgm:prSet/>
      <dgm:spPr/>
      <dgm:t>
        <a:bodyPr/>
        <a:lstStyle/>
        <a:p>
          <a:endParaRPr lang="en-US"/>
        </a:p>
      </dgm:t>
    </dgm:pt>
    <dgm:pt modelId="{3C806D18-F47F-4EB2-9443-23C8ACC36ACD}" type="sibTrans" cxnId="{CAC1BF95-A7DF-413A-8438-A541B27D9E81}">
      <dgm:prSet/>
      <dgm:spPr/>
      <dgm:t>
        <a:bodyPr/>
        <a:lstStyle/>
        <a:p>
          <a:endParaRPr lang="en-US"/>
        </a:p>
      </dgm:t>
    </dgm:pt>
    <dgm:pt modelId="{502C99DB-F556-40F5-97EB-21337D7F91C7}">
      <dgm:prSet/>
      <dgm:spPr/>
      <dgm:t>
        <a:bodyPr/>
        <a:lstStyle/>
        <a:p>
          <a:r>
            <a:rPr lang="en-US" dirty="0"/>
            <a:t>Efficiency has to be estimated yearly than in aggregately (not like productivity)</a:t>
          </a:r>
        </a:p>
      </dgm:t>
    </dgm:pt>
    <dgm:pt modelId="{DD0A2479-A310-4559-8EB8-6DB061B14008}" type="parTrans" cxnId="{231EC56D-1902-4672-9148-5339A0B588D7}">
      <dgm:prSet/>
      <dgm:spPr/>
      <dgm:t>
        <a:bodyPr/>
        <a:lstStyle/>
        <a:p>
          <a:endParaRPr lang="en-US"/>
        </a:p>
      </dgm:t>
    </dgm:pt>
    <dgm:pt modelId="{AF5C607E-875F-46B9-B143-91D73EBE9EFE}" type="sibTrans" cxnId="{231EC56D-1902-4672-9148-5339A0B588D7}">
      <dgm:prSet/>
      <dgm:spPr/>
      <dgm:t>
        <a:bodyPr/>
        <a:lstStyle/>
        <a:p>
          <a:endParaRPr lang="en-US"/>
        </a:p>
      </dgm:t>
    </dgm:pt>
    <dgm:pt modelId="{89C70F83-EC61-46E8-A5B4-7B7A4A06AEDB}">
      <dgm:prSet/>
      <dgm:spPr/>
      <dgm:t>
        <a:bodyPr/>
        <a:lstStyle/>
        <a:p>
          <a:r>
            <a:rPr lang="en-US" dirty="0"/>
            <a:t>Same software (</a:t>
          </a:r>
          <a:r>
            <a:rPr lang="en-US" dirty="0" err="1"/>
            <a:t>Deap</a:t>
          </a:r>
          <a:r>
            <a:rPr lang="en-US" dirty="0"/>
            <a:t> 2.1) can be used to estimate efficiency as well</a:t>
          </a:r>
        </a:p>
      </dgm:t>
    </dgm:pt>
    <dgm:pt modelId="{59BD8DF9-6149-4C1A-8BE7-4EEBA529D709}" type="parTrans" cxnId="{6266EFBD-4280-4DE6-BFC0-66E7ECA6F9EE}">
      <dgm:prSet/>
      <dgm:spPr/>
      <dgm:t>
        <a:bodyPr/>
        <a:lstStyle/>
        <a:p>
          <a:endParaRPr lang="en-US"/>
        </a:p>
      </dgm:t>
    </dgm:pt>
    <dgm:pt modelId="{31AED3EE-9BFC-4576-B98A-F13049CEDB03}" type="sibTrans" cxnId="{6266EFBD-4280-4DE6-BFC0-66E7ECA6F9EE}">
      <dgm:prSet/>
      <dgm:spPr/>
      <dgm:t>
        <a:bodyPr/>
        <a:lstStyle/>
        <a:p>
          <a:endParaRPr lang="en-US"/>
        </a:p>
      </dgm:t>
    </dgm:pt>
    <dgm:pt modelId="{BBD849C8-D3AC-4D18-BFAD-40BB6CBC219B}" type="pres">
      <dgm:prSet presAssocID="{DB412A09-5A18-4FF8-B015-F89207699242}" presName="root" presStyleCnt="0">
        <dgm:presLayoutVars>
          <dgm:dir/>
          <dgm:resizeHandles val="exact"/>
        </dgm:presLayoutVars>
      </dgm:prSet>
      <dgm:spPr/>
    </dgm:pt>
    <dgm:pt modelId="{740C4106-0C17-44C2-915F-B1F2A91E3AC5}" type="pres">
      <dgm:prSet presAssocID="{DB412A09-5A18-4FF8-B015-F89207699242}" presName="container" presStyleCnt="0">
        <dgm:presLayoutVars>
          <dgm:dir/>
          <dgm:resizeHandles val="exact"/>
        </dgm:presLayoutVars>
      </dgm:prSet>
      <dgm:spPr/>
    </dgm:pt>
    <dgm:pt modelId="{083F91A8-5E5F-4043-B029-FBA27E3984C9}" type="pres">
      <dgm:prSet presAssocID="{746F04DB-2828-43EC-950E-D531CA5D989F}" presName="compNode" presStyleCnt="0"/>
      <dgm:spPr/>
    </dgm:pt>
    <dgm:pt modelId="{5E6A77E4-E1BB-47E8-9E92-7116BB06EF28}" type="pres">
      <dgm:prSet presAssocID="{746F04DB-2828-43EC-950E-D531CA5D989F}" presName="iconBgRect" presStyleLbl="bgShp" presStyleIdx="0" presStyleCnt="4"/>
      <dgm:spPr/>
    </dgm:pt>
    <dgm:pt modelId="{9A863659-E021-468B-8826-D1C6E19EF83D}" type="pres">
      <dgm:prSet presAssocID="{746F04DB-2828-43EC-950E-D531CA5D98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DFACB644-8EEB-4C2A-A24C-D7FFBF844FE5}" type="pres">
      <dgm:prSet presAssocID="{746F04DB-2828-43EC-950E-D531CA5D989F}" presName="spaceRect" presStyleCnt="0"/>
      <dgm:spPr/>
    </dgm:pt>
    <dgm:pt modelId="{5AD5A8EF-3630-4C9F-AE86-3012219F7EBD}" type="pres">
      <dgm:prSet presAssocID="{746F04DB-2828-43EC-950E-D531CA5D989F}" presName="textRect" presStyleLbl="revTx" presStyleIdx="0" presStyleCnt="4">
        <dgm:presLayoutVars>
          <dgm:chMax val="1"/>
          <dgm:chPref val="1"/>
        </dgm:presLayoutVars>
      </dgm:prSet>
      <dgm:spPr/>
    </dgm:pt>
    <dgm:pt modelId="{7C24FAA5-C7BB-475D-936F-E7864E0A297A}" type="pres">
      <dgm:prSet presAssocID="{4C2B1DFB-3B24-4FC0-B995-E62A7C27D156}" presName="sibTrans" presStyleLbl="sibTrans2D1" presStyleIdx="0" presStyleCnt="0"/>
      <dgm:spPr/>
    </dgm:pt>
    <dgm:pt modelId="{9EA70B0D-489B-4B0F-A288-528B0B5E661E}" type="pres">
      <dgm:prSet presAssocID="{7A461E71-43C9-4867-B16C-471419FD59F4}" presName="compNode" presStyleCnt="0"/>
      <dgm:spPr/>
    </dgm:pt>
    <dgm:pt modelId="{D42E5129-D829-4A36-83CB-8220FAC770B2}" type="pres">
      <dgm:prSet presAssocID="{7A461E71-43C9-4867-B16C-471419FD59F4}" presName="iconBgRect" presStyleLbl="bgShp" presStyleIdx="1" presStyleCnt="4"/>
      <dgm:spPr/>
    </dgm:pt>
    <dgm:pt modelId="{F076EE5F-8C88-4B0F-B47B-201EF4C9047A}" type="pres">
      <dgm:prSet presAssocID="{7A461E71-43C9-4867-B16C-471419FD59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298971FA-1070-4BDA-A5D7-571E113CA923}" type="pres">
      <dgm:prSet presAssocID="{7A461E71-43C9-4867-B16C-471419FD59F4}" presName="spaceRect" presStyleCnt="0"/>
      <dgm:spPr/>
    </dgm:pt>
    <dgm:pt modelId="{B97187B8-CAB4-4CA9-A3E6-A854F70D63A7}" type="pres">
      <dgm:prSet presAssocID="{7A461E71-43C9-4867-B16C-471419FD59F4}" presName="textRect" presStyleLbl="revTx" presStyleIdx="1" presStyleCnt="4">
        <dgm:presLayoutVars>
          <dgm:chMax val="1"/>
          <dgm:chPref val="1"/>
        </dgm:presLayoutVars>
      </dgm:prSet>
      <dgm:spPr/>
    </dgm:pt>
    <dgm:pt modelId="{6B63B52C-E2D3-48E8-BCA8-D0564463E0FF}" type="pres">
      <dgm:prSet presAssocID="{3C806D18-F47F-4EB2-9443-23C8ACC36ACD}" presName="sibTrans" presStyleLbl="sibTrans2D1" presStyleIdx="0" presStyleCnt="0"/>
      <dgm:spPr/>
    </dgm:pt>
    <dgm:pt modelId="{AEFFB0BD-BAA4-4BBE-8CAE-B18265E27006}" type="pres">
      <dgm:prSet presAssocID="{502C99DB-F556-40F5-97EB-21337D7F91C7}" presName="compNode" presStyleCnt="0"/>
      <dgm:spPr/>
    </dgm:pt>
    <dgm:pt modelId="{1CA23929-E22E-418D-A6FA-37F87EF203A1}" type="pres">
      <dgm:prSet presAssocID="{502C99DB-F556-40F5-97EB-21337D7F91C7}" presName="iconBgRect" presStyleLbl="bgShp" presStyleIdx="2" presStyleCnt="4"/>
      <dgm:spPr/>
    </dgm:pt>
    <dgm:pt modelId="{B45624F8-8648-4DC3-93EB-57D41A0C2D8B}" type="pres">
      <dgm:prSet presAssocID="{502C99DB-F556-40F5-97EB-21337D7F91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rglass Finished"/>
        </a:ext>
      </dgm:extLst>
    </dgm:pt>
    <dgm:pt modelId="{2030EEB8-68D6-42DA-88D1-76F7CBDB072D}" type="pres">
      <dgm:prSet presAssocID="{502C99DB-F556-40F5-97EB-21337D7F91C7}" presName="spaceRect" presStyleCnt="0"/>
      <dgm:spPr/>
    </dgm:pt>
    <dgm:pt modelId="{8A6F75F3-4158-477F-B36F-61A8C2C67138}" type="pres">
      <dgm:prSet presAssocID="{502C99DB-F556-40F5-97EB-21337D7F91C7}" presName="textRect" presStyleLbl="revTx" presStyleIdx="2" presStyleCnt="4">
        <dgm:presLayoutVars>
          <dgm:chMax val="1"/>
          <dgm:chPref val="1"/>
        </dgm:presLayoutVars>
      </dgm:prSet>
      <dgm:spPr/>
    </dgm:pt>
    <dgm:pt modelId="{BDA07016-8280-45BE-BD94-8196BB3B2E37}" type="pres">
      <dgm:prSet presAssocID="{AF5C607E-875F-46B9-B143-91D73EBE9EFE}" presName="sibTrans" presStyleLbl="sibTrans2D1" presStyleIdx="0" presStyleCnt="0"/>
      <dgm:spPr/>
    </dgm:pt>
    <dgm:pt modelId="{C2619F6D-7C81-48E4-B7E7-6318EB8C5C97}" type="pres">
      <dgm:prSet presAssocID="{89C70F83-EC61-46E8-A5B4-7B7A4A06AEDB}" presName="compNode" presStyleCnt="0"/>
      <dgm:spPr/>
    </dgm:pt>
    <dgm:pt modelId="{2D5C2488-3F70-4442-96F5-9CCAF2E23CC2}" type="pres">
      <dgm:prSet presAssocID="{89C70F83-EC61-46E8-A5B4-7B7A4A06AEDB}" presName="iconBgRect" presStyleLbl="bgShp" presStyleIdx="3" presStyleCnt="4"/>
      <dgm:spPr/>
    </dgm:pt>
    <dgm:pt modelId="{CD9093C8-E51A-4F8A-8421-038E5D974F65}" type="pres">
      <dgm:prSet presAssocID="{89C70F83-EC61-46E8-A5B4-7B7A4A06AE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uge"/>
        </a:ext>
      </dgm:extLst>
    </dgm:pt>
    <dgm:pt modelId="{4D5B9435-EA98-49BC-A790-AA9C1B9D4786}" type="pres">
      <dgm:prSet presAssocID="{89C70F83-EC61-46E8-A5B4-7B7A4A06AEDB}" presName="spaceRect" presStyleCnt="0"/>
      <dgm:spPr/>
    </dgm:pt>
    <dgm:pt modelId="{1D51D03C-4929-4402-9FD7-9AE1948D2587}" type="pres">
      <dgm:prSet presAssocID="{89C70F83-EC61-46E8-A5B4-7B7A4A06AEDB}" presName="textRect" presStyleLbl="revTx" presStyleIdx="3" presStyleCnt="4" custScaleX="112894">
        <dgm:presLayoutVars>
          <dgm:chMax val="1"/>
          <dgm:chPref val="1"/>
        </dgm:presLayoutVars>
      </dgm:prSet>
      <dgm:spPr/>
    </dgm:pt>
  </dgm:ptLst>
  <dgm:cxnLst>
    <dgm:cxn modelId="{6637970B-86B6-4FDB-BFA5-C41C14175DB4}" type="presOf" srcId="{89C70F83-EC61-46E8-A5B4-7B7A4A06AEDB}" destId="{1D51D03C-4929-4402-9FD7-9AE1948D2587}" srcOrd="0" destOrd="0" presId="urn:microsoft.com/office/officeart/2018/2/layout/IconCircleList"/>
    <dgm:cxn modelId="{6F0EC622-BBBB-41AE-A1DA-3B887BC36023}" type="presOf" srcId="{4C2B1DFB-3B24-4FC0-B995-E62A7C27D156}" destId="{7C24FAA5-C7BB-475D-936F-E7864E0A297A}" srcOrd="0" destOrd="0" presId="urn:microsoft.com/office/officeart/2018/2/layout/IconCircleList"/>
    <dgm:cxn modelId="{7460F43D-7D7F-47DD-8EF0-74F2A71A78AD}" type="presOf" srcId="{3C806D18-F47F-4EB2-9443-23C8ACC36ACD}" destId="{6B63B52C-E2D3-48E8-BCA8-D0564463E0FF}" srcOrd="0" destOrd="0" presId="urn:microsoft.com/office/officeart/2018/2/layout/IconCircleList"/>
    <dgm:cxn modelId="{FCE6664C-4EDF-4491-8C64-619F50B5F6D3}" type="presOf" srcId="{746F04DB-2828-43EC-950E-D531CA5D989F}" destId="{5AD5A8EF-3630-4C9F-AE86-3012219F7EBD}" srcOrd="0" destOrd="0" presId="urn:microsoft.com/office/officeart/2018/2/layout/IconCircleList"/>
    <dgm:cxn modelId="{231EC56D-1902-4672-9148-5339A0B588D7}" srcId="{DB412A09-5A18-4FF8-B015-F89207699242}" destId="{502C99DB-F556-40F5-97EB-21337D7F91C7}" srcOrd="2" destOrd="0" parTransId="{DD0A2479-A310-4559-8EB8-6DB061B14008}" sibTransId="{AF5C607E-875F-46B9-B143-91D73EBE9EFE}"/>
    <dgm:cxn modelId="{02029377-F311-4241-B8F7-38921CD240EF}" srcId="{DB412A09-5A18-4FF8-B015-F89207699242}" destId="{746F04DB-2828-43EC-950E-D531CA5D989F}" srcOrd="0" destOrd="0" parTransId="{9DF3DB8A-9179-4F81-8E05-30DFEA93C9F7}" sibTransId="{4C2B1DFB-3B24-4FC0-B995-E62A7C27D156}"/>
    <dgm:cxn modelId="{CAC1BF95-A7DF-413A-8438-A541B27D9E81}" srcId="{DB412A09-5A18-4FF8-B015-F89207699242}" destId="{7A461E71-43C9-4867-B16C-471419FD59F4}" srcOrd="1" destOrd="0" parTransId="{CF03B0EA-0EE8-42AB-BF17-9E0B0A8BF382}" sibTransId="{3C806D18-F47F-4EB2-9443-23C8ACC36ACD}"/>
    <dgm:cxn modelId="{3410A999-ADF5-4AF4-8F5A-B484664AE2B7}" type="presOf" srcId="{DB412A09-5A18-4FF8-B015-F89207699242}" destId="{BBD849C8-D3AC-4D18-BFAD-40BB6CBC219B}" srcOrd="0" destOrd="0" presId="urn:microsoft.com/office/officeart/2018/2/layout/IconCircleList"/>
    <dgm:cxn modelId="{0FC24BA2-E822-49B5-A613-9593E20D8FAF}" type="presOf" srcId="{502C99DB-F556-40F5-97EB-21337D7F91C7}" destId="{8A6F75F3-4158-477F-B36F-61A8C2C67138}" srcOrd="0" destOrd="0" presId="urn:microsoft.com/office/officeart/2018/2/layout/IconCircleList"/>
    <dgm:cxn modelId="{6266EFBD-4280-4DE6-BFC0-66E7ECA6F9EE}" srcId="{DB412A09-5A18-4FF8-B015-F89207699242}" destId="{89C70F83-EC61-46E8-A5B4-7B7A4A06AEDB}" srcOrd="3" destOrd="0" parTransId="{59BD8DF9-6149-4C1A-8BE7-4EEBA529D709}" sibTransId="{31AED3EE-9BFC-4576-B98A-F13049CEDB03}"/>
    <dgm:cxn modelId="{145CD5C0-069F-441B-857D-E1CBDEE1534F}" type="presOf" srcId="{7A461E71-43C9-4867-B16C-471419FD59F4}" destId="{B97187B8-CAB4-4CA9-A3E6-A854F70D63A7}" srcOrd="0" destOrd="0" presId="urn:microsoft.com/office/officeart/2018/2/layout/IconCircleList"/>
    <dgm:cxn modelId="{77B667D2-E5B1-4EC6-8EBF-C827E8706B82}" type="presOf" srcId="{AF5C607E-875F-46B9-B143-91D73EBE9EFE}" destId="{BDA07016-8280-45BE-BD94-8196BB3B2E37}" srcOrd="0" destOrd="0" presId="urn:microsoft.com/office/officeart/2018/2/layout/IconCircleList"/>
    <dgm:cxn modelId="{8BCDBBD8-DC67-4A70-BE1F-A953157ADF8D}" type="presParOf" srcId="{BBD849C8-D3AC-4D18-BFAD-40BB6CBC219B}" destId="{740C4106-0C17-44C2-915F-B1F2A91E3AC5}" srcOrd="0" destOrd="0" presId="urn:microsoft.com/office/officeart/2018/2/layout/IconCircleList"/>
    <dgm:cxn modelId="{4FD3F1EB-4743-4CBC-8959-FFCD6F045A88}" type="presParOf" srcId="{740C4106-0C17-44C2-915F-B1F2A91E3AC5}" destId="{083F91A8-5E5F-4043-B029-FBA27E3984C9}" srcOrd="0" destOrd="0" presId="urn:microsoft.com/office/officeart/2018/2/layout/IconCircleList"/>
    <dgm:cxn modelId="{AC75693A-083E-4F43-A439-43966BADE26C}" type="presParOf" srcId="{083F91A8-5E5F-4043-B029-FBA27E3984C9}" destId="{5E6A77E4-E1BB-47E8-9E92-7116BB06EF28}" srcOrd="0" destOrd="0" presId="urn:microsoft.com/office/officeart/2018/2/layout/IconCircleList"/>
    <dgm:cxn modelId="{80FB40BD-5E11-45FA-97FA-AD0DC250414D}" type="presParOf" srcId="{083F91A8-5E5F-4043-B029-FBA27E3984C9}" destId="{9A863659-E021-468B-8826-D1C6E19EF83D}" srcOrd="1" destOrd="0" presId="urn:microsoft.com/office/officeart/2018/2/layout/IconCircleList"/>
    <dgm:cxn modelId="{2AA8E70B-3D46-4FFF-8A49-1F7B554F6609}" type="presParOf" srcId="{083F91A8-5E5F-4043-B029-FBA27E3984C9}" destId="{DFACB644-8EEB-4C2A-A24C-D7FFBF844FE5}" srcOrd="2" destOrd="0" presId="urn:microsoft.com/office/officeart/2018/2/layout/IconCircleList"/>
    <dgm:cxn modelId="{6978F972-C8EA-4C51-8F79-D4F76935885A}" type="presParOf" srcId="{083F91A8-5E5F-4043-B029-FBA27E3984C9}" destId="{5AD5A8EF-3630-4C9F-AE86-3012219F7EBD}" srcOrd="3" destOrd="0" presId="urn:microsoft.com/office/officeart/2018/2/layout/IconCircleList"/>
    <dgm:cxn modelId="{38C8EFE5-BBE4-4EEF-9370-F6B6092267AE}" type="presParOf" srcId="{740C4106-0C17-44C2-915F-B1F2A91E3AC5}" destId="{7C24FAA5-C7BB-475D-936F-E7864E0A297A}" srcOrd="1" destOrd="0" presId="urn:microsoft.com/office/officeart/2018/2/layout/IconCircleList"/>
    <dgm:cxn modelId="{031465B4-827C-48FF-865F-A7BF7B1395F9}" type="presParOf" srcId="{740C4106-0C17-44C2-915F-B1F2A91E3AC5}" destId="{9EA70B0D-489B-4B0F-A288-528B0B5E661E}" srcOrd="2" destOrd="0" presId="urn:microsoft.com/office/officeart/2018/2/layout/IconCircleList"/>
    <dgm:cxn modelId="{3A2C198C-D8E2-4F76-9E25-467D0CB14DD1}" type="presParOf" srcId="{9EA70B0D-489B-4B0F-A288-528B0B5E661E}" destId="{D42E5129-D829-4A36-83CB-8220FAC770B2}" srcOrd="0" destOrd="0" presId="urn:microsoft.com/office/officeart/2018/2/layout/IconCircleList"/>
    <dgm:cxn modelId="{B2F52DB4-5F66-4C31-988B-3E0E3E2E1DD0}" type="presParOf" srcId="{9EA70B0D-489B-4B0F-A288-528B0B5E661E}" destId="{F076EE5F-8C88-4B0F-B47B-201EF4C9047A}" srcOrd="1" destOrd="0" presId="urn:microsoft.com/office/officeart/2018/2/layout/IconCircleList"/>
    <dgm:cxn modelId="{E58135F4-8645-46CB-8D74-9B39EE4844AC}" type="presParOf" srcId="{9EA70B0D-489B-4B0F-A288-528B0B5E661E}" destId="{298971FA-1070-4BDA-A5D7-571E113CA923}" srcOrd="2" destOrd="0" presId="urn:microsoft.com/office/officeart/2018/2/layout/IconCircleList"/>
    <dgm:cxn modelId="{4C266E6C-5D7B-48DB-97EB-16056A3A0081}" type="presParOf" srcId="{9EA70B0D-489B-4B0F-A288-528B0B5E661E}" destId="{B97187B8-CAB4-4CA9-A3E6-A854F70D63A7}" srcOrd="3" destOrd="0" presId="urn:microsoft.com/office/officeart/2018/2/layout/IconCircleList"/>
    <dgm:cxn modelId="{C52A8743-F96E-41CE-9A6F-2B0B8E52F7B3}" type="presParOf" srcId="{740C4106-0C17-44C2-915F-B1F2A91E3AC5}" destId="{6B63B52C-E2D3-48E8-BCA8-D0564463E0FF}" srcOrd="3" destOrd="0" presId="urn:microsoft.com/office/officeart/2018/2/layout/IconCircleList"/>
    <dgm:cxn modelId="{AB30612E-3DC5-4F1E-BFAE-ED46808A4A24}" type="presParOf" srcId="{740C4106-0C17-44C2-915F-B1F2A91E3AC5}" destId="{AEFFB0BD-BAA4-4BBE-8CAE-B18265E27006}" srcOrd="4" destOrd="0" presId="urn:microsoft.com/office/officeart/2018/2/layout/IconCircleList"/>
    <dgm:cxn modelId="{C180BDAE-57B6-4786-82FC-1A262E970E09}" type="presParOf" srcId="{AEFFB0BD-BAA4-4BBE-8CAE-B18265E27006}" destId="{1CA23929-E22E-418D-A6FA-37F87EF203A1}" srcOrd="0" destOrd="0" presId="urn:microsoft.com/office/officeart/2018/2/layout/IconCircleList"/>
    <dgm:cxn modelId="{4A6783CC-716B-4980-A1E0-0723D747095C}" type="presParOf" srcId="{AEFFB0BD-BAA4-4BBE-8CAE-B18265E27006}" destId="{B45624F8-8648-4DC3-93EB-57D41A0C2D8B}" srcOrd="1" destOrd="0" presId="urn:microsoft.com/office/officeart/2018/2/layout/IconCircleList"/>
    <dgm:cxn modelId="{DF0F1E03-0775-4818-B89F-41FD1C9E54D8}" type="presParOf" srcId="{AEFFB0BD-BAA4-4BBE-8CAE-B18265E27006}" destId="{2030EEB8-68D6-42DA-88D1-76F7CBDB072D}" srcOrd="2" destOrd="0" presId="urn:microsoft.com/office/officeart/2018/2/layout/IconCircleList"/>
    <dgm:cxn modelId="{CCD4DBF1-75BC-4DBC-8464-4411AF0BAA6C}" type="presParOf" srcId="{AEFFB0BD-BAA4-4BBE-8CAE-B18265E27006}" destId="{8A6F75F3-4158-477F-B36F-61A8C2C67138}" srcOrd="3" destOrd="0" presId="urn:microsoft.com/office/officeart/2018/2/layout/IconCircleList"/>
    <dgm:cxn modelId="{12651AC3-9A13-496F-819B-5D15A94AEF39}" type="presParOf" srcId="{740C4106-0C17-44C2-915F-B1F2A91E3AC5}" destId="{BDA07016-8280-45BE-BD94-8196BB3B2E37}" srcOrd="5" destOrd="0" presId="urn:microsoft.com/office/officeart/2018/2/layout/IconCircleList"/>
    <dgm:cxn modelId="{661E4696-97FA-4EFB-8757-4E1B340FC600}" type="presParOf" srcId="{740C4106-0C17-44C2-915F-B1F2A91E3AC5}" destId="{C2619F6D-7C81-48E4-B7E7-6318EB8C5C97}" srcOrd="6" destOrd="0" presId="urn:microsoft.com/office/officeart/2018/2/layout/IconCircleList"/>
    <dgm:cxn modelId="{5EBCEEFF-43CC-416F-961E-758DBE46DF36}" type="presParOf" srcId="{C2619F6D-7C81-48E4-B7E7-6318EB8C5C97}" destId="{2D5C2488-3F70-4442-96F5-9CCAF2E23CC2}" srcOrd="0" destOrd="0" presId="urn:microsoft.com/office/officeart/2018/2/layout/IconCircleList"/>
    <dgm:cxn modelId="{39C9E888-E938-4D71-A59A-6B7211F99214}" type="presParOf" srcId="{C2619F6D-7C81-48E4-B7E7-6318EB8C5C97}" destId="{CD9093C8-E51A-4F8A-8421-038E5D974F65}" srcOrd="1" destOrd="0" presId="urn:microsoft.com/office/officeart/2018/2/layout/IconCircleList"/>
    <dgm:cxn modelId="{555B68F7-393D-479A-8BFE-BBB87EFCBFB9}" type="presParOf" srcId="{C2619F6D-7C81-48E4-B7E7-6318EB8C5C97}" destId="{4D5B9435-EA98-49BC-A790-AA9C1B9D4786}" srcOrd="2" destOrd="0" presId="urn:microsoft.com/office/officeart/2018/2/layout/IconCircleList"/>
    <dgm:cxn modelId="{A9C1712D-2257-4D6E-98F0-F1FB1EC46433}" type="presParOf" srcId="{C2619F6D-7C81-48E4-B7E7-6318EB8C5C97}" destId="{1D51D03C-4929-4402-9FD7-9AE1948D258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D3C3A-C391-404A-9522-8DB316456673}">
      <dsp:nvSpPr>
        <dsp:cNvPr id="0" name=""/>
        <dsp:cNvSpPr/>
      </dsp:nvSpPr>
      <dsp:spPr>
        <a:xfrm>
          <a:off x="1994353" y="226295"/>
          <a:ext cx="4014439" cy="3939850"/>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Profit</a:t>
          </a:r>
        </a:p>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(Economic)</a:t>
          </a:r>
        </a:p>
      </dsp:txBody>
      <dsp:txXfrm>
        <a:off x="4110058" y="1061168"/>
        <a:ext cx="1433728" cy="1172574"/>
      </dsp:txXfrm>
    </dsp:sp>
    <dsp:sp modelId="{0EDF8F6F-4DC7-4033-BDB3-5EBD56CA785C}">
      <dsp:nvSpPr>
        <dsp:cNvPr id="0" name=""/>
        <dsp:cNvSpPr/>
      </dsp:nvSpPr>
      <dsp:spPr>
        <a:xfrm>
          <a:off x="2075453" y="478436"/>
          <a:ext cx="3699842" cy="3699842"/>
        </a:xfrm>
        <a:prstGeom prst="pie">
          <a:avLst>
            <a:gd name="adj1" fmla="val 1800000"/>
            <a:gd name="adj2" fmla="val 900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Planet</a:t>
          </a:r>
        </a:p>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(Environment)</a:t>
          </a:r>
        </a:p>
      </dsp:txBody>
      <dsp:txXfrm>
        <a:off x="2956368" y="2878929"/>
        <a:ext cx="1982058" cy="969006"/>
      </dsp:txXfrm>
    </dsp:sp>
    <dsp:sp modelId="{C85FA372-5BDC-4E02-9409-C816C04EB5A8}">
      <dsp:nvSpPr>
        <dsp:cNvPr id="0" name=""/>
        <dsp:cNvSpPr/>
      </dsp:nvSpPr>
      <dsp:spPr>
        <a:xfrm>
          <a:off x="1999254" y="346299"/>
          <a:ext cx="3699842" cy="3699842"/>
        </a:xfrm>
        <a:prstGeom prst="pie">
          <a:avLst>
            <a:gd name="adj1" fmla="val 9000000"/>
            <a:gd name="adj2" fmla="val 162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People</a:t>
          </a:r>
        </a:p>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(Society)</a:t>
          </a:r>
        </a:p>
      </dsp:txBody>
      <dsp:txXfrm>
        <a:off x="2427819" y="1130313"/>
        <a:ext cx="1321372" cy="1101143"/>
      </dsp:txXfrm>
    </dsp:sp>
    <dsp:sp modelId="{084DA219-0812-4F96-AD59-7E47FA2CACA1}">
      <dsp:nvSpPr>
        <dsp:cNvPr id="0" name=""/>
        <dsp:cNvSpPr/>
      </dsp:nvSpPr>
      <dsp:spPr>
        <a:xfrm>
          <a:off x="1921259" y="116018"/>
          <a:ext cx="4157917" cy="4157917"/>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F99B59-FCAF-4F24-BD01-76A263546D4C}">
      <dsp:nvSpPr>
        <dsp:cNvPr id="0" name=""/>
        <dsp:cNvSpPr/>
      </dsp:nvSpPr>
      <dsp:spPr>
        <a:xfrm>
          <a:off x="1846415" y="249164"/>
          <a:ext cx="4157917" cy="4157917"/>
        </a:xfrm>
        <a:prstGeom prst="circularArrow">
          <a:avLst>
            <a:gd name="adj1" fmla="val 5085"/>
            <a:gd name="adj2" fmla="val 327528"/>
            <a:gd name="adj3" fmla="val 8671970"/>
            <a:gd name="adj4" fmla="val 1800502"/>
            <a:gd name="adj5" fmla="val 5932"/>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8B66B0-D45E-4141-AD5E-E40517C8E871}">
      <dsp:nvSpPr>
        <dsp:cNvPr id="0" name=""/>
        <dsp:cNvSpPr/>
      </dsp:nvSpPr>
      <dsp:spPr>
        <a:xfrm>
          <a:off x="1769910" y="117261"/>
          <a:ext cx="4157917" cy="4157917"/>
        </a:xfrm>
        <a:prstGeom prst="circularArrow">
          <a:avLst>
            <a:gd name="adj1" fmla="val 5085"/>
            <a:gd name="adj2" fmla="val 327528"/>
            <a:gd name="adj3" fmla="val 15873039"/>
            <a:gd name="adj4" fmla="val 9000000"/>
            <a:gd name="adj5" fmla="val 5932"/>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77E4-E1BB-47E8-9E92-7116BB06EF28}">
      <dsp:nvSpPr>
        <dsp:cNvPr id="0" name=""/>
        <dsp:cNvSpPr/>
      </dsp:nvSpPr>
      <dsp:spPr>
        <a:xfrm>
          <a:off x="256102" y="391850"/>
          <a:ext cx="1413955" cy="14139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63659-E021-468B-8826-D1C6E19EF83D}">
      <dsp:nvSpPr>
        <dsp:cNvPr id="0" name=""/>
        <dsp:cNvSpPr/>
      </dsp:nvSpPr>
      <dsp:spPr>
        <a:xfrm>
          <a:off x="553032" y="688780"/>
          <a:ext cx="820093" cy="820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D5A8EF-3630-4C9F-AE86-3012219F7EBD}">
      <dsp:nvSpPr>
        <dsp:cNvPr id="0" name=""/>
        <dsp:cNvSpPr/>
      </dsp:nvSpPr>
      <dsp:spPr>
        <a:xfrm>
          <a:off x="1973047" y="391850"/>
          <a:ext cx="3332894" cy="141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Estimating efficiency is relatively easier</a:t>
          </a:r>
        </a:p>
      </dsp:txBody>
      <dsp:txXfrm>
        <a:off x="1973047" y="391850"/>
        <a:ext cx="3332894" cy="1413955"/>
      </dsp:txXfrm>
    </dsp:sp>
    <dsp:sp modelId="{D42E5129-D829-4A36-83CB-8220FAC770B2}">
      <dsp:nvSpPr>
        <dsp:cNvPr id="0" name=""/>
        <dsp:cNvSpPr/>
      </dsp:nvSpPr>
      <dsp:spPr>
        <a:xfrm>
          <a:off x="5886673" y="391850"/>
          <a:ext cx="1413955" cy="14139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6EE5F-8C88-4B0F-B47B-201EF4C9047A}">
      <dsp:nvSpPr>
        <dsp:cNvPr id="0" name=""/>
        <dsp:cNvSpPr/>
      </dsp:nvSpPr>
      <dsp:spPr>
        <a:xfrm>
          <a:off x="6183604" y="688780"/>
          <a:ext cx="820093" cy="820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187B8-CAB4-4CA9-A3E6-A854F70D63A7}">
      <dsp:nvSpPr>
        <dsp:cNvPr id="0" name=""/>
        <dsp:cNvSpPr/>
      </dsp:nvSpPr>
      <dsp:spPr>
        <a:xfrm>
          <a:off x="7603618" y="391850"/>
          <a:ext cx="3332894" cy="141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The sample size can vary over time</a:t>
          </a:r>
        </a:p>
      </dsp:txBody>
      <dsp:txXfrm>
        <a:off x="7603618" y="391850"/>
        <a:ext cx="3332894" cy="1413955"/>
      </dsp:txXfrm>
    </dsp:sp>
    <dsp:sp modelId="{1CA23929-E22E-418D-A6FA-37F87EF203A1}">
      <dsp:nvSpPr>
        <dsp:cNvPr id="0" name=""/>
        <dsp:cNvSpPr/>
      </dsp:nvSpPr>
      <dsp:spPr>
        <a:xfrm>
          <a:off x="256102" y="2545532"/>
          <a:ext cx="1413955" cy="14139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624F8-8648-4DC3-93EB-57D41A0C2D8B}">
      <dsp:nvSpPr>
        <dsp:cNvPr id="0" name=""/>
        <dsp:cNvSpPr/>
      </dsp:nvSpPr>
      <dsp:spPr>
        <a:xfrm>
          <a:off x="553032" y="2842463"/>
          <a:ext cx="820093" cy="820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6F75F3-4158-477F-B36F-61A8C2C67138}">
      <dsp:nvSpPr>
        <dsp:cNvPr id="0" name=""/>
        <dsp:cNvSpPr/>
      </dsp:nvSpPr>
      <dsp:spPr>
        <a:xfrm>
          <a:off x="1973047" y="2545532"/>
          <a:ext cx="3332894" cy="141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Efficiency has to be estimated yearly than in aggregately (not like productivity)</a:t>
          </a:r>
        </a:p>
      </dsp:txBody>
      <dsp:txXfrm>
        <a:off x="1973047" y="2545532"/>
        <a:ext cx="3332894" cy="1413955"/>
      </dsp:txXfrm>
    </dsp:sp>
    <dsp:sp modelId="{2D5C2488-3F70-4442-96F5-9CCAF2E23CC2}">
      <dsp:nvSpPr>
        <dsp:cNvPr id="0" name=""/>
        <dsp:cNvSpPr/>
      </dsp:nvSpPr>
      <dsp:spPr>
        <a:xfrm>
          <a:off x="5886673" y="2545532"/>
          <a:ext cx="1413955" cy="141395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093C8-E51A-4F8A-8421-038E5D974F65}">
      <dsp:nvSpPr>
        <dsp:cNvPr id="0" name=""/>
        <dsp:cNvSpPr/>
      </dsp:nvSpPr>
      <dsp:spPr>
        <a:xfrm>
          <a:off x="6183604" y="2842463"/>
          <a:ext cx="820093" cy="8200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1D03C-4929-4402-9FD7-9AE1948D2587}">
      <dsp:nvSpPr>
        <dsp:cNvPr id="0" name=""/>
        <dsp:cNvSpPr/>
      </dsp:nvSpPr>
      <dsp:spPr>
        <a:xfrm>
          <a:off x="7388747" y="2545532"/>
          <a:ext cx="3762637" cy="141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Same software (</a:t>
          </a:r>
          <a:r>
            <a:rPr lang="en-US" sz="2400" kern="1200" dirty="0" err="1"/>
            <a:t>Deap</a:t>
          </a:r>
          <a:r>
            <a:rPr lang="en-US" sz="2400" kern="1200" dirty="0"/>
            <a:t> 2.1) can be used to estimate efficiency as well</a:t>
          </a:r>
        </a:p>
      </dsp:txBody>
      <dsp:txXfrm>
        <a:off x="7388747" y="2545532"/>
        <a:ext cx="3762637" cy="141395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E25E3F-3A9A-4579-9F60-F206AD7F7E58}"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88805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25E3F-3A9A-4579-9F60-F206AD7F7E58}"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166569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25E3F-3A9A-4579-9F60-F206AD7F7E58}"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251745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25E3F-3A9A-4579-9F60-F206AD7F7E58}"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402633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25E3F-3A9A-4579-9F60-F206AD7F7E58}"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80724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E25E3F-3A9A-4579-9F60-F206AD7F7E58}"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805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E25E3F-3A9A-4579-9F60-F206AD7F7E58}"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59782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E25E3F-3A9A-4579-9F60-F206AD7F7E58}"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17751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25E3F-3A9A-4579-9F60-F206AD7F7E58}"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9038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E25E3F-3A9A-4579-9F60-F206AD7F7E58}"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130056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E25E3F-3A9A-4579-9F60-F206AD7F7E58}"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0D0046-4562-432D-9396-AD89247713BF}" type="slidenum">
              <a:rPr lang="en-GB" smtClean="0"/>
              <a:t>‹#›</a:t>
            </a:fld>
            <a:endParaRPr lang="en-GB"/>
          </a:p>
        </p:txBody>
      </p:sp>
    </p:spTree>
    <p:extLst>
      <p:ext uri="{BB962C8B-B14F-4D97-AF65-F5344CB8AC3E}">
        <p14:creationId xmlns:p14="http://schemas.microsoft.com/office/powerpoint/2010/main" val="374949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25E3F-3A9A-4579-9F60-F206AD7F7E58}"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D0046-4562-432D-9396-AD89247713BF}" type="slidenum">
              <a:rPr lang="en-GB" smtClean="0"/>
              <a:t>‹#›</a:t>
            </a:fld>
            <a:endParaRPr lang="en-GB"/>
          </a:p>
        </p:txBody>
      </p:sp>
    </p:spTree>
    <p:extLst>
      <p:ext uri="{BB962C8B-B14F-4D97-AF65-F5344CB8AC3E}">
        <p14:creationId xmlns:p14="http://schemas.microsoft.com/office/powerpoint/2010/main" val="219315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projectguru.in/projected-values-vrs-de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bleepingcomputer.com/tutorials/how-to-show-file-extensions-in-window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122" y="991673"/>
            <a:ext cx="10131380" cy="1558344"/>
          </a:xfrm>
        </p:spPr>
        <p:txBody>
          <a:bodyPr>
            <a:normAutofit/>
          </a:bodyPr>
          <a:lstStyle/>
          <a:p>
            <a:r>
              <a:rPr lang="en-GB" sz="3600" b="1" dirty="0">
                <a:latin typeface="Calibri "/>
                <a:ea typeface="Calibri" panose="020F0502020204030204" pitchFamily="34" charset="0"/>
                <a:cs typeface="Times New Roman" panose="02020603050405020304" pitchFamily="18" charset="0"/>
              </a:rPr>
              <a:t>WORKSHOP ON DATA ENVELOPMENT ANALYSIS </a:t>
            </a:r>
            <a:br>
              <a:rPr lang="en-GB" sz="3600" dirty="0">
                <a:latin typeface="Calibri "/>
                <a:ea typeface="Calibri" panose="020F0502020204030204" pitchFamily="34" charset="0"/>
                <a:cs typeface="Times New Roman" panose="02020603050405020304" pitchFamily="18" charset="0"/>
              </a:rPr>
            </a:br>
            <a:endParaRPr lang="en-US" sz="3200" b="1" dirty="0">
              <a:latin typeface="Calibri "/>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163122" y="3799267"/>
            <a:ext cx="9719256" cy="2338854"/>
          </a:xfrm>
        </p:spPr>
        <p:txBody>
          <a:bodyPr>
            <a:noAutofit/>
          </a:bodyPr>
          <a:lstStyle/>
          <a:p>
            <a:pPr>
              <a:spcBef>
                <a:spcPct val="0"/>
              </a:spcBef>
            </a:pPr>
            <a:endParaRPr lang="en-US" altLang="en-US" dirty="0">
              <a:latin typeface="Calibri "/>
            </a:endParaRPr>
          </a:p>
          <a:p>
            <a:pPr>
              <a:spcBef>
                <a:spcPct val="0"/>
              </a:spcBef>
            </a:pPr>
            <a:endParaRPr lang="en-US" altLang="en-US" dirty="0">
              <a:latin typeface="Calibri "/>
            </a:endParaRPr>
          </a:p>
          <a:p>
            <a:pPr>
              <a:spcBef>
                <a:spcPct val="0"/>
              </a:spcBef>
            </a:pPr>
            <a:endParaRPr lang="en-US" altLang="en-US" dirty="0">
              <a:latin typeface="Calibri "/>
            </a:endParaRPr>
          </a:p>
          <a:p>
            <a:pPr>
              <a:spcBef>
                <a:spcPct val="0"/>
              </a:spcBef>
            </a:pPr>
            <a:r>
              <a:rPr lang="en-US" altLang="en-US" sz="3200" dirty="0">
                <a:solidFill>
                  <a:srgbClr val="0070C0"/>
                </a:solidFill>
                <a:latin typeface="Calibri "/>
              </a:rPr>
              <a:t>Dr. Aslam Mia</a:t>
            </a:r>
          </a:p>
          <a:p>
            <a:pPr>
              <a:spcBef>
                <a:spcPct val="0"/>
              </a:spcBef>
            </a:pPr>
            <a:r>
              <a:rPr lang="en-US" altLang="en-US" sz="3200" dirty="0">
                <a:solidFill>
                  <a:srgbClr val="0070C0"/>
                </a:solidFill>
                <a:latin typeface="Calibri "/>
              </a:rPr>
              <a:t>School of Management, </a:t>
            </a:r>
            <a:r>
              <a:rPr lang="en-US" altLang="en-US" sz="3200" dirty="0" err="1">
                <a:solidFill>
                  <a:srgbClr val="0070C0"/>
                </a:solidFill>
                <a:latin typeface="Calibri "/>
              </a:rPr>
              <a:t>Universiti</a:t>
            </a:r>
            <a:r>
              <a:rPr lang="en-US" altLang="en-US" sz="3200" dirty="0">
                <a:solidFill>
                  <a:srgbClr val="0070C0"/>
                </a:solidFill>
                <a:latin typeface="Calibri "/>
              </a:rPr>
              <a:t> </a:t>
            </a:r>
            <a:r>
              <a:rPr lang="en-US" altLang="en-US" sz="3200" dirty="0" err="1">
                <a:solidFill>
                  <a:srgbClr val="0070C0"/>
                </a:solidFill>
                <a:latin typeface="Calibri "/>
              </a:rPr>
              <a:t>Sains</a:t>
            </a:r>
            <a:r>
              <a:rPr lang="en-US" altLang="en-US" sz="3200" dirty="0">
                <a:solidFill>
                  <a:srgbClr val="0070C0"/>
                </a:solidFill>
                <a:latin typeface="Calibri "/>
              </a:rPr>
              <a:t> Malaysia, 11800, Penang, Malaysia</a:t>
            </a:r>
          </a:p>
          <a:p>
            <a:endParaRPr lang="en-US" dirty="0">
              <a:latin typeface="Calibri "/>
            </a:endParaRPr>
          </a:p>
        </p:txBody>
      </p:sp>
      <p:sp>
        <p:nvSpPr>
          <p:cNvPr id="6" name="TextBox 5"/>
          <p:cNvSpPr txBox="1"/>
          <p:nvPr/>
        </p:nvSpPr>
        <p:spPr>
          <a:xfrm>
            <a:off x="3324625" y="3157627"/>
            <a:ext cx="6437560" cy="1077218"/>
          </a:xfrm>
          <a:prstGeom prst="rect">
            <a:avLst/>
          </a:prstGeom>
          <a:noFill/>
        </p:spPr>
        <p:txBody>
          <a:bodyPr wrap="square" rtlCol="0">
            <a:spAutoFit/>
          </a:bodyPr>
          <a:lstStyle/>
          <a:p>
            <a:r>
              <a:rPr lang="en-US" sz="3200" dirty="0"/>
              <a:t>Venue: Online</a:t>
            </a:r>
          </a:p>
          <a:p>
            <a:r>
              <a:rPr lang="en-US" sz="3200" dirty="0"/>
              <a:t>Date</a:t>
            </a:r>
            <a:r>
              <a:rPr lang="en-GB" sz="3200" dirty="0"/>
              <a:t>: 30</a:t>
            </a:r>
            <a:r>
              <a:rPr lang="en-GB" sz="3200" baseline="30000" dirty="0"/>
              <a:t>th</a:t>
            </a:r>
            <a:r>
              <a:rPr lang="en-GB" sz="3200" dirty="0"/>
              <a:t> &amp; 31</a:t>
            </a:r>
            <a:r>
              <a:rPr lang="en-GB" sz="3200" baseline="30000" dirty="0"/>
              <a:t>st</a:t>
            </a:r>
            <a:r>
              <a:rPr lang="en-GB" sz="3200" dirty="0"/>
              <a:t> </a:t>
            </a:r>
            <a:r>
              <a:rPr lang="en-GB" sz="3200" baseline="30000" dirty="0"/>
              <a:t> </a:t>
            </a:r>
            <a:r>
              <a:rPr lang="en-GB" sz="3200" dirty="0"/>
              <a:t>January 2021</a:t>
            </a:r>
            <a:endParaRPr lang="en-US" sz="3200" dirty="0"/>
          </a:p>
        </p:txBody>
      </p:sp>
    </p:spTree>
    <p:extLst>
      <p:ext uri="{BB962C8B-B14F-4D97-AF65-F5344CB8AC3E}">
        <p14:creationId xmlns:p14="http://schemas.microsoft.com/office/powerpoint/2010/main" val="179472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8649" y="1918952"/>
            <a:ext cx="8409904" cy="4494728"/>
          </a:xfrm>
          <a:prstGeom prst="rect">
            <a:avLst/>
          </a:prstGeom>
        </p:spPr>
      </p:pic>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spTree>
    <p:extLst>
      <p:ext uri="{BB962C8B-B14F-4D97-AF65-F5344CB8AC3E}">
        <p14:creationId xmlns:p14="http://schemas.microsoft.com/office/powerpoint/2010/main" val="149624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pic>
        <p:nvPicPr>
          <p:cNvPr id="2" name="Picture 1">
            <a:extLst>
              <a:ext uri="{FF2B5EF4-FFF2-40B4-BE49-F238E27FC236}">
                <a16:creationId xmlns:a16="http://schemas.microsoft.com/office/drawing/2014/main" id="{740FC084-8E8C-42C7-ACDE-9D163B7FA191}"/>
              </a:ext>
            </a:extLst>
          </p:cNvPr>
          <p:cNvPicPr>
            <a:picLocks noChangeAspect="1"/>
          </p:cNvPicPr>
          <p:nvPr/>
        </p:nvPicPr>
        <p:blipFill>
          <a:blip r:embed="rId2"/>
          <a:stretch>
            <a:fillRect/>
          </a:stretch>
        </p:blipFill>
        <p:spPr>
          <a:xfrm>
            <a:off x="530088" y="1600200"/>
            <a:ext cx="11370364" cy="5257800"/>
          </a:xfrm>
          <a:prstGeom prst="rect">
            <a:avLst/>
          </a:prstGeom>
        </p:spPr>
      </p:pic>
    </p:spTree>
    <p:extLst>
      <p:ext uri="{BB962C8B-B14F-4D97-AF65-F5344CB8AC3E}">
        <p14:creationId xmlns:p14="http://schemas.microsoft.com/office/powerpoint/2010/main" val="314161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9553" y="1558343"/>
            <a:ext cx="9066727" cy="5203065"/>
          </a:xfrm>
          <a:prstGeom prst="rect">
            <a:avLst/>
          </a:prstGeom>
        </p:spPr>
      </p:pic>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spTree>
    <p:extLst>
      <p:ext uri="{BB962C8B-B14F-4D97-AF65-F5344CB8AC3E}">
        <p14:creationId xmlns:p14="http://schemas.microsoft.com/office/powerpoint/2010/main" val="278270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5BE102-0FA3-4012-A09F-38CF67B61D76}"/>
              </a:ext>
            </a:extLst>
          </p:cNvPr>
          <p:cNvSpPr>
            <a:spLocks noGrp="1"/>
          </p:cNvSpPr>
          <p:nvPr>
            <p:ph type="title"/>
          </p:nvPr>
        </p:nvSpPr>
        <p:spPr>
          <a:xfrm>
            <a:off x="757237" y="323405"/>
            <a:ext cx="10515600" cy="1920526"/>
          </a:xfrm>
          <a:prstGeom prst="rect">
            <a:avLst/>
          </a:prstGeom>
        </p:spPr>
        <p:txBody>
          <a:bodyPr>
            <a:spAutoFit/>
          </a:bodyPr>
          <a:lstStyle/>
          <a:p>
            <a:pPr algn="ctr"/>
            <a:r>
              <a:rPr lang="en-US" b="1" dirty="0">
                <a:latin typeface="+mn-lt"/>
              </a:rPr>
              <a:t>Importance of Productivity</a:t>
            </a:r>
            <a:br>
              <a:rPr lang="en-US" sz="4800" b="1" dirty="0">
                <a:latin typeface="+mn-lt"/>
              </a:rPr>
            </a:br>
            <a:r>
              <a:rPr lang="en-US" sz="4000" b="1" dirty="0">
                <a:solidFill>
                  <a:srgbClr val="00B050"/>
                </a:solidFill>
                <a:latin typeface="+mn-lt"/>
              </a:rPr>
              <a:t>a. Academic Literature cont.’</a:t>
            </a:r>
            <a:br>
              <a:rPr lang="en-US" sz="4800" b="1" dirty="0">
                <a:latin typeface="+mn-lt"/>
              </a:rPr>
            </a:br>
            <a:endParaRPr lang="en-GB" sz="4800" b="1" dirty="0">
              <a:latin typeface="+mn-lt"/>
            </a:endParaRPr>
          </a:p>
        </p:txBody>
      </p:sp>
      <p:pic>
        <p:nvPicPr>
          <p:cNvPr id="6" name="Content Placeholder 3">
            <a:extLst>
              <a:ext uri="{FF2B5EF4-FFF2-40B4-BE49-F238E27FC236}">
                <a16:creationId xmlns:a16="http://schemas.microsoft.com/office/drawing/2014/main" id="{7CA81955-596E-8E4D-B84A-50CD1B6095FE}"/>
              </a:ext>
            </a:extLst>
          </p:cNvPr>
          <p:cNvPicPr>
            <a:picLocks noGrp="1" noChangeAspect="1"/>
          </p:cNvPicPr>
          <p:nvPr>
            <p:ph idx="1"/>
          </p:nvPr>
        </p:nvPicPr>
        <p:blipFill>
          <a:blip r:embed="rId2"/>
          <a:stretch>
            <a:fillRect/>
          </a:stretch>
        </p:blipFill>
        <p:spPr>
          <a:xfrm>
            <a:off x="1217954" y="1839693"/>
            <a:ext cx="9594166" cy="4814326"/>
          </a:xfrm>
          <a:prstGeom prst="rect">
            <a:avLst/>
          </a:prstGeom>
        </p:spPr>
      </p:pic>
    </p:spTree>
    <p:extLst>
      <p:ext uri="{BB962C8B-B14F-4D97-AF65-F5344CB8AC3E}">
        <p14:creationId xmlns:p14="http://schemas.microsoft.com/office/powerpoint/2010/main" val="220170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pic>
        <p:nvPicPr>
          <p:cNvPr id="2" name="Picture 1">
            <a:extLst>
              <a:ext uri="{FF2B5EF4-FFF2-40B4-BE49-F238E27FC236}">
                <a16:creationId xmlns:a16="http://schemas.microsoft.com/office/drawing/2014/main" id="{D4680596-A31E-40E4-8874-84FFAA223316}"/>
              </a:ext>
            </a:extLst>
          </p:cNvPr>
          <p:cNvPicPr>
            <a:picLocks noChangeAspect="1"/>
          </p:cNvPicPr>
          <p:nvPr/>
        </p:nvPicPr>
        <p:blipFill>
          <a:blip r:embed="rId2"/>
          <a:stretch>
            <a:fillRect/>
          </a:stretch>
        </p:blipFill>
        <p:spPr>
          <a:xfrm>
            <a:off x="569844" y="1803042"/>
            <a:ext cx="11569147" cy="4901855"/>
          </a:xfrm>
          <a:prstGeom prst="rect">
            <a:avLst/>
          </a:prstGeom>
        </p:spPr>
      </p:pic>
    </p:spTree>
    <p:extLst>
      <p:ext uri="{BB962C8B-B14F-4D97-AF65-F5344CB8AC3E}">
        <p14:creationId xmlns:p14="http://schemas.microsoft.com/office/powerpoint/2010/main" val="210306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73" y="302362"/>
            <a:ext cx="10515600" cy="1574778"/>
          </a:xfrm>
        </p:spPr>
        <p:txBody>
          <a:bodyPr>
            <a:normAutofit fontScale="90000"/>
          </a:bodyPr>
          <a:lstStyle/>
          <a:p>
            <a:pPr algn="ctr"/>
            <a:r>
              <a:rPr lang="en-US" b="1" dirty="0">
                <a:latin typeface="+mn-lt"/>
              </a:rPr>
              <a:t>Importance of Productivity</a:t>
            </a:r>
            <a:br>
              <a:rPr lang="en-US" dirty="0"/>
            </a:br>
            <a:r>
              <a:rPr lang="en-US" sz="4000" dirty="0">
                <a:solidFill>
                  <a:srgbClr val="00B050"/>
                </a:solidFill>
              </a:rPr>
              <a:t>b. Performance Evaluation</a:t>
            </a:r>
            <a:br>
              <a:rPr lang="en-US" sz="4000" dirty="0"/>
            </a:br>
            <a:endParaRPr lang="en-GB" sz="4000" dirty="0"/>
          </a:p>
        </p:txBody>
      </p:sp>
      <p:sp>
        <p:nvSpPr>
          <p:cNvPr id="3" name="Content Placeholder 2"/>
          <p:cNvSpPr>
            <a:spLocks noGrp="1"/>
          </p:cNvSpPr>
          <p:nvPr>
            <p:ph idx="1"/>
          </p:nvPr>
        </p:nvSpPr>
        <p:spPr>
          <a:xfrm>
            <a:off x="1121535" y="2147597"/>
            <a:ext cx="10515600" cy="4351338"/>
          </a:xfrm>
        </p:spPr>
        <p:txBody>
          <a:bodyPr>
            <a:noAutofit/>
          </a:bodyPr>
          <a:lstStyle/>
          <a:p>
            <a:pPr marL="0" indent="0">
              <a:buNone/>
            </a:pPr>
            <a:r>
              <a:rPr lang="en-US" sz="3200" dirty="0"/>
              <a:t>“Companies need to realize that gains in productivity are one of their major weapons to achieve cost and quality advantages over their competitor (Grossman 1993).”</a:t>
            </a:r>
          </a:p>
          <a:p>
            <a:pPr marL="0" indent="0">
              <a:buNone/>
            </a:pPr>
            <a:endParaRPr lang="en-US" sz="3200" dirty="0"/>
          </a:p>
          <a:p>
            <a:pPr marL="457200" lvl="1" indent="0">
              <a:buNone/>
            </a:pPr>
            <a:r>
              <a:rPr lang="en-US" sz="3200" dirty="0">
                <a:solidFill>
                  <a:srgbClr val="0070C0"/>
                </a:solidFill>
              </a:rPr>
              <a:t>-self evaluation (strengths and weaknesses)</a:t>
            </a:r>
          </a:p>
          <a:p>
            <a:pPr marL="457200" lvl="1" indent="0">
              <a:buNone/>
            </a:pPr>
            <a:r>
              <a:rPr lang="en-US" sz="3200" dirty="0">
                <a:solidFill>
                  <a:srgbClr val="0070C0"/>
                </a:solidFill>
              </a:rPr>
              <a:t>-comparison among industry peers in one point of time or over the years</a:t>
            </a:r>
          </a:p>
          <a:p>
            <a:pPr marL="457200" lvl="1" indent="0">
              <a:buNone/>
            </a:pPr>
            <a:r>
              <a:rPr lang="en-US" sz="3200" dirty="0">
                <a:solidFill>
                  <a:srgbClr val="0070C0"/>
                </a:solidFill>
              </a:rPr>
              <a:t>-to choose benchmark/ top performers</a:t>
            </a:r>
            <a:endParaRPr lang="en-GB" sz="3200" dirty="0">
              <a:solidFill>
                <a:srgbClr val="0070C0"/>
              </a:solidFill>
            </a:endParaRPr>
          </a:p>
          <a:p>
            <a:pPr marL="0" indent="0">
              <a:buNone/>
            </a:pPr>
            <a:endParaRPr lang="en-GB" sz="3200" dirty="0"/>
          </a:p>
        </p:txBody>
      </p:sp>
    </p:spTree>
    <p:extLst>
      <p:ext uri="{BB962C8B-B14F-4D97-AF65-F5344CB8AC3E}">
        <p14:creationId xmlns:p14="http://schemas.microsoft.com/office/powerpoint/2010/main" val="30402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656" y="357052"/>
            <a:ext cx="10515600" cy="1510384"/>
          </a:xfrm>
        </p:spPr>
        <p:txBody>
          <a:bodyPr>
            <a:normAutofit fontScale="90000"/>
          </a:bodyPr>
          <a:lstStyle/>
          <a:p>
            <a:pPr algn="ctr"/>
            <a:r>
              <a:rPr lang="en-US" b="1" dirty="0">
                <a:latin typeface="+mn-lt"/>
              </a:rPr>
              <a:t>Importance of Productivity</a:t>
            </a:r>
            <a:br>
              <a:rPr lang="en-US" dirty="0">
                <a:latin typeface="+mn-lt"/>
              </a:rPr>
            </a:br>
            <a:r>
              <a:rPr lang="en-US" sz="4000" dirty="0">
                <a:solidFill>
                  <a:srgbClr val="00B050"/>
                </a:solidFill>
              </a:rPr>
              <a:t>c. Sustainable Development Goals</a:t>
            </a:r>
            <a:br>
              <a:rPr lang="en-US" dirty="0"/>
            </a:br>
            <a:endParaRPr lang="en-GB" dirty="0"/>
          </a:p>
        </p:txBody>
      </p:sp>
      <p:graphicFrame>
        <p:nvGraphicFramePr>
          <p:cNvPr id="5" name="Diagram 4"/>
          <p:cNvGraphicFramePr/>
          <p:nvPr>
            <p:extLst>
              <p:ext uri="{D42A27DB-BD31-4B8C-83A1-F6EECF244321}">
                <p14:modId xmlns:p14="http://schemas.microsoft.com/office/powerpoint/2010/main" val="1889713499"/>
              </p:ext>
            </p:extLst>
          </p:nvPr>
        </p:nvGraphicFramePr>
        <p:xfrm>
          <a:off x="2364882" y="2021983"/>
          <a:ext cx="8003147" cy="440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8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A36571-6C81-455A-9983-B0D8EA38F8FC}"/>
              </a:ext>
            </a:extLst>
          </p:cNvPr>
          <p:cNvPicPr>
            <a:picLocks noChangeAspect="1"/>
          </p:cNvPicPr>
          <p:nvPr/>
        </p:nvPicPr>
        <p:blipFill rotWithShape="1">
          <a:blip r:embed="rId2"/>
          <a:srcRect t="10000"/>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C5C207-0E53-9640-B254-578FD87CF5BE}"/>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Productivity</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312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latin typeface="+mn-lt"/>
              </a:rPr>
              <a:t>What is Productivity?</a:t>
            </a:r>
            <a:endParaRPr lang="en-GB" sz="4000" b="1" dirty="0">
              <a:latin typeface="+mn-lt"/>
            </a:endParaRPr>
          </a:p>
        </p:txBody>
      </p:sp>
      <p:sp>
        <p:nvSpPr>
          <p:cNvPr id="3" name="Content Placeholder 2"/>
          <p:cNvSpPr>
            <a:spLocks noGrp="1"/>
          </p:cNvSpPr>
          <p:nvPr>
            <p:ph idx="1"/>
          </p:nvPr>
        </p:nvSpPr>
        <p:spPr>
          <a:xfrm>
            <a:off x="966989" y="3464416"/>
            <a:ext cx="10515600" cy="1746631"/>
          </a:xfrm>
        </p:spPr>
        <p:txBody>
          <a:bodyPr>
            <a:noAutofit/>
          </a:bodyPr>
          <a:lstStyle/>
          <a:p>
            <a:pPr marL="0" indent="0" algn="just">
              <a:buNone/>
            </a:pPr>
            <a:r>
              <a:rPr lang="en-US" sz="3200" dirty="0">
                <a:solidFill>
                  <a:schemeClr val="accent5">
                    <a:lumMod val="75000"/>
                  </a:schemeClr>
                </a:solidFill>
              </a:rPr>
              <a:t>“Productivity means how much and how well we produce from the resources used. If we produce more or better goods from the same resources, we increase productivity. Or if we produce the same goods from lesser resources, we also increase productivity….(</a:t>
            </a:r>
            <a:r>
              <a:rPr lang="en-US" sz="3200" dirty="0" err="1">
                <a:solidFill>
                  <a:schemeClr val="accent5">
                    <a:lumMod val="75000"/>
                  </a:schemeClr>
                </a:solidFill>
              </a:rPr>
              <a:t>Bernolak</a:t>
            </a:r>
            <a:r>
              <a:rPr lang="en-US" sz="3200" dirty="0">
                <a:solidFill>
                  <a:schemeClr val="accent5">
                    <a:lumMod val="75000"/>
                  </a:schemeClr>
                </a:solidFill>
              </a:rPr>
              <a:t> 1997,p. 204).”</a:t>
            </a:r>
          </a:p>
          <a:p>
            <a:pPr marL="0" indent="0">
              <a:buNone/>
            </a:pPr>
            <a:endParaRPr lang="en-US" sz="3200" dirty="0"/>
          </a:p>
          <a:p>
            <a:pPr marL="0" indent="0">
              <a:buNone/>
            </a:pPr>
            <a:endParaRPr lang="en-GB" sz="3200" dirty="0"/>
          </a:p>
          <a:p>
            <a:pPr marL="0" indent="0">
              <a:buNone/>
            </a:pPr>
            <a:endParaRPr lang="en-GB" sz="3200" dirty="0"/>
          </a:p>
        </p:txBody>
      </p:sp>
      <p:sp>
        <p:nvSpPr>
          <p:cNvPr id="4" name="Rectangle 3"/>
          <p:cNvSpPr/>
          <p:nvPr/>
        </p:nvSpPr>
        <p:spPr>
          <a:xfrm>
            <a:off x="966989" y="1325563"/>
            <a:ext cx="10386811" cy="1077218"/>
          </a:xfrm>
          <a:prstGeom prst="rect">
            <a:avLst/>
          </a:prstGeom>
        </p:spPr>
        <p:txBody>
          <a:bodyPr wrap="square">
            <a:spAutoFit/>
          </a:bodyPr>
          <a:lstStyle/>
          <a:p>
            <a:pPr algn="just"/>
            <a:r>
              <a:rPr lang="en-US" sz="3200" dirty="0"/>
              <a:t>Productivity has different meanings to different segments (sectors)…………….</a:t>
            </a:r>
            <a:r>
              <a:rPr lang="en-GB" sz="3200" dirty="0"/>
              <a:t>(</a:t>
            </a:r>
            <a:r>
              <a:rPr lang="en-GB" sz="3200" dirty="0" err="1"/>
              <a:t>Omachonu</a:t>
            </a:r>
            <a:r>
              <a:rPr lang="en-GB" sz="3200" dirty="0"/>
              <a:t>, 1998, p.15).</a:t>
            </a:r>
          </a:p>
        </p:txBody>
      </p:sp>
    </p:spTree>
    <p:extLst>
      <p:ext uri="{BB962C8B-B14F-4D97-AF65-F5344CB8AC3E}">
        <p14:creationId xmlns:p14="http://schemas.microsoft.com/office/powerpoint/2010/main" val="26983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latin typeface="+mn-lt"/>
              </a:rPr>
              <a:t>Types of Productivity</a:t>
            </a:r>
            <a:endParaRPr lang="en-GB" sz="4000" b="1" dirty="0">
              <a:latin typeface="+mn-lt"/>
            </a:endParaRPr>
          </a:p>
        </p:txBody>
      </p:sp>
      <p:sp>
        <p:nvSpPr>
          <p:cNvPr id="3" name="Content Placeholder 2"/>
          <p:cNvSpPr>
            <a:spLocks noGrp="1"/>
          </p:cNvSpPr>
          <p:nvPr>
            <p:ph idx="1"/>
          </p:nvPr>
        </p:nvSpPr>
        <p:spPr>
          <a:xfrm>
            <a:off x="696533" y="1065771"/>
            <a:ext cx="10515600" cy="4351338"/>
          </a:xfrm>
        </p:spPr>
        <p:txBody>
          <a:bodyPr>
            <a:noAutofit/>
          </a:bodyPr>
          <a:lstStyle/>
          <a:p>
            <a:pPr marL="0" indent="0">
              <a:buNone/>
            </a:pPr>
            <a:r>
              <a:rPr lang="en-US" sz="3200" dirty="0"/>
              <a:t>1. Partial productivity</a:t>
            </a:r>
          </a:p>
          <a:p>
            <a:pPr marL="0" indent="0">
              <a:buNone/>
            </a:pPr>
            <a:r>
              <a:rPr lang="en-US" sz="3200" dirty="0"/>
              <a:t>     </a:t>
            </a:r>
            <a:r>
              <a:rPr lang="en-US" sz="3200" dirty="0">
                <a:solidFill>
                  <a:schemeClr val="accent5">
                    <a:lumMod val="75000"/>
                  </a:schemeClr>
                </a:solidFill>
              </a:rPr>
              <a:t>-often known as single productivity: one input to one  </a:t>
            </a:r>
          </a:p>
          <a:p>
            <a:pPr marL="0" indent="0">
              <a:buNone/>
            </a:pPr>
            <a:r>
              <a:rPr lang="en-US" sz="3200" dirty="0">
                <a:solidFill>
                  <a:schemeClr val="accent5">
                    <a:lumMod val="75000"/>
                  </a:schemeClr>
                </a:solidFill>
              </a:rPr>
              <a:t>      output (e.g.: labor productivity and machine productivity).</a:t>
            </a:r>
          </a:p>
          <a:p>
            <a:pPr marL="0" indent="0">
              <a:buNone/>
            </a:pPr>
            <a:r>
              <a:rPr lang="en-US" sz="3200" dirty="0"/>
              <a:t>2. Total Factor Productivity</a:t>
            </a:r>
          </a:p>
          <a:p>
            <a:pPr marL="0" indent="0">
              <a:buNone/>
            </a:pPr>
            <a:r>
              <a:rPr lang="en-US" sz="3200" dirty="0"/>
              <a:t>    </a:t>
            </a:r>
            <a:r>
              <a:rPr lang="en-US" sz="3200" dirty="0">
                <a:solidFill>
                  <a:schemeClr val="accent5">
                    <a:lumMod val="75000"/>
                  </a:schemeClr>
                </a:solidFill>
              </a:rPr>
              <a:t>-combined productivity of all relevant inputs (basically the </a:t>
            </a:r>
          </a:p>
          <a:p>
            <a:pPr marL="0" indent="0">
              <a:buNone/>
            </a:pPr>
            <a:r>
              <a:rPr lang="en-US" sz="3200" dirty="0">
                <a:solidFill>
                  <a:schemeClr val="accent5">
                    <a:lumMod val="75000"/>
                  </a:schemeClr>
                </a:solidFill>
              </a:rPr>
              <a:t>      combination of labor and capital).</a:t>
            </a:r>
          </a:p>
          <a:p>
            <a:pPr marL="0" indent="0">
              <a:buNone/>
            </a:pPr>
            <a:r>
              <a:rPr lang="en-US" sz="3200" dirty="0"/>
              <a:t>3. Total Productivity</a:t>
            </a:r>
          </a:p>
          <a:p>
            <a:pPr marL="0" indent="0">
              <a:buNone/>
            </a:pPr>
            <a:r>
              <a:rPr lang="en-US" sz="3200" dirty="0"/>
              <a:t>    </a:t>
            </a:r>
            <a:r>
              <a:rPr lang="en-US" sz="3200" dirty="0">
                <a:solidFill>
                  <a:schemeClr val="accent5">
                    <a:lumMod val="75000"/>
                  </a:schemeClr>
                </a:solidFill>
              </a:rPr>
              <a:t>-ratio of output to all combined inputs including labor,       </a:t>
            </a:r>
          </a:p>
          <a:p>
            <a:pPr marL="0" indent="0">
              <a:buNone/>
            </a:pPr>
            <a:r>
              <a:rPr lang="en-US" sz="3200" dirty="0">
                <a:solidFill>
                  <a:schemeClr val="accent5">
                    <a:lumMod val="75000"/>
                  </a:schemeClr>
                </a:solidFill>
              </a:rPr>
              <a:t>     materials, capital, energy and other inputs.</a:t>
            </a:r>
            <a:endParaRPr lang="en-GB" sz="3200" dirty="0">
              <a:solidFill>
                <a:schemeClr val="accent5">
                  <a:lumMod val="75000"/>
                </a:schemeClr>
              </a:solidFill>
            </a:endParaRPr>
          </a:p>
        </p:txBody>
      </p:sp>
    </p:spTree>
    <p:extLst>
      <p:ext uri="{BB962C8B-B14F-4D97-AF65-F5344CB8AC3E}">
        <p14:creationId xmlns:p14="http://schemas.microsoft.com/office/powerpoint/2010/main" val="36713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542" y="0"/>
            <a:ext cx="10515600" cy="1325563"/>
          </a:xfrm>
        </p:spPr>
        <p:txBody>
          <a:bodyPr>
            <a:normAutofit/>
          </a:bodyPr>
          <a:lstStyle/>
          <a:p>
            <a:pPr algn="ctr"/>
            <a:r>
              <a:rPr lang="en-US" sz="4000" b="1" dirty="0">
                <a:latin typeface="+mn-lt"/>
              </a:rPr>
              <a:t>Importance of Productivity</a:t>
            </a:r>
            <a:endParaRPr lang="en-GB" sz="4000" b="1" dirty="0">
              <a:latin typeface="+mn-lt"/>
            </a:endParaRPr>
          </a:p>
        </p:txBody>
      </p:sp>
      <p:sp>
        <p:nvSpPr>
          <p:cNvPr id="3" name="Content Placeholder 2"/>
          <p:cNvSpPr>
            <a:spLocks noGrp="1"/>
          </p:cNvSpPr>
          <p:nvPr>
            <p:ph idx="1"/>
          </p:nvPr>
        </p:nvSpPr>
        <p:spPr>
          <a:xfrm>
            <a:off x="2833352" y="4046888"/>
            <a:ext cx="7959146" cy="1478148"/>
          </a:xfrm>
        </p:spPr>
        <p:txBody>
          <a:bodyPr>
            <a:noAutofit/>
          </a:bodyPr>
          <a:lstStyle/>
          <a:p>
            <a:pPr marL="514350" indent="-514350">
              <a:buFont typeface="+mj-lt"/>
              <a:buAutoNum type="alphaLcPeriod"/>
            </a:pPr>
            <a:r>
              <a:rPr lang="en-US" sz="3200" dirty="0">
                <a:solidFill>
                  <a:srgbClr val="0070C0"/>
                </a:solidFill>
              </a:rPr>
              <a:t>Academic Literature</a:t>
            </a:r>
          </a:p>
          <a:p>
            <a:pPr marL="514350" indent="-514350">
              <a:buFont typeface="+mj-lt"/>
              <a:buAutoNum type="alphaLcPeriod"/>
            </a:pPr>
            <a:r>
              <a:rPr lang="en-US" sz="3200" dirty="0">
                <a:solidFill>
                  <a:srgbClr val="0070C0"/>
                </a:solidFill>
              </a:rPr>
              <a:t>Performance Evaluation</a:t>
            </a:r>
          </a:p>
          <a:p>
            <a:pPr marL="514350" indent="-514350">
              <a:buFont typeface="+mj-lt"/>
              <a:buAutoNum type="alphaLcPeriod"/>
            </a:pPr>
            <a:r>
              <a:rPr lang="en-US" sz="3200" dirty="0">
                <a:solidFill>
                  <a:srgbClr val="0070C0"/>
                </a:solidFill>
              </a:rPr>
              <a:t>Sustainable Development Goals (SDG’s)</a:t>
            </a:r>
          </a:p>
          <a:p>
            <a:pPr marL="514350" indent="-514350">
              <a:buAutoNum type="alphaLcPeriod"/>
            </a:pPr>
            <a:endParaRPr lang="en-GB" sz="3200" dirty="0"/>
          </a:p>
        </p:txBody>
      </p:sp>
      <p:sp>
        <p:nvSpPr>
          <p:cNvPr id="4" name="Rectangle 3"/>
          <p:cNvSpPr/>
          <p:nvPr/>
        </p:nvSpPr>
        <p:spPr>
          <a:xfrm>
            <a:off x="1017429" y="1738648"/>
            <a:ext cx="10225825" cy="1569660"/>
          </a:xfrm>
          <a:prstGeom prst="rect">
            <a:avLst/>
          </a:prstGeom>
        </p:spPr>
        <p:txBody>
          <a:bodyPr wrap="square">
            <a:spAutoFit/>
          </a:bodyPr>
          <a:lstStyle/>
          <a:p>
            <a:pPr algn="just"/>
            <a:r>
              <a:rPr lang="en-US" sz="3200" b="0" i="0" dirty="0">
                <a:solidFill>
                  <a:srgbClr val="222222"/>
                </a:solidFill>
                <a:effectLst/>
                <a:latin typeface="arial" panose="020B0604020202020204" pitchFamily="34" charset="0"/>
              </a:rPr>
              <a:t>“</a:t>
            </a:r>
            <a:r>
              <a:rPr lang="en-US" sz="3200" b="1" i="0" dirty="0">
                <a:solidFill>
                  <a:srgbClr val="222222"/>
                </a:solidFill>
                <a:effectLst/>
                <a:latin typeface="arial" panose="020B0604020202020204" pitchFamily="34" charset="0"/>
              </a:rPr>
              <a:t>Productivity</a:t>
            </a:r>
            <a:r>
              <a:rPr lang="en-US" sz="3200" b="0" i="0" dirty="0">
                <a:solidFill>
                  <a:srgbClr val="222222"/>
                </a:solidFill>
                <a:effectLst/>
                <a:latin typeface="arial" panose="020B0604020202020204" pitchFamily="34" charset="0"/>
              </a:rPr>
              <a:t> isn't everything, but, in the long run, it is almost everything</a:t>
            </a:r>
            <a:r>
              <a:rPr lang="en-US" sz="3200" dirty="0">
                <a:solidFill>
                  <a:srgbClr val="222222"/>
                </a:solidFill>
                <a:latin typeface="arial" panose="020B0604020202020204" pitchFamily="34" charset="0"/>
              </a:rPr>
              <a:t>….</a:t>
            </a:r>
            <a:r>
              <a:rPr lang="en-US" sz="3200" b="0" i="0" dirty="0">
                <a:solidFill>
                  <a:srgbClr val="222222"/>
                </a:solidFill>
                <a:effectLst/>
                <a:latin typeface="arial" panose="020B0604020202020204" pitchFamily="34" charset="0"/>
              </a:rPr>
              <a:t>.” </a:t>
            </a:r>
            <a:r>
              <a:rPr lang="en-US" sz="3200" b="1" i="0" dirty="0">
                <a:solidFill>
                  <a:srgbClr val="222222"/>
                </a:solidFill>
                <a:effectLst/>
                <a:latin typeface="arial" panose="020B0604020202020204" pitchFamily="34" charset="0"/>
              </a:rPr>
              <a:t>Paul Krugman </a:t>
            </a:r>
            <a:r>
              <a:rPr lang="en-US" sz="3200" i="0" dirty="0">
                <a:solidFill>
                  <a:srgbClr val="222222"/>
                </a:solidFill>
                <a:effectLst/>
                <a:latin typeface="arial" panose="020B0604020202020204" pitchFamily="34" charset="0"/>
              </a:rPr>
              <a:t>(Nobel Prize Winner in 2008).</a:t>
            </a:r>
            <a:endParaRPr lang="en-GB" sz="3200" dirty="0"/>
          </a:p>
        </p:txBody>
      </p:sp>
    </p:spTree>
    <p:extLst>
      <p:ext uri="{BB962C8B-B14F-4D97-AF65-F5344CB8AC3E}">
        <p14:creationId xmlns:p14="http://schemas.microsoft.com/office/powerpoint/2010/main" val="5771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latin typeface="+mn-lt"/>
              </a:rPr>
              <a:t>How to Estimate Productivity?</a:t>
            </a:r>
            <a:endParaRPr lang="en-GB" sz="4000" b="1" dirty="0">
              <a:latin typeface="+mn-lt"/>
            </a:endParaRPr>
          </a:p>
        </p:txBody>
      </p:sp>
      <p:sp>
        <p:nvSpPr>
          <p:cNvPr id="3" name="Content Placeholder 2"/>
          <p:cNvSpPr>
            <a:spLocks noGrp="1"/>
          </p:cNvSpPr>
          <p:nvPr>
            <p:ph idx="1"/>
          </p:nvPr>
        </p:nvSpPr>
        <p:spPr>
          <a:xfrm>
            <a:off x="838200" y="1890019"/>
            <a:ext cx="10515600" cy="4351338"/>
          </a:xfrm>
        </p:spPr>
        <p:txBody>
          <a:bodyPr>
            <a:normAutofit/>
          </a:bodyPr>
          <a:lstStyle/>
          <a:p>
            <a:r>
              <a:rPr lang="en-US" sz="3200" dirty="0"/>
              <a:t>Parametric  Analysis ( e.g.: Stochastic Frontier Analysis)</a:t>
            </a:r>
          </a:p>
          <a:p>
            <a:r>
              <a:rPr lang="en-US" sz="3200" dirty="0"/>
              <a:t>Non-parametric Analysis (e.g.: Data Envelopment Analysis)</a:t>
            </a:r>
          </a:p>
          <a:p>
            <a:pPr marL="0" indent="0">
              <a:buNone/>
            </a:pPr>
            <a:endParaRPr lang="en-US" sz="3200" dirty="0"/>
          </a:p>
          <a:p>
            <a:pPr marL="0" indent="0">
              <a:buNone/>
            </a:pPr>
            <a:endParaRPr lang="en-US" sz="3200" dirty="0"/>
          </a:p>
          <a:p>
            <a:pPr marL="0" indent="0" algn="ctr">
              <a:buNone/>
            </a:pPr>
            <a:r>
              <a:rPr lang="en-US" sz="3200" dirty="0">
                <a:solidFill>
                  <a:srgbClr val="0070C0"/>
                </a:solidFill>
              </a:rPr>
              <a:t>We will use DEA developed by </a:t>
            </a:r>
            <a:r>
              <a:rPr lang="en-US" sz="3200" dirty="0" err="1">
                <a:solidFill>
                  <a:srgbClr val="0070C0"/>
                </a:solidFill>
              </a:rPr>
              <a:t>Charnes</a:t>
            </a:r>
            <a:r>
              <a:rPr lang="en-US" sz="3200" dirty="0">
                <a:solidFill>
                  <a:srgbClr val="0070C0"/>
                </a:solidFill>
              </a:rPr>
              <a:t>, Cooper, and Rhodes (1978) to evaluate productivity of  microfinance Institutions (MFIs).</a:t>
            </a:r>
            <a:endParaRPr lang="en-GB" sz="3200" dirty="0"/>
          </a:p>
        </p:txBody>
      </p:sp>
    </p:spTree>
    <p:extLst>
      <p:ext uri="{BB962C8B-B14F-4D97-AF65-F5344CB8AC3E}">
        <p14:creationId xmlns:p14="http://schemas.microsoft.com/office/powerpoint/2010/main" val="205099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31" y="0"/>
            <a:ext cx="10515600" cy="1325563"/>
          </a:xfrm>
        </p:spPr>
        <p:txBody>
          <a:bodyPr>
            <a:normAutofit/>
          </a:bodyPr>
          <a:lstStyle/>
          <a:p>
            <a:pPr algn="ctr"/>
            <a:r>
              <a:rPr lang="en-US" sz="4000" b="1" dirty="0">
                <a:latin typeface="+mn-lt"/>
              </a:rPr>
              <a:t>Why Data Envelopment Analysis?</a:t>
            </a:r>
            <a:endParaRPr lang="en-GB" sz="4000" b="1" dirty="0">
              <a:latin typeface="+mn-lt"/>
            </a:endParaRPr>
          </a:p>
        </p:txBody>
      </p:sp>
      <p:sp>
        <p:nvSpPr>
          <p:cNvPr id="3" name="Content Placeholder 2"/>
          <p:cNvSpPr>
            <a:spLocks noGrp="1"/>
          </p:cNvSpPr>
          <p:nvPr>
            <p:ph idx="1"/>
          </p:nvPr>
        </p:nvSpPr>
        <p:spPr>
          <a:xfrm>
            <a:off x="735169" y="1325563"/>
            <a:ext cx="10515600" cy="4351338"/>
          </a:xfrm>
        </p:spPr>
        <p:txBody>
          <a:bodyPr>
            <a:noAutofit/>
          </a:bodyPr>
          <a:lstStyle/>
          <a:p>
            <a:pPr algn="just">
              <a:buFont typeface="Wingdings" panose="05000000000000000000" pitchFamily="2" charset="2"/>
              <a:buChar char="Ø"/>
            </a:pPr>
            <a:r>
              <a:rPr lang="en-US" sz="3200" dirty="0" err="1"/>
              <a:t>Charnes</a:t>
            </a:r>
            <a:r>
              <a:rPr lang="en-US" sz="3200" dirty="0"/>
              <a:t>, Cooper, and Rhodes (1978), assert that DEA is suitable for non-governmental entities. </a:t>
            </a:r>
          </a:p>
          <a:p>
            <a:pPr algn="just">
              <a:buFont typeface="Wingdings" panose="05000000000000000000" pitchFamily="2" charset="2"/>
              <a:buChar char="Ø"/>
            </a:pPr>
            <a:r>
              <a:rPr lang="en-US" sz="3200" dirty="0"/>
              <a:t>It can handle multiple inputs and outputs at the same time.</a:t>
            </a:r>
          </a:p>
          <a:p>
            <a:pPr algn="just">
              <a:buFont typeface="Wingdings" panose="05000000000000000000" pitchFamily="2" charset="2"/>
              <a:buChar char="Ø"/>
            </a:pPr>
            <a:r>
              <a:rPr lang="en-US" sz="3200" dirty="0"/>
              <a:t>It does not require any prior functional form.</a:t>
            </a:r>
          </a:p>
          <a:p>
            <a:pPr algn="just">
              <a:buFont typeface="Wingdings" panose="05000000000000000000" pitchFamily="2" charset="2"/>
              <a:buChar char="Ø"/>
            </a:pPr>
            <a:r>
              <a:rPr lang="en-US" sz="3200" dirty="0"/>
              <a:t>Flexibility with the choice of measurements of input and output.</a:t>
            </a:r>
          </a:p>
          <a:p>
            <a:pPr lvl="1" algn="just">
              <a:buFont typeface="Wingdings" panose="05000000000000000000" pitchFamily="2" charset="2"/>
              <a:buChar char="v"/>
            </a:pPr>
            <a:r>
              <a:rPr lang="en-US" sz="2800" dirty="0"/>
              <a:t>DEA is a unit invariance and has no influence on the estimated efficiency or productivity.</a:t>
            </a:r>
          </a:p>
          <a:p>
            <a:pPr algn="just">
              <a:buFont typeface="Wingdings" panose="05000000000000000000" pitchFamily="2" charset="2"/>
              <a:buChar char="Ø"/>
            </a:pPr>
            <a:r>
              <a:rPr lang="en-US" sz="3200" dirty="0"/>
              <a:t>To compare the performance of various Decision Making Units (DMUs) at a single point in time or over a period of time.</a:t>
            </a:r>
            <a:endParaRPr lang="en-GB" sz="3200" dirty="0"/>
          </a:p>
        </p:txBody>
      </p:sp>
    </p:spTree>
    <p:extLst>
      <p:ext uri="{BB962C8B-B14F-4D97-AF65-F5344CB8AC3E}">
        <p14:creationId xmlns:p14="http://schemas.microsoft.com/office/powerpoint/2010/main" val="1645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latin typeface="+mn-lt"/>
              </a:rPr>
              <a:t>Why Data Envelopment Analysis Cont.?</a:t>
            </a:r>
            <a:endParaRPr lang="en-GB" b="1" dirty="0">
              <a:latin typeface="+mn-lt"/>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sz="3200" dirty="0"/>
              <a:t>DEA uses simple concept of the production process – a single black box where the inputs are transformed into outputs.</a:t>
            </a:r>
          </a:p>
          <a:p>
            <a:pPr algn="just">
              <a:buFont typeface="Wingdings" panose="05000000000000000000" pitchFamily="2" charset="2"/>
              <a:buChar char="Ø"/>
            </a:pPr>
            <a:r>
              <a:rPr lang="en-US" sz="3200" dirty="0"/>
              <a:t>The results are easy to understand and interpret.</a:t>
            </a:r>
          </a:p>
          <a:p>
            <a:pPr algn="just">
              <a:buFont typeface="Wingdings" panose="05000000000000000000" pitchFamily="2" charset="2"/>
              <a:buChar char="Ø"/>
            </a:pPr>
            <a:r>
              <a:rPr lang="en-US" sz="3200" dirty="0"/>
              <a:t>The most unique feature of DEA is that the indices can be decomposed.</a:t>
            </a:r>
          </a:p>
        </p:txBody>
      </p:sp>
    </p:spTree>
    <p:extLst>
      <p:ext uri="{BB962C8B-B14F-4D97-AF65-F5344CB8AC3E}">
        <p14:creationId xmlns:p14="http://schemas.microsoft.com/office/powerpoint/2010/main" val="371424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70226" y="2042211"/>
            <a:ext cx="2821600" cy="1407366"/>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1000"/>
              </a:spcAft>
            </a:pPr>
            <a:r>
              <a:rPr lang="en-US" sz="2400" b="1" dirty="0">
                <a:solidFill>
                  <a:schemeClr val="tx1"/>
                </a:solidFill>
                <a:ea typeface="Calibri" panose="020F0502020204030204" pitchFamily="34" charset="0"/>
                <a:cs typeface="Times New Roman" panose="02020603050405020304" pitchFamily="18" charset="0"/>
              </a:rPr>
              <a:t>Input</a:t>
            </a:r>
          </a:p>
        </p:txBody>
      </p:sp>
      <p:sp>
        <p:nvSpPr>
          <p:cNvPr id="5" name="Rounded Rectangle 4"/>
          <p:cNvSpPr/>
          <p:nvPr/>
        </p:nvSpPr>
        <p:spPr>
          <a:xfrm>
            <a:off x="7019120" y="1975140"/>
            <a:ext cx="3550724" cy="1474437"/>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1000"/>
              </a:spcAft>
            </a:pPr>
            <a:r>
              <a:rPr lang="en-US" sz="2400" b="1" dirty="0">
                <a:solidFill>
                  <a:schemeClr val="tx1"/>
                </a:solidFill>
                <a:ea typeface="Calibri" panose="020F0502020204030204" pitchFamily="34" charset="0"/>
                <a:cs typeface="Times New Roman" panose="02020603050405020304" pitchFamily="18" charset="0"/>
              </a:rPr>
              <a:t>Output</a:t>
            </a:r>
          </a:p>
        </p:txBody>
      </p:sp>
      <p:sp>
        <p:nvSpPr>
          <p:cNvPr id="13" name="Rounded Rectangle 12"/>
          <p:cNvSpPr/>
          <p:nvPr/>
        </p:nvSpPr>
        <p:spPr>
          <a:xfrm>
            <a:off x="4531390" y="3589181"/>
            <a:ext cx="1426691" cy="763998"/>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15000"/>
              </a:lnSpc>
              <a:spcAft>
                <a:spcPts val="1000"/>
              </a:spcAft>
            </a:pPr>
            <a:r>
              <a:rPr lang="en-US" sz="2400" b="1" dirty="0">
                <a:solidFill>
                  <a:schemeClr val="tx1"/>
                </a:solidFill>
                <a:ea typeface="Calibri" panose="020F0502020204030204" pitchFamily="34" charset="0"/>
                <a:cs typeface="Times New Roman" panose="02020603050405020304" pitchFamily="18" charset="0"/>
              </a:rPr>
              <a:t>TFP/MPI</a:t>
            </a:r>
          </a:p>
        </p:txBody>
      </p:sp>
      <p:sp>
        <p:nvSpPr>
          <p:cNvPr id="14" name="Rounded Rectangle 13"/>
          <p:cNvSpPr/>
          <p:nvPr/>
        </p:nvSpPr>
        <p:spPr>
          <a:xfrm>
            <a:off x="5331803" y="4846127"/>
            <a:ext cx="2232001" cy="1177727"/>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15000"/>
              </a:lnSpc>
              <a:spcAft>
                <a:spcPts val="1000"/>
              </a:spcAft>
            </a:pPr>
            <a:r>
              <a:rPr lang="en-US" sz="2400" b="1" dirty="0">
                <a:solidFill>
                  <a:schemeClr val="tx1"/>
                </a:solidFill>
                <a:ea typeface="Calibri" panose="020F0502020204030204" pitchFamily="34" charset="0"/>
                <a:cs typeface="Times New Roman" panose="02020603050405020304" pitchFamily="18" charset="0"/>
              </a:rPr>
              <a:t>Technical Efficiency Change (TEC) </a:t>
            </a:r>
          </a:p>
        </p:txBody>
      </p:sp>
      <p:sp>
        <p:nvSpPr>
          <p:cNvPr id="16" name="Rounded Rectangle 15"/>
          <p:cNvSpPr/>
          <p:nvPr/>
        </p:nvSpPr>
        <p:spPr>
          <a:xfrm>
            <a:off x="2923504" y="4876929"/>
            <a:ext cx="2132745" cy="1116124"/>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15000"/>
              </a:lnSpc>
              <a:spcAft>
                <a:spcPts val="1000"/>
              </a:spcAft>
            </a:pPr>
            <a:r>
              <a:rPr lang="en-US" sz="2400" b="1" dirty="0">
                <a:solidFill>
                  <a:schemeClr val="tx1"/>
                </a:solidFill>
                <a:ea typeface="Calibri" panose="020F0502020204030204" pitchFamily="34" charset="0"/>
                <a:cs typeface="Times New Roman" panose="02020603050405020304" pitchFamily="18" charset="0"/>
              </a:rPr>
              <a:t>Technological Change (TC)</a:t>
            </a:r>
          </a:p>
        </p:txBody>
      </p:sp>
      <p:sp>
        <p:nvSpPr>
          <p:cNvPr id="17" name="Rounded Rectangle 16"/>
          <p:cNvSpPr/>
          <p:nvPr/>
        </p:nvSpPr>
        <p:spPr>
          <a:xfrm>
            <a:off x="7953591" y="5814108"/>
            <a:ext cx="2616253" cy="69885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15000"/>
              </a:lnSpc>
              <a:spcAft>
                <a:spcPts val="1000"/>
              </a:spcAft>
            </a:pPr>
            <a:r>
              <a:rPr lang="en-US" sz="2400" b="1" dirty="0">
                <a:solidFill>
                  <a:schemeClr val="tx1"/>
                </a:solidFill>
                <a:ea typeface="Calibri" panose="020F0502020204030204" pitchFamily="34" charset="0"/>
                <a:cs typeface="Times New Roman" panose="02020603050405020304" pitchFamily="18" charset="0"/>
              </a:rPr>
              <a:t>Scale Efficiency (SE)</a:t>
            </a:r>
          </a:p>
        </p:txBody>
      </p:sp>
      <p:sp>
        <p:nvSpPr>
          <p:cNvPr id="19" name="Rounded Rectangle 18"/>
          <p:cNvSpPr/>
          <p:nvPr/>
        </p:nvSpPr>
        <p:spPr>
          <a:xfrm>
            <a:off x="7909668" y="4278449"/>
            <a:ext cx="2660176" cy="1217982"/>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1"/>
                </a:solidFill>
              </a:rPr>
              <a:t>Pure Technical</a:t>
            </a:r>
          </a:p>
          <a:p>
            <a:pPr algn="ctr"/>
            <a:r>
              <a:rPr lang="en-US" sz="2400" b="1" dirty="0">
                <a:solidFill>
                  <a:schemeClr val="tx1"/>
                </a:solidFill>
              </a:rPr>
              <a:t>Efficiency Change (PTE) </a:t>
            </a:r>
          </a:p>
        </p:txBody>
      </p:sp>
      <p:sp>
        <p:nvSpPr>
          <p:cNvPr id="20" name="Right Arrow 19"/>
          <p:cNvSpPr/>
          <p:nvPr/>
        </p:nvSpPr>
        <p:spPr>
          <a:xfrm rot="8833195">
            <a:off x="4040742" y="4427122"/>
            <a:ext cx="770660" cy="334630"/>
          </a:xfrm>
          <a:prstGeom prst="rightArrow">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solidFill>
                <a:schemeClr val="tx1"/>
              </a:solidFill>
            </a:endParaRPr>
          </a:p>
        </p:txBody>
      </p:sp>
      <p:sp>
        <p:nvSpPr>
          <p:cNvPr id="21" name="Right Arrow 20"/>
          <p:cNvSpPr/>
          <p:nvPr/>
        </p:nvSpPr>
        <p:spPr>
          <a:xfrm rot="1860611" flipV="1">
            <a:off x="5813907" y="4395580"/>
            <a:ext cx="940494" cy="298782"/>
          </a:xfrm>
          <a:prstGeom prst="rightArrow">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solidFill>
                <a:schemeClr val="tx1"/>
              </a:solidFill>
            </a:endParaRPr>
          </a:p>
        </p:txBody>
      </p:sp>
      <p:sp>
        <p:nvSpPr>
          <p:cNvPr id="22" name="Right Arrow 21"/>
          <p:cNvSpPr/>
          <p:nvPr/>
        </p:nvSpPr>
        <p:spPr>
          <a:xfrm rot="19436690">
            <a:off x="7514423" y="4832785"/>
            <a:ext cx="480019" cy="355141"/>
          </a:xfrm>
          <a:prstGeom prst="rightArrow">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solidFill>
                <a:schemeClr val="tx1"/>
              </a:solidFill>
            </a:endParaRPr>
          </a:p>
        </p:txBody>
      </p:sp>
      <p:sp>
        <p:nvSpPr>
          <p:cNvPr id="23" name="Right Arrow 22"/>
          <p:cNvSpPr/>
          <p:nvPr/>
        </p:nvSpPr>
        <p:spPr>
          <a:xfrm rot="1505418">
            <a:off x="7526432" y="5794854"/>
            <a:ext cx="493988" cy="412433"/>
          </a:xfrm>
          <a:prstGeom prst="rightArrow">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solidFill>
                <a:schemeClr val="tx1"/>
              </a:solidFill>
            </a:endParaRPr>
          </a:p>
        </p:txBody>
      </p:sp>
      <p:sp>
        <p:nvSpPr>
          <p:cNvPr id="24" name="Right Arrow 23"/>
          <p:cNvSpPr/>
          <p:nvPr/>
        </p:nvSpPr>
        <p:spPr>
          <a:xfrm>
            <a:off x="3191826" y="2483630"/>
            <a:ext cx="3827294" cy="524528"/>
          </a:xfrm>
          <a:prstGeom prst="rightArrow">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solidFill>
                <a:schemeClr val="tx1"/>
              </a:solidFill>
            </a:endParaRPr>
          </a:p>
        </p:txBody>
      </p:sp>
      <p:sp>
        <p:nvSpPr>
          <p:cNvPr id="25" name="Right Arrow 24"/>
          <p:cNvSpPr/>
          <p:nvPr/>
        </p:nvSpPr>
        <p:spPr>
          <a:xfrm rot="5400000">
            <a:off x="4850446" y="3132020"/>
            <a:ext cx="862456" cy="273969"/>
          </a:xfrm>
          <a:prstGeom prst="rightArrow">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solidFill>
                <a:schemeClr val="tx1"/>
              </a:solidFill>
            </a:endParaRPr>
          </a:p>
        </p:txBody>
      </p:sp>
      <p:sp>
        <p:nvSpPr>
          <p:cNvPr id="18" name="Title 1"/>
          <p:cNvSpPr>
            <a:spLocks noGrp="1"/>
          </p:cNvSpPr>
          <p:nvPr>
            <p:ph type="title"/>
          </p:nvPr>
        </p:nvSpPr>
        <p:spPr>
          <a:xfrm>
            <a:off x="1503566" y="59390"/>
            <a:ext cx="9379788" cy="862120"/>
          </a:xfrm>
        </p:spPr>
        <p:txBody>
          <a:bodyPr>
            <a:normAutofit/>
          </a:bodyPr>
          <a:lstStyle/>
          <a:p>
            <a:pPr algn="ctr"/>
            <a:r>
              <a:rPr lang="en-US" sz="4000" b="1" dirty="0">
                <a:latin typeface="+mn-lt"/>
              </a:rPr>
              <a:t>Why Data Envelopment Analysis Cont.’?</a:t>
            </a:r>
            <a:endParaRPr lang="en-US" sz="4000" b="1" dirty="0">
              <a:solidFill>
                <a:schemeClr val="tx1"/>
              </a:solidFill>
              <a:latin typeface="+mn-lt"/>
            </a:endParaRPr>
          </a:p>
        </p:txBody>
      </p:sp>
    </p:spTree>
    <p:extLst>
      <p:ext uri="{BB962C8B-B14F-4D97-AF65-F5344CB8AC3E}">
        <p14:creationId xmlns:p14="http://schemas.microsoft.com/office/powerpoint/2010/main" val="15564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4" grpId="0" animBg="1"/>
      <p:bldP spid="16" grpId="0" animBg="1"/>
      <p:bldP spid="17" grpId="0" animBg="1"/>
      <p:bldP spid="19" grpId="0" animBg="1"/>
      <p:bldP spid="20" grpId="0" animBg="1"/>
      <p:bldP spid="21" grpId="0" animBg="1"/>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25" y="0"/>
            <a:ext cx="10515600" cy="1325563"/>
          </a:xfrm>
        </p:spPr>
        <p:txBody>
          <a:bodyPr/>
          <a:lstStyle/>
          <a:p>
            <a:pPr algn="ctr"/>
            <a:r>
              <a:rPr lang="en-US" b="1" dirty="0">
                <a:latin typeface="+mn-lt"/>
              </a:rPr>
              <a:t>Selection of Input and Output</a:t>
            </a:r>
            <a:endParaRPr lang="en-GB" b="1" dirty="0">
              <a:latin typeface="+mn-l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a:t>One of the challenges in estimating productivity is determining appropriate input and output.</a:t>
            </a:r>
          </a:p>
          <a:p>
            <a:pPr>
              <a:buFont typeface="Wingdings" panose="05000000000000000000" pitchFamily="2" charset="2"/>
              <a:buChar char="Ø"/>
            </a:pPr>
            <a:r>
              <a:rPr lang="en-US" sz="3200" dirty="0"/>
              <a:t>Selection of input and output should be based on the objective/classification of the firms/industry.</a:t>
            </a:r>
          </a:p>
          <a:p>
            <a:pPr>
              <a:buFont typeface="Wingdings" panose="05000000000000000000" pitchFamily="2" charset="2"/>
              <a:buChar char="Ø"/>
            </a:pPr>
            <a:r>
              <a:rPr lang="en-US" sz="3200" dirty="0"/>
              <a:t>Most of the cases, MFIs productivity/efficiency are estimated by combining two input and three output.</a:t>
            </a:r>
            <a:endParaRPr lang="en-GB" sz="3200" dirty="0"/>
          </a:p>
        </p:txBody>
      </p:sp>
    </p:spTree>
    <p:extLst>
      <p:ext uri="{BB962C8B-B14F-4D97-AF65-F5344CB8AC3E}">
        <p14:creationId xmlns:p14="http://schemas.microsoft.com/office/powerpoint/2010/main" val="37686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a:latin typeface="+mn-lt"/>
              </a:rPr>
              <a:t>Sample Size</a:t>
            </a:r>
            <a:endParaRPr lang="en-GB" b="1" dirty="0">
              <a:latin typeface="+mn-lt"/>
            </a:endParaRPr>
          </a:p>
        </p:txBody>
      </p:sp>
      <p:sp>
        <p:nvSpPr>
          <p:cNvPr id="3" name="Content Placeholder 2"/>
          <p:cNvSpPr>
            <a:spLocks noGrp="1"/>
          </p:cNvSpPr>
          <p:nvPr>
            <p:ph idx="1"/>
          </p:nvPr>
        </p:nvSpPr>
        <p:spPr>
          <a:xfrm>
            <a:off x="777562" y="1106141"/>
            <a:ext cx="10636876" cy="4645718"/>
          </a:xfrm>
        </p:spPr>
        <p:txBody>
          <a:bodyPr>
            <a:noAutofit/>
          </a:bodyPr>
          <a:lstStyle/>
          <a:p>
            <a:pPr marL="514350" indent="-514350" algn="just">
              <a:buAutoNum type="arabicPeriod"/>
            </a:pPr>
            <a:r>
              <a:rPr lang="en-US" sz="3200" dirty="0"/>
              <a:t>No specific ‘rule of thumb’ to determine the optimal sample size in DEA analysis</a:t>
            </a:r>
          </a:p>
          <a:p>
            <a:pPr marL="514350" indent="-514350" algn="just">
              <a:buFont typeface="Arial" panose="020B0604020202020204" pitchFamily="34" charset="0"/>
              <a:buAutoNum type="arabicPeriod"/>
            </a:pPr>
            <a:r>
              <a:rPr lang="en-US" sz="3200" dirty="0"/>
              <a:t>If number of DMUs decreases (or the numbers of inputs and outputs increases), the discrimination power and accuracy of DEA with respect to the performance of DMUs decreases. </a:t>
            </a:r>
          </a:p>
          <a:p>
            <a:pPr marL="514350" indent="-514350" algn="just">
              <a:buAutoNum type="arabicPeriod"/>
            </a:pPr>
            <a:r>
              <a:rPr lang="en-US" sz="3200" dirty="0"/>
              <a:t>Two arguments behind choosing the sample size in DEA</a:t>
            </a:r>
          </a:p>
          <a:p>
            <a:pPr lvl="1" algn="just"/>
            <a:r>
              <a:rPr lang="en-US" sz="2800" dirty="0"/>
              <a:t>larger sample sizes allow estimations to capture high performance units, which will generate a more reliable and efficient frontier, as well as substantially improve the discriminatory power of the data.</a:t>
            </a:r>
          </a:p>
          <a:p>
            <a:pPr lvl="1" algn="just"/>
            <a:r>
              <a:rPr lang="en-US" sz="2800" dirty="0"/>
              <a:t>a large sample size may decrease homogeneity and increase the influence of exogenous variables or other factors that impact the overall results</a:t>
            </a:r>
          </a:p>
          <a:p>
            <a:pPr marL="0" indent="0" algn="just">
              <a:buNone/>
            </a:pPr>
            <a:endParaRPr lang="en-US" sz="3200" dirty="0"/>
          </a:p>
        </p:txBody>
      </p:sp>
    </p:spTree>
    <p:extLst>
      <p:ext uri="{BB962C8B-B14F-4D97-AF65-F5344CB8AC3E}">
        <p14:creationId xmlns:p14="http://schemas.microsoft.com/office/powerpoint/2010/main" val="23224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a:latin typeface="+mn-lt"/>
              </a:rPr>
              <a:t>Sample Size Cont.’</a:t>
            </a:r>
            <a:endParaRPr lang="en-GB" b="1" dirty="0">
              <a:latin typeface="+mn-lt"/>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a:t>Using a moderate sample size is relatively better in DEA.</a:t>
            </a:r>
          </a:p>
          <a:p>
            <a:pPr>
              <a:buFont typeface="Wingdings" panose="05000000000000000000" pitchFamily="2" charset="2"/>
              <a:buChar char="q"/>
            </a:pPr>
            <a:r>
              <a:rPr lang="en-US" sz="3200" dirty="0"/>
              <a:t>Number of DMU should be a multiple of inputs and outputs.</a:t>
            </a:r>
          </a:p>
          <a:p>
            <a:pPr>
              <a:buFont typeface="Wingdings" panose="05000000000000000000" pitchFamily="2" charset="2"/>
              <a:buChar char="q"/>
            </a:pPr>
            <a:r>
              <a:rPr lang="en-US" sz="3200" dirty="0"/>
              <a:t>Twice the number of inputs and outputs.</a:t>
            </a:r>
          </a:p>
          <a:p>
            <a:pPr>
              <a:buFont typeface="Wingdings" panose="05000000000000000000" pitchFamily="2" charset="2"/>
              <a:buChar char="q"/>
            </a:pPr>
            <a:r>
              <a:rPr lang="en-US" sz="3200" dirty="0"/>
              <a:t>Total of two times the product of inputs and outputs.</a:t>
            </a:r>
          </a:p>
          <a:p>
            <a:pPr>
              <a:buFont typeface="Wingdings" panose="05000000000000000000" pitchFamily="2" charset="2"/>
              <a:buChar char="q"/>
            </a:pPr>
            <a:r>
              <a:rPr lang="en-US" sz="3200" dirty="0"/>
              <a:t>Three times the total inputs and outputs.</a:t>
            </a:r>
          </a:p>
          <a:p>
            <a:pPr marL="0" indent="0">
              <a:buNone/>
            </a:pPr>
            <a:endParaRPr lang="en-US" sz="3200" dirty="0"/>
          </a:p>
          <a:p>
            <a:pPr marL="0" indent="0" algn="ctr">
              <a:buNone/>
            </a:pPr>
            <a:r>
              <a:rPr lang="en-US" sz="3200" dirty="0"/>
              <a:t>“Bear in mind that the sample size should be representative of the sector we are evaluating” </a:t>
            </a:r>
            <a:endParaRPr lang="en-GB" sz="3200" dirty="0"/>
          </a:p>
        </p:txBody>
      </p:sp>
    </p:spTree>
    <p:extLst>
      <p:ext uri="{BB962C8B-B14F-4D97-AF65-F5344CB8AC3E}">
        <p14:creationId xmlns:p14="http://schemas.microsoft.com/office/powerpoint/2010/main" val="388007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FC1AF-410E-9540-9E4F-528427CA111B}"/>
              </a:ext>
            </a:extLst>
          </p:cNvPr>
          <p:cNvSpPr>
            <a:spLocks noGrp="1"/>
          </p:cNvSpPr>
          <p:nvPr>
            <p:ph type="title"/>
          </p:nvPr>
        </p:nvSpPr>
        <p:spPr>
          <a:xfrm>
            <a:off x="808638" y="386930"/>
            <a:ext cx="9236700" cy="1188950"/>
          </a:xfrm>
        </p:spPr>
        <p:txBody>
          <a:bodyPr anchor="b">
            <a:normAutofit/>
          </a:bodyPr>
          <a:lstStyle/>
          <a:p>
            <a:r>
              <a:rPr lang="en-US" sz="5400"/>
              <a:t>Reference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C23BD8-9E35-4145-8D9F-61B247AC33FC}"/>
              </a:ext>
            </a:extLst>
          </p:cNvPr>
          <p:cNvSpPr>
            <a:spLocks noGrp="1"/>
          </p:cNvSpPr>
          <p:nvPr>
            <p:ph idx="1"/>
          </p:nvPr>
        </p:nvSpPr>
        <p:spPr>
          <a:xfrm>
            <a:off x="793660" y="2599509"/>
            <a:ext cx="10143668" cy="3435531"/>
          </a:xfrm>
        </p:spPr>
        <p:txBody>
          <a:bodyPr anchor="ctr">
            <a:normAutofit/>
          </a:bodyPr>
          <a:lstStyle/>
          <a:p>
            <a:pPr marL="0" indent="0">
              <a:buNone/>
            </a:pPr>
            <a:r>
              <a:rPr lang="en-US" sz="2400" dirty="0"/>
              <a:t>A good reference for determining size of DMU’s, number of input and output, missing values, non-negative value and so on.</a:t>
            </a:r>
            <a:endParaRPr lang="en-MY" sz="2400" dirty="0"/>
          </a:p>
          <a:p>
            <a:r>
              <a:rPr lang="en-MY" sz="2400" dirty="0"/>
              <a:t>Sarkis, J. (2007). Preparing your data for DEA. In </a:t>
            </a:r>
            <a:r>
              <a:rPr lang="en-MY" sz="2400" i="1" dirty="0" err="1"/>
              <a:t>Modeling</a:t>
            </a:r>
            <a:r>
              <a:rPr lang="en-MY" sz="2400" i="1" dirty="0"/>
              <a:t> data irregularities and structural complexities in data envelopment analysis</a:t>
            </a:r>
            <a:r>
              <a:rPr lang="en-MY" sz="2400" dirty="0"/>
              <a:t> (pp. 305-320). Springer, Boston, MA.</a:t>
            </a:r>
            <a:endParaRPr lang="en-US" sz="2400" dirty="0"/>
          </a:p>
        </p:txBody>
      </p:sp>
    </p:spTree>
    <p:extLst>
      <p:ext uri="{BB962C8B-B14F-4D97-AF65-F5344CB8AC3E}">
        <p14:creationId xmlns:p14="http://schemas.microsoft.com/office/powerpoint/2010/main" val="2425456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696"/>
            <a:ext cx="10515600" cy="1325563"/>
          </a:xfrm>
        </p:spPr>
        <p:txBody>
          <a:bodyPr>
            <a:normAutofit/>
          </a:bodyPr>
          <a:lstStyle/>
          <a:p>
            <a:pPr algn="ctr"/>
            <a:r>
              <a:rPr lang="en-US" sz="4000" b="1" dirty="0">
                <a:latin typeface="+mn-lt"/>
              </a:rPr>
              <a:t>Software</a:t>
            </a:r>
            <a:endParaRPr lang="en-GB" sz="4000" b="1" dirty="0">
              <a:latin typeface="+mn-lt"/>
            </a:endParaRPr>
          </a:p>
        </p:txBody>
      </p:sp>
      <p:sp>
        <p:nvSpPr>
          <p:cNvPr id="3" name="Content Placeholder 2"/>
          <p:cNvSpPr>
            <a:spLocks noGrp="1"/>
          </p:cNvSpPr>
          <p:nvPr>
            <p:ph idx="1"/>
          </p:nvPr>
        </p:nvSpPr>
        <p:spPr>
          <a:xfrm>
            <a:off x="838200" y="1439259"/>
            <a:ext cx="10748058" cy="4533278"/>
          </a:xfrm>
        </p:spPr>
        <p:txBody>
          <a:bodyPr>
            <a:normAutofit/>
          </a:bodyPr>
          <a:lstStyle/>
          <a:p>
            <a:pPr marL="0" indent="0" algn="ctr">
              <a:buNone/>
            </a:pPr>
            <a:r>
              <a:rPr lang="en-US" sz="3200" dirty="0"/>
              <a:t>DEAP 2.1 Computer Program developed by Tim </a:t>
            </a:r>
            <a:r>
              <a:rPr lang="en-US" sz="3200" dirty="0" err="1"/>
              <a:t>Coelli</a:t>
            </a:r>
            <a:r>
              <a:rPr lang="en-US" sz="3200" dirty="0"/>
              <a:t> (1996) will be used to estimate Malmquist Productivity</a:t>
            </a:r>
          </a:p>
        </p:txBody>
      </p:sp>
      <p:sp>
        <p:nvSpPr>
          <p:cNvPr id="6" name="Rectangle 5">
            <a:extLst>
              <a:ext uri="{FF2B5EF4-FFF2-40B4-BE49-F238E27FC236}">
                <a16:creationId xmlns:a16="http://schemas.microsoft.com/office/drawing/2014/main" id="{ED1837B9-6299-F645-AB19-39B59B35EE67}"/>
              </a:ext>
            </a:extLst>
          </p:cNvPr>
          <p:cNvSpPr/>
          <p:nvPr/>
        </p:nvSpPr>
        <p:spPr>
          <a:xfrm>
            <a:off x="1805649" y="2696391"/>
            <a:ext cx="9097701" cy="1138773"/>
          </a:xfrm>
          <a:prstGeom prst="rect">
            <a:avLst/>
          </a:prstGeom>
        </p:spPr>
        <p:txBody>
          <a:bodyPr wrap="square">
            <a:spAutoFit/>
          </a:bodyPr>
          <a:lstStyle/>
          <a:p>
            <a:r>
              <a:rPr lang="en-US" sz="3200" dirty="0"/>
              <a:t>Download the software from the following link;</a:t>
            </a:r>
            <a:endParaRPr lang="en-US" sz="3600" dirty="0"/>
          </a:p>
          <a:p>
            <a:r>
              <a:rPr lang="en-US" sz="3600" dirty="0"/>
              <a:t>https://</a:t>
            </a:r>
            <a:r>
              <a:rPr lang="en-US" sz="3600" dirty="0" err="1"/>
              <a:t>economics.uq.edu.au</a:t>
            </a:r>
            <a:r>
              <a:rPr lang="en-US" sz="3600" dirty="0"/>
              <a:t>/cepa/software</a:t>
            </a:r>
          </a:p>
        </p:txBody>
      </p:sp>
      <p:sp>
        <p:nvSpPr>
          <p:cNvPr id="7" name="Rectangle 6">
            <a:extLst>
              <a:ext uri="{FF2B5EF4-FFF2-40B4-BE49-F238E27FC236}">
                <a16:creationId xmlns:a16="http://schemas.microsoft.com/office/drawing/2014/main" id="{D6473E91-8047-5240-B0AD-6BA16429DE0F}"/>
              </a:ext>
            </a:extLst>
          </p:cNvPr>
          <p:cNvSpPr/>
          <p:nvPr/>
        </p:nvSpPr>
        <p:spPr>
          <a:xfrm>
            <a:off x="291296" y="4143992"/>
            <a:ext cx="11609407" cy="2369880"/>
          </a:xfrm>
          <a:prstGeom prst="rect">
            <a:avLst/>
          </a:prstGeom>
        </p:spPr>
        <p:txBody>
          <a:bodyPr wrap="square">
            <a:spAutoFit/>
          </a:bodyPr>
          <a:lstStyle/>
          <a:p>
            <a:pPr marL="457200" indent="-457200" algn="ctr">
              <a:buFont typeface="Arial" panose="020B0604020202020204" pitchFamily="34" charset="0"/>
              <a:buChar char="•"/>
            </a:pPr>
            <a:r>
              <a:rPr lang="en-US" sz="2800" dirty="0"/>
              <a:t>For preliminary data analysis and efficiency, we will use STATA software. </a:t>
            </a:r>
          </a:p>
          <a:p>
            <a:pPr marL="457200" indent="-457200" algn="ctr">
              <a:buFont typeface="Arial" panose="020B0604020202020204" pitchFamily="34" charset="0"/>
              <a:buChar char="•"/>
            </a:pPr>
            <a:r>
              <a:rPr lang="en-US" sz="2800" dirty="0"/>
              <a:t>Efficiency can be estimated by DEAP 2.1 computer program as well. To estimate Malmquist productivity by STATA, it needs latest version of the software.</a:t>
            </a:r>
          </a:p>
          <a:p>
            <a:endParaRPr lang="en-US" sz="3600" dirty="0"/>
          </a:p>
        </p:txBody>
      </p:sp>
    </p:spTree>
    <p:extLst>
      <p:ext uri="{BB962C8B-B14F-4D97-AF65-F5344CB8AC3E}">
        <p14:creationId xmlns:p14="http://schemas.microsoft.com/office/powerpoint/2010/main" val="2931567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a:latin typeface="+mn-lt"/>
              </a:rPr>
              <a:t>Data Requirement</a:t>
            </a:r>
            <a:endParaRPr lang="en-GB" b="1" dirty="0">
              <a:latin typeface="+mn-lt"/>
            </a:endParaRPr>
          </a:p>
        </p:txBody>
      </p:sp>
      <p:sp>
        <p:nvSpPr>
          <p:cNvPr id="3" name="Content Placeholder 2"/>
          <p:cNvSpPr>
            <a:spLocks noGrp="1"/>
          </p:cNvSpPr>
          <p:nvPr>
            <p:ph idx="1"/>
          </p:nvPr>
        </p:nvSpPr>
        <p:spPr/>
        <p:txBody>
          <a:bodyPr>
            <a:normAutofit/>
          </a:bodyPr>
          <a:lstStyle/>
          <a:p>
            <a:r>
              <a:rPr lang="en-US" sz="3200" dirty="0"/>
              <a:t>Minimum two years of data.</a:t>
            </a:r>
          </a:p>
          <a:p>
            <a:r>
              <a:rPr lang="en-US" sz="3200" dirty="0"/>
              <a:t>Balanced panel dataset.</a:t>
            </a:r>
          </a:p>
          <a:p>
            <a:r>
              <a:rPr lang="en-US" sz="3200" dirty="0"/>
              <a:t>No zero or negative values for input or output.</a:t>
            </a:r>
          </a:p>
        </p:txBody>
      </p:sp>
    </p:spTree>
    <p:extLst>
      <p:ext uri="{BB962C8B-B14F-4D97-AF65-F5344CB8AC3E}">
        <p14:creationId xmlns:p14="http://schemas.microsoft.com/office/powerpoint/2010/main" val="40904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7" y="502275"/>
            <a:ext cx="10515600" cy="1574778"/>
          </a:xfrm>
        </p:spPr>
        <p:txBody>
          <a:bodyPr>
            <a:normAutofit fontScale="90000"/>
          </a:bodyPr>
          <a:lstStyle/>
          <a:p>
            <a:pPr algn="ctr"/>
            <a:r>
              <a:rPr lang="en-US" b="1" dirty="0">
                <a:latin typeface="+mn-lt"/>
              </a:rPr>
              <a:t>Importance of Productivity</a:t>
            </a:r>
            <a:br>
              <a:rPr lang="en-US" dirty="0">
                <a:latin typeface="+mn-lt"/>
              </a:rPr>
            </a:br>
            <a:r>
              <a:rPr lang="en-US" sz="4000" dirty="0">
                <a:solidFill>
                  <a:srgbClr val="00B050"/>
                </a:solidFill>
                <a:latin typeface="+mn-lt"/>
              </a:rPr>
              <a:t>a. Academic Literature</a:t>
            </a:r>
            <a:br>
              <a:rPr lang="en-US" dirty="0">
                <a:latin typeface="+mn-lt"/>
              </a:rPr>
            </a:br>
            <a:br>
              <a:rPr lang="en-US" dirty="0"/>
            </a:br>
            <a:endParaRPr lang="en-GB" dirty="0"/>
          </a:p>
        </p:txBody>
      </p:sp>
      <p:pic>
        <p:nvPicPr>
          <p:cNvPr id="3" name="Picture 2">
            <a:extLst>
              <a:ext uri="{FF2B5EF4-FFF2-40B4-BE49-F238E27FC236}">
                <a16:creationId xmlns:a16="http://schemas.microsoft.com/office/drawing/2014/main" id="{314840B1-99E7-4A47-A966-8CA3A4558408}"/>
              </a:ext>
            </a:extLst>
          </p:cNvPr>
          <p:cNvPicPr>
            <a:picLocks noChangeAspect="1"/>
          </p:cNvPicPr>
          <p:nvPr/>
        </p:nvPicPr>
        <p:blipFill>
          <a:blip r:embed="rId2"/>
          <a:stretch>
            <a:fillRect/>
          </a:stretch>
        </p:blipFill>
        <p:spPr>
          <a:xfrm>
            <a:off x="721217" y="1531505"/>
            <a:ext cx="10645477" cy="4778539"/>
          </a:xfrm>
          <a:prstGeom prst="rect">
            <a:avLst/>
          </a:prstGeom>
        </p:spPr>
      </p:pic>
    </p:spTree>
    <p:extLst>
      <p:ext uri="{BB962C8B-B14F-4D97-AF65-F5344CB8AC3E}">
        <p14:creationId xmlns:p14="http://schemas.microsoft.com/office/powerpoint/2010/main" val="354001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CD3A68-77E3-48D4-8377-6BAB14217BA2}"/>
              </a:ext>
            </a:extLst>
          </p:cNvPr>
          <p:cNvPicPr>
            <a:picLocks noChangeAspect="1"/>
          </p:cNvPicPr>
          <p:nvPr/>
        </p:nvPicPr>
        <p:blipFill rotWithShape="1">
          <a:blip r:embed="rId2"/>
          <a:srcRect t="8537"/>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8A96EC-B03D-0D43-8A3D-0273011B446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Efficiency</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06314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4618-18C0-FB41-93EF-D4AC64B700ED}"/>
              </a:ext>
            </a:extLst>
          </p:cNvPr>
          <p:cNvSpPr>
            <a:spLocks noGrp="1"/>
          </p:cNvSpPr>
          <p:nvPr>
            <p:ph type="title"/>
          </p:nvPr>
        </p:nvSpPr>
        <p:spPr>
          <a:xfrm>
            <a:off x="396573" y="320675"/>
            <a:ext cx="11407487" cy="1325563"/>
          </a:xfrm>
        </p:spPr>
        <p:txBody>
          <a:bodyPr>
            <a:normAutofit/>
          </a:bodyPr>
          <a:lstStyle/>
          <a:p>
            <a:r>
              <a:rPr lang="en-US" sz="5400"/>
              <a:t>Efficiency Analysis</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F383CDF-92CD-4626-A8B4-47EDD15D69DE}"/>
              </a:ext>
            </a:extLst>
          </p:cNvPr>
          <p:cNvGraphicFramePr>
            <a:graphicFrameLocks noGrp="1"/>
          </p:cNvGraphicFramePr>
          <p:nvPr>
            <p:ph idx="1"/>
            <p:extLst>
              <p:ext uri="{D42A27DB-BD31-4B8C-83A1-F6EECF244321}">
                <p14:modId xmlns:p14="http://schemas.microsoft.com/office/powerpoint/2010/main" val="2357127926"/>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615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C70FC6-CF37-5143-BAB1-9955099B8516}"/>
              </a:ext>
            </a:extLst>
          </p:cNvPr>
          <p:cNvPicPr>
            <a:picLocks noChangeAspect="1"/>
          </p:cNvPicPr>
          <p:nvPr/>
        </p:nvPicPr>
        <p:blipFill>
          <a:blip r:embed="rId2"/>
          <a:stretch>
            <a:fillRect/>
          </a:stretch>
        </p:blipFill>
        <p:spPr>
          <a:xfrm>
            <a:off x="2614084" y="643467"/>
            <a:ext cx="6963831"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36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5D55D5-F89B-8043-91D2-7BBC662B8E74}"/>
              </a:ext>
            </a:extLst>
          </p:cNvPr>
          <p:cNvPicPr>
            <a:picLocks noChangeAspect="1"/>
          </p:cNvPicPr>
          <p:nvPr/>
        </p:nvPicPr>
        <p:blipFill>
          <a:blip r:embed="rId2"/>
          <a:stretch>
            <a:fillRect/>
          </a:stretch>
        </p:blipFill>
        <p:spPr>
          <a:xfrm>
            <a:off x="2406552" y="643467"/>
            <a:ext cx="737889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10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4329B4-37A7-CB4E-A2AB-6CFE2E002611}"/>
              </a:ext>
            </a:extLst>
          </p:cNvPr>
          <p:cNvSpPr>
            <a:spLocks noGrp="1"/>
          </p:cNvSpPr>
          <p:nvPr>
            <p:ph type="title"/>
          </p:nvPr>
        </p:nvSpPr>
        <p:spPr>
          <a:xfrm>
            <a:off x="1115568" y="548640"/>
            <a:ext cx="10168128" cy="1179576"/>
          </a:xfrm>
        </p:spPr>
        <p:txBody>
          <a:bodyPr>
            <a:normAutofit/>
          </a:bodyPr>
          <a:lstStyle/>
          <a:p>
            <a:r>
              <a:rPr lang="en-US" sz="4000"/>
              <a:t>Remarks for efficiency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6F6EDF5-2D9C-1242-825B-B72D7C394E4C}"/>
              </a:ext>
            </a:extLst>
          </p:cNvPr>
          <p:cNvSpPr>
            <a:spLocks noGrp="1"/>
          </p:cNvSpPr>
          <p:nvPr>
            <p:ph idx="1"/>
          </p:nvPr>
        </p:nvSpPr>
        <p:spPr>
          <a:xfrm>
            <a:off x="1115568" y="2481943"/>
            <a:ext cx="10168128" cy="3695020"/>
          </a:xfrm>
        </p:spPr>
        <p:txBody>
          <a:bodyPr>
            <a:normAutofit/>
          </a:bodyPr>
          <a:lstStyle/>
          <a:p>
            <a:r>
              <a:rPr lang="en-US" dirty="0"/>
              <a:t>The output and input oriented models will estimate exactly the same frontier and therefore identify the same set of DMU’s as being efficient.</a:t>
            </a:r>
          </a:p>
          <a:p>
            <a:r>
              <a:rPr lang="en-US" dirty="0"/>
              <a:t>It is only the efficiency measures associated with the inefficient DMU’s that may differ between the two methods.</a:t>
            </a:r>
          </a:p>
          <a:p>
            <a:endParaRPr lang="en-US" dirty="0"/>
          </a:p>
        </p:txBody>
      </p:sp>
    </p:spTree>
    <p:extLst>
      <p:ext uri="{BB962C8B-B14F-4D97-AF65-F5344CB8AC3E}">
        <p14:creationId xmlns:p14="http://schemas.microsoft.com/office/powerpoint/2010/main" val="2966011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6E3F-3C90-9F4A-8251-B3A52CD73894}"/>
              </a:ext>
            </a:extLst>
          </p:cNvPr>
          <p:cNvSpPr>
            <a:spLocks noGrp="1"/>
          </p:cNvSpPr>
          <p:nvPr>
            <p:ph type="title"/>
          </p:nvPr>
        </p:nvSpPr>
        <p:spPr/>
        <p:txBody>
          <a:bodyPr/>
          <a:lstStyle/>
          <a:p>
            <a:r>
              <a:rPr lang="en-US" dirty="0"/>
              <a:t>Constant Vs Variable return to scale</a:t>
            </a:r>
          </a:p>
        </p:txBody>
      </p:sp>
      <p:sp>
        <p:nvSpPr>
          <p:cNvPr id="3" name="Content Placeholder 2">
            <a:extLst>
              <a:ext uri="{FF2B5EF4-FFF2-40B4-BE49-F238E27FC236}">
                <a16:creationId xmlns:a16="http://schemas.microsoft.com/office/drawing/2014/main" id="{5245DE32-A476-0944-BE0E-FC7B630BD4D2}"/>
              </a:ext>
            </a:extLst>
          </p:cNvPr>
          <p:cNvSpPr>
            <a:spLocks noGrp="1"/>
          </p:cNvSpPr>
          <p:nvPr>
            <p:ph idx="1"/>
          </p:nvPr>
        </p:nvSpPr>
        <p:spPr/>
        <p:txBody>
          <a:bodyPr>
            <a:normAutofit fontScale="92500"/>
          </a:bodyPr>
          <a:lstStyle/>
          <a:p>
            <a:pPr marL="0" indent="0" algn="just">
              <a:buNone/>
            </a:pPr>
            <a:r>
              <a:rPr lang="en-MY" b="1" dirty="0"/>
              <a:t>Returns to scale-</a:t>
            </a:r>
            <a:r>
              <a:rPr lang="en-MY" dirty="0"/>
              <a:t> is a concept in economics to describe the rise in output as a result of an increase in inputs. This is particularly useful when seeking efficient production or maximizing profits by lowering production costs.</a:t>
            </a:r>
          </a:p>
          <a:p>
            <a:pPr marL="0" indent="0" algn="just">
              <a:buNone/>
            </a:pPr>
            <a:r>
              <a:rPr lang="en-MY" dirty="0"/>
              <a:t>When an increase in inputs (capital and labour) cause the same proportional increase in output. </a:t>
            </a:r>
            <a:r>
              <a:rPr lang="en-MY" b="1" dirty="0"/>
              <a:t>Constant returns to scale</a:t>
            </a:r>
            <a:r>
              <a:rPr lang="en-MY" dirty="0"/>
              <a:t> occur when </a:t>
            </a:r>
            <a:r>
              <a:rPr lang="en-MY" b="1" dirty="0"/>
              <a:t>increasing</a:t>
            </a:r>
            <a:r>
              <a:rPr lang="en-MY" dirty="0"/>
              <a:t> the number of inputs leads to an equivalent increase in the output.</a:t>
            </a:r>
          </a:p>
          <a:p>
            <a:pPr marL="0" indent="0" algn="just">
              <a:buNone/>
            </a:pPr>
            <a:r>
              <a:rPr lang="en-MY" b="1" dirty="0"/>
              <a:t>Variable returns to scale</a:t>
            </a:r>
            <a:r>
              <a:rPr lang="en-MY" dirty="0"/>
              <a:t> (VRS) is a type of frontier </a:t>
            </a:r>
            <a:r>
              <a:rPr lang="en-MY" b="1" dirty="0"/>
              <a:t>scale</a:t>
            </a:r>
            <a:r>
              <a:rPr lang="en-MY" dirty="0"/>
              <a:t> used in data envelopment analysis (DEA). It helps to estimate efficiencies whether an increase or decrease in input or outputs does not result in a proportional change in the outputs or inputs respectively </a:t>
            </a:r>
            <a:endParaRPr lang="en-US" dirty="0"/>
          </a:p>
        </p:txBody>
      </p:sp>
    </p:spTree>
    <p:extLst>
      <p:ext uri="{BB962C8B-B14F-4D97-AF65-F5344CB8AC3E}">
        <p14:creationId xmlns:p14="http://schemas.microsoft.com/office/powerpoint/2010/main" val="3169395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latin typeface="+mn-lt"/>
              </a:rPr>
              <a:t>Data Arrangement</a:t>
            </a:r>
            <a:endParaRPr lang="en-GB" sz="4000" b="1" dirty="0">
              <a:latin typeface="+mn-lt"/>
            </a:endParaRPr>
          </a:p>
        </p:txBody>
      </p:sp>
      <p:pic>
        <p:nvPicPr>
          <p:cNvPr id="4" name="Picture 3"/>
          <p:cNvPicPr>
            <a:picLocks noChangeAspect="1"/>
          </p:cNvPicPr>
          <p:nvPr/>
        </p:nvPicPr>
        <p:blipFill>
          <a:blip r:embed="rId2"/>
          <a:stretch>
            <a:fillRect/>
          </a:stretch>
        </p:blipFill>
        <p:spPr>
          <a:xfrm>
            <a:off x="2720395" y="1325564"/>
            <a:ext cx="6964518" cy="5327650"/>
          </a:xfrm>
          <a:prstGeom prst="rect">
            <a:avLst/>
          </a:prstGeom>
        </p:spPr>
      </p:pic>
    </p:spTree>
    <p:extLst>
      <p:ext uri="{BB962C8B-B14F-4D97-AF65-F5344CB8AC3E}">
        <p14:creationId xmlns:p14="http://schemas.microsoft.com/office/powerpoint/2010/main" val="35464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Data Arrangement Cont.’</a:t>
            </a:r>
            <a:br>
              <a:rPr lang="en-US" sz="4000" b="1" dirty="0">
                <a:latin typeface="+mn-lt"/>
              </a:rPr>
            </a:br>
            <a:r>
              <a:rPr lang="en-US" sz="2800" dirty="0">
                <a:latin typeface="+mn-lt"/>
              </a:rPr>
              <a:t>(for software use)</a:t>
            </a:r>
            <a:endParaRPr lang="en-GB" sz="2800" dirty="0">
              <a:latin typeface="+mn-lt"/>
            </a:endParaRPr>
          </a:p>
        </p:txBody>
      </p:sp>
      <p:pic>
        <p:nvPicPr>
          <p:cNvPr id="4" name="Picture 3"/>
          <p:cNvPicPr>
            <a:picLocks noChangeAspect="1"/>
          </p:cNvPicPr>
          <p:nvPr/>
        </p:nvPicPr>
        <p:blipFill>
          <a:blip r:embed="rId2"/>
          <a:stretch>
            <a:fillRect/>
          </a:stretch>
        </p:blipFill>
        <p:spPr>
          <a:xfrm>
            <a:off x="3372118" y="1556734"/>
            <a:ext cx="5447764" cy="4800600"/>
          </a:xfrm>
          <a:prstGeom prst="rect">
            <a:avLst/>
          </a:prstGeom>
        </p:spPr>
      </p:pic>
    </p:spTree>
    <p:extLst>
      <p:ext uri="{BB962C8B-B14F-4D97-AF65-F5344CB8AC3E}">
        <p14:creationId xmlns:p14="http://schemas.microsoft.com/office/powerpoint/2010/main" val="3820656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4" y="1323349"/>
            <a:ext cx="10515600" cy="4351338"/>
          </a:xfrm>
        </p:spPr>
        <p:txBody>
          <a:bodyPr/>
          <a:lstStyle/>
          <a:p>
            <a:pPr marL="0" indent="0" algn="ctr">
              <a:buNone/>
            </a:pPr>
            <a:endParaRPr lang="en-US" dirty="0"/>
          </a:p>
          <a:p>
            <a:pPr marL="0" indent="0" algn="ctr">
              <a:buNone/>
            </a:pPr>
            <a:r>
              <a:rPr lang="en-US" sz="5400" b="1" dirty="0"/>
              <a:t>Thank You</a:t>
            </a:r>
          </a:p>
          <a:p>
            <a:pPr marL="0" indent="0" algn="ctr">
              <a:buNone/>
            </a:pPr>
            <a:endParaRPr lang="en-US" dirty="0"/>
          </a:p>
          <a:p>
            <a:pPr marL="0" indent="0" algn="ctr">
              <a:buNone/>
            </a:pPr>
            <a:r>
              <a:rPr lang="en-US" dirty="0"/>
              <a:t>If you have any concern or queries, please drop an email to</a:t>
            </a:r>
          </a:p>
          <a:p>
            <a:pPr marL="0" indent="0">
              <a:buNone/>
            </a:pPr>
            <a:r>
              <a:rPr lang="en-US" dirty="0"/>
              <a:t>  </a:t>
            </a:r>
          </a:p>
          <a:p>
            <a:pPr marL="0" indent="0">
              <a:buNone/>
            </a:pPr>
            <a:r>
              <a:rPr lang="en-US" dirty="0"/>
              <a:t>                             </a:t>
            </a:r>
            <a:r>
              <a:rPr lang="en-US" sz="3600" b="1" dirty="0"/>
              <a:t>aslammia@usm.my</a:t>
            </a:r>
            <a:endParaRPr lang="en-GB" sz="3600" b="1" dirty="0"/>
          </a:p>
        </p:txBody>
      </p:sp>
    </p:spTree>
    <p:extLst>
      <p:ext uri="{BB962C8B-B14F-4D97-AF65-F5344CB8AC3E}">
        <p14:creationId xmlns:p14="http://schemas.microsoft.com/office/powerpoint/2010/main" val="786084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7F9A-2447-A845-83A0-64C8B8363BE3}"/>
              </a:ext>
            </a:extLst>
          </p:cNvPr>
          <p:cNvSpPr>
            <a:spLocks noGrp="1"/>
          </p:cNvSpPr>
          <p:nvPr>
            <p:ph type="title"/>
          </p:nvPr>
        </p:nvSpPr>
        <p:spPr/>
        <p:txBody>
          <a:bodyPr/>
          <a:lstStyle/>
          <a:p>
            <a:r>
              <a:rPr lang="en-US" dirty="0"/>
              <a:t>Useful references</a:t>
            </a:r>
          </a:p>
        </p:txBody>
      </p:sp>
      <p:sp>
        <p:nvSpPr>
          <p:cNvPr id="3" name="Content Placeholder 2">
            <a:extLst>
              <a:ext uri="{FF2B5EF4-FFF2-40B4-BE49-F238E27FC236}">
                <a16:creationId xmlns:a16="http://schemas.microsoft.com/office/drawing/2014/main" id="{C1F8FA9D-4936-1C40-BC95-667EDF61EFFE}"/>
              </a:ext>
            </a:extLst>
          </p:cNvPr>
          <p:cNvSpPr>
            <a:spLocks noGrp="1"/>
          </p:cNvSpPr>
          <p:nvPr>
            <p:ph idx="1"/>
          </p:nvPr>
        </p:nvSpPr>
        <p:spPr/>
        <p:txBody>
          <a:bodyPr/>
          <a:lstStyle/>
          <a:p>
            <a:r>
              <a:rPr lang="en-US" dirty="0"/>
              <a:t>To understand and execute DEAP 2.1, read the pdf file in the zip file by T. </a:t>
            </a:r>
            <a:r>
              <a:rPr lang="en-US" dirty="0" err="1"/>
              <a:t>Coelli</a:t>
            </a:r>
            <a:r>
              <a:rPr lang="en-US" dirty="0"/>
              <a:t>. </a:t>
            </a:r>
          </a:p>
          <a:p>
            <a:r>
              <a:rPr lang="en-US" dirty="0"/>
              <a:t>To understand various efficiency result for </a:t>
            </a:r>
            <a:r>
              <a:rPr lang="en-US" dirty="0" err="1"/>
              <a:t>deap</a:t>
            </a:r>
            <a:r>
              <a:rPr lang="en-US" dirty="0"/>
              <a:t> 2.1: </a:t>
            </a:r>
            <a:r>
              <a:rPr lang="en-US" dirty="0">
                <a:hlinkClick r:id="rId2"/>
              </a:rPr>
              <a:t>https://www.projectguru.in/projected-values-vrs-dea/</a:t>
            </a:r>
            <a:endParaRPr lang="en-US" dirty="0"/>
          </a:p>
          <a:p>
            <a:r>
              <a:rPr lang="en-MY" dirty="0"/>
              <a:t>For preparing data(input/output), read this; Sarkis, J. (2007). Preparing your data for DEA. In J. </a:t>
            </a:r>
            <a:r>
              <a:rPr lang="en-MY" dirty="0" err="1"/>
              <a:t>Jhu</a:t>
            </a:r>
            <a:r>
              <a:rPr lang="en-MY" dirty="0"/>
              <a:t> &amp; W. D. Cook (Eds.), </a:t>
            </a:r>
            <a:r>
              <a:rPr lang="en-MY" dirty="0" err="1"/>
              <a:t>Modeling</a:t>
            </a:r>
            <a:r>
              <a:rPr lang="en-MY" dirty="0"/>
              <a:t> data irregularities and structural complexities in data envelopment analysis (pp. 305–320). US: Springer.</a:t>
            </a:r>
          </a:p>
          <a:p>
            <a:endParaRPr lang="en-US" dirty="0"/>
          </a:p>
        </p:txBody>
      </p:sp>
    </p:spTree>
    <p:extLst>
      <p:ext uri="{BB962C8B-B14F-4D97-AF65-F5344CB8AC3E}">
        <p14:creationId xmlns:p14="http://schemas.microsoft.com/office/powerpoint/2010/main" val="313608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pic>
        <p:nvPicPr>
          <p:cNvPr id="3" name="Picture 2">
            <a:extLst>
              <a:ext uri="{FF2B5EF4-FFF2-40B4-BE49-F238E27FC236}">
                <a16:creationId xmlns:a16="http://schemas.microsoft.com/office/drawing/2014/main" id="{B9BA5DD3-34CC-234C-B03C-C51E6BC5AB66}"/>
              </a:ext>
            </a:extLst>
          </p:cNvPr>
          <p:cNvPicPr>
            <a:picLocks noChangeAspect="1"/>
          </p:cNvPicPr>
          <p:nvPr/>
        </p:nvPicPr>
        <p:blipFill>
          <a:blip r:embed="rId2"/>
          <a:stretch>
            <a:fillRect/>
          </a:stretch>
        </p:blipFill>
        <p:spPr>
          <a:xfrm>
            <a:off x="506436" y="1638394"/>
            <a:ext cx="11155681" cy="4832744"/>
          </a:xfrm>
          <a:prstGeom prst="rect">
            <a:avLst/>
          </a:prstGeom>
        </p:spPr>
      </p:pic>
    </p:spTree>
    <p:extLst>
      <p:ext uri="{BB962C8B-B14F-4D97-AF65-F5344CB8AC3E}">
        <p14:creationId xmlns:p14="http://schemas.microsoft.com/office/powerpoint/2010/main" val="111812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6BF5-2246-444E-815B-19192694A9E0}"/>
              </a:ext>
            </a:extLst>
          </p:cNvPr>
          <p:cNvSpPr>
            <a:spLocks noGrp="1"/>
          </p:cNvSpPr>
          <p:nvPr>
            <p:ph type="title"/>
          </p:nvPr>
        </p:nvSpPr>
        <p:spPr/>
        <p:txBody>
          <a:bodyPr>
            <a:normAutofit fontScale="90000"/>
          </a:bodyPr>
          <a:lstStyle/>
          <a:p>
            <a:r>
              <a:rPr lang="en-US" dirty="0"/>
              <a:t>txt problem in your computer, kindly go through this website and follow the procedures.</a:t>
            </a:r>
          </a:p>
        </p:txBody>
      </p:sp>
      <p:sp>
        <p:nvSpPr>
          <p:cNvPr id="3" name="Content Placeholder 2">
            <a:extLst>
              <a:ext uri="{FF2B5EF4-FFF2-40B4-BE49-F238E27FC236}">
                <a16:creationId xmlns:a16="http://schemas.microsoft.com/office/drawing/2014/main" id="{394544EC-2BA1-4035-8437-4651C9B9D3A2}"/>
              </a:ext>
            </a:extLst>
          </p:cNvPr>
          <p:cNvSpPr>
            <a:spLocks noGrp="1"/>
          </p:cNvSpPr>
          <p:nvPr>
            <p:ph idx="1"/>
          </p:nvPr>
        </p:nvSpPr>
        <p:spPr/>
        <p:txBody>
          <a:bodyPr/>
          <a:lstStyle/>
          <a:p>
            <a:pPr marL="0" indent="0">
              <a:buNone/>
            </a:pPr>
            <a:r>
              <a:rPr lang="en-US" dirty="0">
                <a:hlinkClick r:id="rId2"/>
              </a:rPr>
              <a:t>https://www.bleepingcomputer.com/tutorials/how-to-show-file-extensions-in-windows/</a:t>
            </a:r>
            <a:endParaRPr lang="en-US" dirty="0"/>
          </a:p>
        </p:txBody>
      </p:sp>
    </p:spTree>
    <p:extLst>
      <p:ext uri="{BB962C8B-B14F-4D97-AF65-F5344CB8AC3E}">
        <p14:creationId xmlns:p14="http://schemas.microsoft.com/office/powerpoint/2010/main" val="266542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pic>
        <p:nvPicPr>
          <p:cNvPr id="2" name="Picture 1">
            <a:extLst>
              <a:ext uri="{FF2B5EF4-FFF2-40B4-BE49-F238E27FC236}">
                <a16:creationId xmlns:a16="http://schemas.microsoft.com/office/drawing/2014/main" id="{0E07FB56-3895-CE4E-ACED-F2B05360BDCB}"/>
              </a:ext>
            </a:extLst>
          </p:cNvPr>
          <p:cNvPicPr>
            <a:picLocks noChangeAspect="1"/>
          </p:cNvPicPr>
          <p:nvPr/>
        </p:nvPicPr>
        <p:blipFill>
          <a:blip r:embed="rId2"/>
          <a:stretch>
            <a:fillRect/>
          </a:stretch>
        </p:blipFill>
        <p:spPr>
          <a:xfrm>
            <a:off x="351692" y="2039814"/>
            <a:ext cx="11254154" cy="4313213"/>
          </a:xfrm>
          <a:prstGeom prst="rect">
            <a:avLst/>
          </a:prstGeom>
        </p:spPr>
      </p:pic>
    </p:spTree>
    <p:extLst>
      <p:ext uri="{BB962C8B-B14F-4D97-AF65-F5344CB8AC3E}">
        <p14:creationId xmlns:p14="http://schemas.microsoft.com/office/powerpoint/2010/main" val="428797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3493" y="1815921"/>
            <a:ext cx="9324304" cy="4610636"/>
          </a:xfrm>
          <a:prstGeom prst="rect">
            <a:avLst/>
          </a:prstGeom>
        </p:spPr>
      </p:pic>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spTree>
    <p:extLst>
      <p:ext uri="{BB962C8B-B14F-4D97-AF65-F5344CB8AC3E}">
        <p14:creationId xmlns:p14="http://schemas.microsoft.com/office/powerpoint/2010/main" val="265553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pic>
        <p:nvPicPr>
          <p:cNvPr id="5" name="Picture 4">
            <a:extLst>
              <a:ext uri="{FF2B5EF4-FFF2-40B4-BE49-F238E27FC236}">
                <a16:creationId xmlns:a16="http://schemas.microsoft.com/office/drawing/2014/main" id="{A049EFDA-D012-264A-8533-1508BBC67545}"/>
              </a:ext>
            </a:extLst>
          </p:cNvPr>
          <p:cNvPicPr>
            <a:picLocks noChangeAspect="1"/>
          </p:cNvPicPr>
          <p:nvPr/>
        </p:nvPicPr>
        <p:blipFill>
          <a:blip r:embed="rId2"/>
          <a:stretch>
            <a:fillRect/>
          </a:stretch>
        </p:blipFill>
        <p:spPr>
          <a:xfrm>
            <a:off x="1010437" y="1969476"/>
            <a:ext cx="10171126" cy="4624365"/>
          </a:xfrm>
          <a:prstGeom prst="rect">
            <a:avLst/>
          </a:prstGeom>
        </p:spPr>
      </p:pic>
    </p:spTree>
    <p:extLst>
      <p:ext uri="{BB962C8B-B14F-4D97-AF65-F5344CB8AC3E}">
        <p14:creationId xmlns:p14="http://schemas.microsoft.com/office/powerpoint/2010/main" val="190267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pic>
        <p:nvPicPr>
          <p:cNvPr id="2" name="Picture 1">
            <a:extLst>
              <a:ext uri="{FF2B5EF4-FFF2-40B4-BE49-F238E27FC236}">
                <a16:creationId xmlns:a16="http://schemas.microsoft.com/office/drawing/2014/main" id="{E78D9857-CBA6-4D5D-B5EF-378DDC76FF61}"/>
              </a:ext>
            </a:extLst>
          </p:cNvPr>
          <p:cNvPicPr>
            <a:picLocks noChangeAspect="1"/>
          </p:cNvPicPr>
          <p:nvPr/>
        </p:nvPicPr>
        <p:blipFill>
          <a:blip r:embed="rId2"/>
          <a:stretch>
            <a:fillRect/>
          </a:stretch>
        </p:blipFill>
        <p:spPr>
          <a:xfrm>
            <a:off x="331305" y="1745616"/>
            <a:ext cx="11608904" cy="4848225"/>
          </a:xfrm>
          <a:prstGeom prst="rect">
            <a:avLst/>
          </a:prstGeom>
        </p:spPr>
      </p:pic>
    </p:spTree>
    <p:extLst>
      <p:ext uri="{BB962C8B-B14F-4D97-AF65-F5344CB8AC3E}">
        <p14:creationId xmlns:p14="http://schemas.microsoft.com/office/powerpoint/2010/main" val="187805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2997" y="264159"/>
            <a:ext cx="6096000" cy="1538883"/>
          </a:xfrm>
          <a:prstGeom prst="rect">
            <a:avLst/>
          </a:prstGeom>
        </p:spPr>
        <p:txBody>
          <a:bodyPr>
            <a:spAutoFit/>
          </a:bodyPr>
          <a:lstStyle/>
          <a:p>
            <a:pPr algn="ctr"/>
            <a:r>
              <a:rPr lang="en-US" sz="4000" b="1" dirty="0"/>
              <a:t>Importance of Productivity</a:t>
            </a:r>
            <a:br>
              <a:rPr lang="en-US" dirty="0"/>
            </a:br>
            <a:r>
              <a:rPr lang="en-US" sz="3600" dirty="0">
                <a:solidFill>
                  <a:srgbClr val="00B050"/>
                </a:solidFill>
              </a:rPr>
              <a:t>a. Academic Literature cont.’</a:t>
            </a:r>
            <a:br>
              <a:rPr lang="en-US" dirty="0"/>
            </a:br>
            <a:endParaRPr lang="en-GB" dirty="0"/>
          </a:p>
        </p:txBody>
      </p:sp>
      <p:pic>
        <p:nvPicPr>
          <p:cNvPr id="4" name="Picture 3">
            <a:extLst>
              <a:ext uri="{FF2B5EF4-FFF2-40B4-BE49-F238E27FC236}">
                <a16:creationId xmlns:a16="http://schemas.microsoft.com/office/drawing/2014/main" id="{8B08483B-EF7D-6248-BCCF-2B084006AC07}"/>
              </a:ext>
            </a:extLst>
          </p:cNvPr>
          <p:cNvPicPr>
            <a:picLocks noChangeAspect="1"/>
          </p:cNvPicPr>
          <p:nvPr/>
        </p:nvPicPr>
        <p:blipFill>
          <a:blip r:embed="rId2"/>
          <a:stretch>
            <a:fillRect/>
          </a:stretch>
        </p:blipFill>
        <p:spPr>
          <a:xfrm>
            <a:off x="958795" y="1955408"/>
            <a:ext cx="10274409" cy="4902591"/>
          </a:xfrm>
          <a:prstGeom prst="rect">
            <a:avLst/>
          </a:prstGeom>
        </p:spPr>
      </p:pic>
    </p:spTree>
    <p:extLst>
      <p:ext uri="{BB962C8B-B14F-4D97-AF65-F5344CB8AC3E}">
        <p14:creationId xmlns:p14="http://schemas.microsoft.com/office/powerpoint/2010/main" val="1688829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1464</Words>
  <Application>Microsoft Macintosh PowerPoint</Application>
  <PresentationFormat>Widescreen</PresentationFormat>
  <Paragraphs>137</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vt:lpstr>
      <vt:lpstr>Calibri</vt:lpstr>
      <vt:lpstr>Calibri </vt:lpstr>
      <vt:lpstr>Calibri Light</vt:lpstr>
      <vt:lpstr>Century Gothic</vt:lpstr>
      <vt:lpstr>Wingdings</vt:lpstr>
      <vt:lpstr>Office Theme</vt:lpstr>
      <vt:lpstr>WORKSHOP ON DATA ENVELOPMENT ANALYSIS  </vt:lpstr>
      <vt:lpstr>Importance of Productivity</vt:lpstr>
      <vt:lpstr>Importance of Productivity a. Academic Literature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Productivity a. Academic Literature cont.’ </vt:lpstr>
      <vt:lpstr>PowerPoint Presentation</vt:lpstr>
      <vt:lpstr>Importance of Productivity b. Performance Evaluation </vt:lpstr>
      <vt:lpstr>Importance of Productivity c. Sustainable Development Goals </vt:lpstr>
      <vt:lpstr>Productivity</vt:lpstr>
      <vt:lpstr>What is Productivity?</vt:lpstr>
      <vt:lpstr>Types of Productivity</vt:lpstr>
      <vt:lpstr>How to Estimate Productivity?</vt:lpstr>
      <vt:lpstr>Why Data Envelopment Analysis?</vt:lpstr>
      <vt:lpstr>Why Data Envelopment Analysis Cont.?</vt:lpstr>
      <vt:lpstr>Why Data Envelopment Analysis Cont.’?</vt:lpstr>
      <vt:lpstr>Selection of Input and Output</vt:lpstr>
      <vt:lpstr>Sample Size</vt:lpstr>
      <vt:lpstr>Sample Size Cont.’</vt:lpstr>
      <vt:lpstr>Reference</vt:lpstr>
      <vt:lpstr>Software</vt:lpstr>
      <vt:lpstr>Data Requirement</vt:lpstr>
      <vt:lpstr>Efficiency</vt:lpstr>
      <vt:lpstr>Efficiency Analysis</vt:lpstr>
      <vt:lpstr>PowerPoint Presentation</vt:lpstr>
      <vt:lpstr>PowerPoint Presentation</vt:lpstr>
      <vt:lpstr>Remarks for efficiency</vt:lpstr>
      <vt:lpstr>Constant Vs Variable return to scale</vt:lpstr>
      <vt:lpstr>Data Arrangement</vt:lpstr>
      <vt:lpstr>Data Arrangement Cont.’ (for software use)</vt:lpstr>
      <vt:lpstr>PowerPoint Presentation</vt:lpstr>
      <vt:lpstr>Useful references</vt:lpstr>
      <vt:lpstr>txt problem in your computer, kindly go through this website and follow the procedures.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ON DATA ENVELOPMENT ANALYSIS  </dc:title>
  <dc:creator>Aslam Mia</dc:creator>
  <cp:lastModifiedBy>Aslam Mia</cp:lastModifiedBy>
  <cp:revision>8</cp:revision>
  <dcterms:created xsi:type="dcterms:W3CDTF">2020-10-06T02:50:59Z</dcterms:created>
  <dcterms:modified xsi:type="dcterms:W3CDTF">2021-01-26T14:56:02Z</dcterms:modified>
</cp:coreProperties>
</file>