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52"/>
  </p:notesMasterIdLst>
  <p:sldIdLst>
    <p:sldId id="258" r:id="rId2"/>
    <p:sldId id="259" r:id="rId3"/>
    <p:sldId id="261" r:id="rId4"/>
    <p:sldId id="262" r:id="rId5"/>
    <p:sldId id="338" r:id="rId6"/>
    <p:sldId id="349" r:id="rId7"/>
    <p:sldId id="260" r:id="rId8"/>
    <p:sldId id="263" r:id="rId9"/>
    <p:sldId id="339" r:id="rId10"/>
    <p:sldId id="436" r:id="rId11"/>
    <p:sldId id="340" r:id="rId12"/>
    <p:sldId id="341" r:id="rId13"/>
    <p:sldId id="342" r:id="rId14"/>
    <p:sldId id="343" r:id="rId15"/>
    <p:sldId id="344" r:id="rId16"/>
    <p:sldId id="345" r:id="rId17"/>
    <p:sldId id="437" r:id="rId18"/>
    <p:sldId id="438" r:id="rId19"/>
    <p:sldId id="439" r:id="rId20"/>
    <p:sldId id="351" r:id="rId21"/>
    <p:sldId id="352" r:id="rId22"/>
    <p:sldId id="353" r:id="rId23"/>
    <p:sldId id="264" r:id="rId24"/>
    <p:sldId id="378" r:id="rId25"/>
    <p:sldId id="379" r:id="rId26"/>
    <p:sldId id="265" r:id="rId27"/>
    <p:sldId id="277" r:id="rId28"/>
    <p:sldId id="337" r:id="rId29"/>
    <p:sldId id="440" r:id="rId30"/>
    <p:sldId id="441" r:id="rId31"/>
    <p:sldId id="442" r:id="rId32"/>
    <p:sldId id="444" r:id="rId33"/>
    <p:sldId id="445" r:id="rId34"/>
    <p:sldId id="511" r:id="rId35"/>
    <p:sldId id="380" r:id="rId36"/>
    <p:sldId id="257" r:id="rId37"/>
    <p:sldId id="284" r:id="rId38"/>
    <p:sldId id="286" r:id="rId39"/>
    <p:sldId id="287" r:id="rId40"/>
    <p:sldId id="288" r:id="rId41"/>
    <p:sldId id="289" r:id="rId42"/>
    <p:sldId id="374" r:id="rId43"/>
    <p:sldId id="375" r:id="rId44"/>
    <p:sldId id="371" r:id="rId45"/>
    <p:sldId id="266" r:id="rId46"/>
    <p:sldId id="372" r:id="rId47"/>
    <p:sldId id="373" r:id="rId48"/>
    <p:sldId id="376" r:id="rId49"/>
    <p:sldId id="377" r:id="rId50"/>
    <p:sldId id="512"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p:scale>
          <a:sx n="80" d="100"/>
          <a:sy n="80" d="100"/>
        </p:scale>
        <p:origin x="1176" y="7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iagrams/_rels/data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_rels/data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image" Target="../media/image5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_rels/drawing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image" Target="../media/image59.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568EEA-89AA-48DC-BDC1-F6CCE112609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09E3122-7E1D-4076-B146-817156982E26}">
      <dgm:prSet/>
      <dgm:spPr/>
      <dgm:t>
        <a:bodyPr/>
        <a:lstStyle/>
        <a:p>
          <a:pPr>
            <a:lnSpc>
              <a:spcPct val="100000"/>
            </a:lnSpc>
          </a:pPr>
          <a:r>
            <a:rPr lang="en-MY"/>
            <a:t>concepts of predictive modelling. </a:t>
          </a:r>
          <a:endParaRPr lang="en-US"/>
        </a:p>
      </dgm:t>
    </dgm:pt>
    <dgm:pt modelId="{3751E832-A329-4E19-A3BA-53252E44915F}" type="parTrans" cxnId="{161D4E7B-675E-4CC0-81C1-F6CB26E85B1D}">
      <dgm:prSet/>
      <dgm:spPr/>
      <dgm:t>
        <a:bodyPr/>
        <a:lstStyle/>
        <a:p>
          <a:endParaRPr lang="en-US"/>
        </a:p>
      </dgm:t>
    </dgm:pt>
    <dgm:pt modelId="{B431A4B0-2132-4DCD-8EC6-DC5019726E87}" type="sibTrans" cxnId="{161D4E7B-675E-4CC0-81C1-F6CB26E85B1D}">
      <dgm:prSet/>
      <dgm:spPr/>
      <dgm:t>
        <a:bodyPr/>
        <a:lstStyle/>
        <a:p>
          <a:endParaRPr lang="en-US"/>
        </a:p>
      </dgm:t>
    </dgm:pt>
    <dgm:pt modelId="{A3EE815E-DD41-418C-9432-4AC474860E67}">
      <dgm:prSet/>
      <dgm:spPr/>
      <dgm:t>
        <a:bodyPr/>
        <a:lstStyle/>
        <a:p>
          <a:pPr>
            <a:lnSpc>
              <a:spcPct val="100000"/>
            </a:lnSpc>
          </a:pPr>
          <a:r>
            <a:rPr lang="en-MY"/>
            <a:t>Different types of predictive modelling. </a:t>
          </a:r>
          <a:endParaRPr lang="en-US"/>
        </a:p>
      </dgm:t>
    </dgm:pt>
    <dgm:pt modelId="{A6F6376E-7E4E-4B4E-8D7A-8EE64C205B55}" type="parTrans" cxnId="{E3BD40A2-5911-430E-B510-E43EB179ABE8}">
      <dgm:prSet/>
      <dgm:spPr/>
      <dgm:t>
        <a:bodyPr/>
        <a:lstStyle/>
        <a:p>
          <a:endParaRPr lang="en-US"/>
        </a:p>
      </dgm:t>
    </dgm:pt>
    <dgm:pt modelId="{25D65031-F55B-4946-83FD-28F2657D79C3}" type="sibTrans" cxnId="{E3BD40A2-5911-430E-B510-E43EB179ABE8}">
      <dgm:prSet/>
      <dgm:spPr/>
      <dgm:t>
        <a:bodyPr/>
        <a:lstStyle/>
        <a:p>
          <a:endParaRPr lang="en-US"/>
        </a:p>
      </dgm:t>
    </dgm:pt>
    <dgm:pt modelId="{963F85EF-932E-4C5B-813C-036256AC24E3}" type="pres">
      <dgm:prSet presAssocID="{8D568EEA-89AA-48DC-BDC1-F6CCE1126090}" presName="root" presStyleCnt="0">
        <dgm:presLayoutVars>
          <dgm:dir/>
          <dgm:resizeHandles val="exact"/>
        </dgm:presLayoutVars>
      </dgm:prSet>
      <dgm:spPr/>
    </dgm:pt>
    <dgm:pt modelId="{E5D095B1-AD84-4F7C-B0DF-B1AED5A811D7}" type="pres">
      <dgm:prSet presAssocID="{409E3122-7E1D-4076-B146-817156982E26}" presName="compNode" presStyleCnt="0"/>
      <dgm:spPr/>
    </dgm:pt>
    <dgm:pt modelId="{BC9E6394-3D4E-44B6-ABA5-C5438E57F21C}" type="pres">
      <dgm:prSet presAssocID="{409E3122-7E1D-4076-B146-817156982E26}" presName="bgRect" presStyleLbl="bgShp" presStyleIdx="0" presStyleCnt="2"/>
      <dgm:spPr/>
    </dgm:pt>
    <dgm:pt modelId="{35530339-BC3B-4E75-841A-251ADE65929B}" type="pres">
      <dgm:prSet presAssocID="{409E3122-7E1D-4076-B146-817156982E2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Dice"/>
        </a:ext>
      </dgm:extLst>
    </dgm:pt>
    <dgm:pt modelId="{D12D1570-3615-4740-8C72-A563663DFEA5}" type="pres">
      <dgm:prSet presAssocID="{409E3122-7E1D-4076-B146-817156982E26}" presName="spaceRect" presStyleCnt="0"/>
      <dgm:spPr/>
    </dgm:pt>
    <dgm:pt modelId="{25CD1E0E-F1D9-4C1F-964D-ED7749D4C472}" type="pres">
      <dgm:prSet presAssocID="{409E3122-7E1D-4076-B146-817156982E26}" presName="parTx" presStyleLbl="revTx" presStyleIdx="0" presStyleCnt="2">
        <dgm:presLayoutVars>
          <dgm:chMax val="0"/>
          <dgm:chPref val="0"/>
        </dgm:presLayoutVars>
      </dgm:prSet>
      <dgm:spPr/>
    </dgm:pt>
    <dgm:pt modelId="{7B9302F9-A5DA-4090-A397-FB58515A0431}" type="pres">
      <dgm:prSet presAssocID="{B431A4B0-2132-4DCD-8EC6-DC5019726E87}" presName="sibTrans" presStyleCnt="0"/>
      <dgm:spPr/>
    </dgm:pt>
    <dgm:pt modelId="{04069653-BC87-4184-9066-98D5FB8BE9DA}" type="pres">
      <dgm:prSet presAssocID="{A3EE815E-DD41-418C-9432-4AC474860E67}" presName="compNode" presStyleCnt="0"/>
      <dgm:spPr/>
    </dgm:pt>
    <dgm:pt modelId="{CCEC8D2E-96EB-4845-8791-0DA73D2B3EA4}" type="pres">
      <dgm:prSet presAssocID="{A3EE815E-DD41-418C-9432-4AC474860E67}" presName="bgRect" presStyleLbl="bgShp" presStyleIdx="1" presStyleCnt="2"/>
      <dgm:spPr/>
    </dgm:pt>
    <dgm:pt modelId="{2F27ED00-7264-49AE-AED3-2EE0C6A18E57}" type="pres">
      <dgm:prSet presAssocID="{A3EE815E-DD41-418C-9432-4AC474860E67}" presName="iconRect"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Statistics"/>
        </a:ext>
      </dgm:extLst>
    </dgm:pt>
    <dgm:pt modelId="{B754ECEF-0A72-47AA-9CF8-C5A56406095E}" type="pres">
      <dgm:prSet presAssocID="{A3EE815E-DD41-418C-9432-4AC474860E67}" presName="spaceRect" presStyleCnt="0"/>
      <dgm:spPr/>
    </dgm:pt>
    <dgm:pt modelId="{2EE39B1A-4C41-46B7-B7B6-269ED224D1C4}" type="pres">
      <dgm:prSet presAssocID="{A3EE815E-DD41-418C-9432-4AC474860E67}" presName="parTx" presStyleLbl="revTx" presStyleIdx="1" presStyleCnt="2">
        <dgm:presLayoutVars>
          <dgm:chMax val="0"/>
          <dgm:chPref val="0"/>
        </dgm:presLayoutVars>
      </dgm:prSet>
      <dgm:spPr/>
    </dgm:pt>
  </dgm:ptLst>
  <dgm:cxnLst>
    <dgm:cxn modelId="{C47B6806-7138-409B-87B4-B34290079C6C}" type="presOf" srcId="{409E3122-7E1D-4076-B146-817156982E26}" destId="{25CD1E0E-F1D9-4C1F-964D-ED7749D4C472}" srcOrd="0" destOrd="0" presId="urn:microsoft.com/office/officeart/2018/2/layout/IconVerticalSolidList"/>
    <dgm:cxn modelId="{62F43A51-421F-4A02-8330-19DB76BF3796}" type="presOf" srcId="{A3EE815E-DD41-418C-9432-4AC474860E67}" destId="{2EE39B1A-4C41-46B7-B7B6-269ED224D1C4}" srcOrd="0" destOrd="0" presId="urn:microsoft.com/office/officeart/2018/2/layout/IconVerticalSolidList"/>
    <dgm:cxn modelId="{161D4E7B-675E-4CC0-81C1-F6CB26E85B1D}" srcId="{8D568EEA-89AA-48DC-BDC1-F6CCE1126090}" destId="{409E3122-7E1D-4076-B146-817156982E26}" srcOrd="0" destOrd="0" parTransId="{3751E832-A329-4E19-A3BA-53252E44915F}" sibTransId="{B431A4B0-2132-4DCD-8EC6-DC5019726E87}"/>
    <dgm:cxn modelId="{E3BD40A2-5911-430E-B510-E43EB179ABE8}" srcId="{8D568EEA-89AA-48DC-BDC1-F6CCE1126090}" destId="{A3EE815E-DD41-418C-9432-4AC474860E67}" srcOrd="1" destOrd="0" parTransId="{A6F6376E-7E4E-4B4E-8D7A-8EE64C205B55}" sibTransId="{25D65031-F55B-4946-83FD-28F2657D79C3}"/>
    <dgm:cxn modelId="{2FE7BFAF-9230-4C27-A866-D97D10F0898B}" type="presOf" srcId="{8D568EEA-89AA-48DC-BDC1-F6CCE1126090}" destId="{963F85EF-932E-4C5B-813C-036256AC24E3}" srcOrd="0" destOrd="0" presId="urn:microsoft.com/office/officeart/2018/2/layout/IconVerticalSolidList"/>
    <dgm:cxn modelId="{6F54E7C1-7708-42A6-9633-B66CBB4DD5D4}" type="presParOf" srcId="{963F85EF-932E-4C5B-813C-036256AC24E3}" destId="{E5D095B1-AD84-4F7C-B0DF-B1AED5A811D7}" srcOrd="0" destOrd="0" presId="urn:microsoft.com/office/officeart/2018/2/layout/IconVerticalSolidList"/>
    <dgm:cxn modelId="{13D72980-4FE1-4873-BCB5-C68247A35C7B}" type="presParOf" srcId="{E5D095B1-AD84-4F7C-B0DF-B1AED5A811D7}" destId="{BC9E6394-3D4E-44B6-ABA5-C5438E57F21C}" srcOrd="0" destOrd="0" presId="urn:microsoft.com/office/officeart/2018/2/layout/IconVerticalSolidList"/>
    <dgm:cxn modelId="{85487586-F604-45BE-A3C1-02CE467675BB}" type="presParOf" srcId="{E5D095B1-AD84-4F7C-B0DF-B1AED5A811D7}" destId="{35530339-BC3B-4E75-841A-251ADE65929B}" srcOrd="1" destOrd="0" presId="urn:microsoft.com/office/officeart/2018/2/layout/IconVerticalSolidList"/>
    <dgm:cxn modelId="{84423D0D-91FA-4ABA-952D-0ED4B0FAF8FC}" type="presParOf" srcId="{E5D095B1-AD84-4F7C-B0DF-B1AED5A811D7}" destId="{D12D1570-3615-4740-8C72-A563663DFEA5}" srcOrd="2" destOrd="0" presId="urn:microsoft.com/office/officeart/2018/2/layout/IconVerticalSolidList"/>
    <dgm:cxn modelId="{4D5919ED-22C0-4685-A906-77911AE1DACD}" type="presParOf" srcId="{E5D095B1-AD84-4F7C-B0DF-B1AED5A811D7}" destId="{25CD1E0E-F1D9-4C1F-964D-ED7749D4C472}" srcOrd="3" destOrd="0" presId="urn:microsoft.com/office/officeart/2018/2/layout/IconVerticalSolidList"/>
    <dgm:cxn modelId="{ECB11136-6F0E-45F7-8894-91998A169896}" type="presParOf" srcId="{963F85EF-932E-4C5B-813C-036256AC24E3}" destId="{7B9302F9-A5DA-4090-A397-FB58515A0431}" srcOrd="1" destOrd="0" presId="urn:microsoft.com/office/officeart/2018/2/layout/IconVerticalSolidList"/>
    <dgm:cxn modelId="{575EACA5-44F8-458C-A87E-4498AB83E64B}" type="presParOf" srcId="{963F85EF-932E-4C5B-813C-036256AC24E3}" destId="{04069653-BC87-4184-9066-98D5FB8BE9DA}" srcOrd="2" destOrd="0" presId="urn:microsoft.com/office/officeart/2018/2/layout/IconVerticalSolidList"/>
    <dgm:cxn modelId="{EAF6D168-E312-41D3-9AC7-75E4661D5F0D}" type="presParOf" srcId="{04069653-BC87-4184-9066-98D5FB8BE9DA}" destId="{CCEC8D2E-96EB-4845-8791-0DA73D2B3EA4}" srcOrd="0" destOrd="0" presId="urn:microsoft.com/office/officeart/2018/2/layout/IconVerticalSolidList"/>
    <dgm:cxn modelId="{FDEA38DA-8B9B-442A-AB05-A48D12A7C701}" type="presParOf" srcId="{04069653-BC87-4184-9066-98D5FB8BE9DA}" destId="{2F27ED00-7264-49AE-AED3-2EE0C6A18E57}" srcOrd="1" destOrd="0" presId="urn:microsoft.com/office/officeart/2018/2/layout/IconVerticalSolidList"/>
    <dgm:cxn modelId="{36D40C26-A23F-44A1-9B9A-EE3BA2A4E37B}" type="presParOf" srcId="{04069653-BC87-4184-9066-98D5FB8BE9DA}" destId="{B754ECEF-0A72-47AA-9CF8-C5A56406095E}" srcOrd="2" destOrd="0" presId="urn:microsoft.com/office/officeart/2018/2/layout/IconVerticalSolidList"/>
    <dgm:cxn modelId="{3C71CD26-8458-47DA-9D37-0F71DF02F029}" type="presParOf" srcId="{04069653-BC87-4184-9066-98D5FB8BE9DA}" destId="{2EE39B1A-4C41-46B7-B7B6-269ED224D1C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58BF48-ECBE-48F0-B145-4E549D59CC5B}"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8E1DCFF8-50F4-43BF-BAA6-FD559328C506}">
      <dgm:prSet/>
      <dgm:spPr/>
      <dgm:t>
        <a:bodyPr/>
        <a:lstStyle/>
        <a:p>
          <a:r>
            <a:rPr lang="en-US" i="1"/>
            <a:t>The subfield of computer science that “gives computers the ability to learn</a:t>
          </a:r>
          <a:endParaRPr lang="en-US"/>
        </a:p>
      </dgm:t>
    </dgm:pt>
    <dgm:pt modelId="{0E136236-1DF5-4BF2-BC05-E9F536B92658}" type="parTrans" cxnId="{1EE9EDDF-3E64-447D-ACFC-45BA0B3A6F30}">
      <dgm:prSet/>
      <dgm:spPr/>
      <dgm:t>
        <a:bodyPr/>
        <a:lstStyle/>
        <a:p>
          <a:endParaRPr lang="en-US"/>
        </a:p>
      </dgm:t>
    </dgm:pt>
    <dgm:pt modelId="{E6DCA344-2DEA-478E-B822-4D1D8BA98792}" type="sibTrans" cxnId="{1EE9EDDF-3E64-447D-ACFC-45BA0B3A6F30}">
      <dgm:prSet/>
      <dgm:spPr/>
      <dgm:t>
        <a:bodyPr/>
        <a:lstStyle/>
        <a:p>
          <a:endParaRPr lang="en-US"/>
        </a:p>
      </dgm:t>
    </dgm:pt>
    <dgm:pt modelId="{F03701AF-0099-4B31-B082-B66BC0AF17F2}">
      <dgm:prSet/>
      <dgm:spPr/>
      <dgm:t>
        <a:bodyPr/>
        <a:lstStyle/>
        <a:p>
          <a:r>
            <a:rPr lang="en-US" i="1" dirty="0"/>
            <a:t>without being explicitly programmed”. </a:t>
          </a:r>
          <a:endParaRPr lang="en-US" dirty="0"/>
        </a:p>
      </dgm:t>
    </dgm:pt>
    <dgm:pt modelId="{2EA9A6F5-505C-44AB-A09A-E17AA9DEB758}" type="parTrans" cxnId="{2F68DDD0-E872-455E-AFC0-D756FC805714}">
      <dgm:prSet/>
      <dgm:spPr/>
      <dgm:t>
        <a:bodyPr/>
        <a:lstStyle/>
        <a:p>
          <a:endParaRPr lang="en-US"/>
        </a:p>
      </dgm:t>
    </dgm:pt>
    <dgm:pt modelId="{A084BE00-E689-4A6E-90EF-B9059C2AF74D}" type="sibTrans" cxnId="{2F68DDD0-E872-455E-AFC0-D756FC805714}">
      <dgm:prSet/>
      <dgm:spPr/>
      <dgm:t>
        <a:bodyPr/>
        <a:lstStyle/>
        <a:p>
          <a:endParaRPr lang="en-US"/>
        </a:p>
      </dgm:t>
    </dgm:pt>
    <dgm:pt modelId="{40B3654A-0341-4F6B-B96F-5DBB9C59F4E6}">
      <dgm:prSet/>
      <dgm:spPr/>
      <dgm:t>
        <a:bodyPr/>
        <a:lstStyle/>
        <a:p>
          <a:r>
            <a:rPr lang="en-US" i="1"/>
            <a:t>A computer program is said to learn from experience E with respect to  some class of tasks T and performance measure P if its performance at  tasks in T, as measured by P, improves with experience E.”</a:t>
          </a:r>
          <a:endParaRPr lang="en-US"/>
        </a:p>
      </dgm:t>
    </dgm:pt>
    <dgm:pt modelId="{27DDDFDC-AA5A-4EE0-A2CB-5724D6391A95}" type="parTrans" cxnId="{F448CEB4-E7D8-45B4-A3D6-159B13792B6B}">
      <dgm:prSet/>
      <dgm:spPr/>
      <dgm:t>
        <a:bodyPr/>
        <a:lstStyle/>
        <a:p>
          <a:endParaRPr lang="en-US"/>
        </a:p>
      </dgm:t>
    </dgm:pt>
    <dgm:pt modelId="{522EB40C-8A64-4EB0-AAF9-D60C35D34247}" type="sibTrans" cxnId="{F448CEB4-E7D8-45B4-A3D6-159B13792B6B}">
      <dgm:prSet/>
      <dgm:spPr/>
      <dgm:t>
        <a:bodyPr/>
        <a:lstStyle/>
        <a:p>
          <a:endParaRPr lang="en-US"/>
        </a:p>
      </dgm:t>
    </dgm:pt>
    <dgm:pt modelId="{73ED3E42-A22A-4403-80C2-E25621D489EC}">
      <dgm:prSet/>
      <dgm:spPr/>
      <dgm:t>
        <a:bodyPr/>
        <a:lstStyle/>
        <a:p>
          <a:r>
            <a:rPr lang="en-US"/>
            <a:t>Using data for answering questions  Training	Predicting</a:t>
          </a:r>
        </a:p>
      </dgm:t>
    </dgm:pt>
    <dgm:pt modelId="{6D38C10F-A7E4-4A0D-BC6A-1790795D03DC}" type="parTrans" cxnId="{3A8CC25E-970E-46A9-B5C5-4F9CCE01D121}">
      <dgm:prSet/>
      <dgm:spPr/>
      <dgm:t>
        <a:bodyPr/>
        <a:lstStyle/>
        <a:p>
          <a:endParaRPr lang="en-US"/>
        </a:p>
      </dgm:t>
    </dgm:pt>
    <dgm:pt modelId="{7A269F06-93DB-4A32-9C83-B8E66DE0EFEC}" type="sibTrans" cxnId="{3A8CC25E-970E-46A9-B5C5-4F9CCE01D121}">
      <dgm:prSet/>
      <dgm:spPr/>
      <dgm:t>
        <a:bodyPr/>
        <a:lstStyle/>
        <a:p>
          <a:endParaRPr lang="en-US"/>
        </a:p>
      </dgm:t>
    </dgm:pt>
    <dgm:pt modelId="{A0DF9B7D-D4ED-40D6-8320-6F74AF2681C1}" type="pres">
      <dgm:prSet presAssocID="{6A58BF48-ECBE-48F0-B145-4E549D59CC5B}" presName="Name0" presStyleCnt="0">
        <dgm:presLayoutVars>
          <dgm:dir/>
          <dgm:resizeHandles val="exact"/>
        </dgm:presLayoutVars>
      </dgm:prSet>
      <dgm:spPr/>
    </dgm:pt>
    <dgm:pt modelId="{D8B44B7D-E343-47BF-A723-6AF7B6EC4822}" type="pres">
      <dgm:prSet presAssocID="{8E1DCFF8-50F4-43BF-BAA6-FD559328C506}" presName="node" presStyleLbl="node1" presStyleIdx="0" presStyleCnt="4">
        <dgm:presLayoutVars>
          <dgm:bulletEnabled val="1"/>
        </dgm:presLayoutVars>
      </dgm:prSet>
      <dgm:spPr/>
    </dgm:pt>
    <dgm:pt modelId="{5593B7FE-3502-4F19-95C0-4AA12B566A1F}" type="pres">
      <dgm:prSet presAssocID="{E6DCA344-2DEA-478E-B822-4D1D8BA98792}" presName="sibTrans" presStyleLbl="sibTrans1D1" presStyleIdx="0" presStyleCnt="3"/>
      <dgm:spPr/>
    </dgm:pt>
    <dgm:pt modelId="{ABDE41C5-6774-4D42-AAE9-F3F70D06FC03}" type="pres">
      <dgm:prSet presAssocID="{E6DCA344-2DEA-478E-B822-4D1D8BA98792}" presName="connectorText" presStyleLbl="sibTrans1D1" presStyleIdx="0" presStyleCnt="3"/>
      <dgm:spPr/>
    </dgm:pt>
    <dgm:pt modelId="{6FC527F2-617A-4CA5-A2A2-ACBDE66F1F92}" type="pres">
      <dgm:prSet presAssocID="{F03701AF-0099-4B31-B082-B66BC0AF17F2}" presName="node" presStyleLbl="node1" presStyleIdx="1" presStyleCnt="4">
        <dgm:presLayoutVars>
          <dgm:bulletEnabled val="1"/>
        </dgm:presLayoutVars>
      </dgm:prSet>
      <dgm:spPr/>
    </dgm:pt>
    <dgm:pt modelId="{C1474A58-6DC6-42EB-B4CA-226AADE2E31A}" type="pres">
      <dgm:prSet presAssocID="{A084BE00-E689-4A6E-90EF-B9059C2AF74D}" presName="sibTrans" presStyleLbl="sibTrans1D1" presStyleIdx="1" presStyleCnt="3"/>
      <dgm:spPr/>
    </dgm:pt>
    <dgm:pt modelId="{A068E862-C37C-45F6-8D92-FFF1A29350CF}" type="pres">
      <dgm:prSet presAssocID="{A084BE00-E689-4A6E-90EF-B9059C2AF74D}" presName="connectorText" presStyleLbl="sibTrans1D1" presStyleIdx="1" presStyleCnt="3"/>
      <dgm:spPr/>
    </dgm:pt>
    <dgm:pt modelId="{5021DED5-472A-491B-B86F-D63D68F0797C}" type="pres">
      <dgm:prSet presAssocID="{40B3654A-0341-4F6B-B96F-5DBB9C59F4E6}" presName="node" presStyleLbl="node1" presStyleIdx="2" presStyleCnt="4">
        <dgm:presLayoutVars>
          <dgm:bulletEnabled val="1"/>
        </dgm:presLayoutVars>
      </dgm:prSet>
      <dgm:spPr/>
    </dgm:pt>
    <dgm:pt modelId="{EF80E3EF-CB01-48AA-B61A-058F9913566D}" type="pres">
      <dgm:prSet presAssocID="{522EB40C-8A64-4EB0-AAF9-D60C35D34247}" presName="sibTrans" presStyleLbl="sibTrans1D1" presStyleIdx="2" presStyleCnt="3"/>
      <dgm:spPr/>
    </dgm:pt>
    <dgm:pt modelId="{F38B64AC-371B-438F-8E1B-7F5AFB6A16DB}" type="pres">
      <dgm:prSet presAssocID="{522EB40C-8A64-4EB0-AAF9-D60C35D34247}" presName="connectorText" presStyleLbl="sibTrans1D1" presStyleIdx="2" presStyleCnt="3"/>
      <dgm:spPr/>
    </dgm:pt>
    <dgm:pt modelId="{1F441DE1-28FF-4B3B-B701-AFAAC748E42E}" type="pres">
      <dgm:prSet presAssocID="{73ED3E42-A22A-4403-80C2-E25621D489EC}" presName="node" presStyleLbl="node1" presStyleIdx="3" presStyleCnt="4">
        <dgm:presLayoutVars>
          <dgm:bulletEnabled val="1"/>
        </dgm:presLayoutVars>
      </dgm:prSet>
      <dgm:spPr/>
    </dgm:pt>
  </dgm:ptLst>
  <dgm:cxnLst>
    <dgm:cxn modelId="{B27AAE08-03F5-4579-80C9-E304E3E52EB1}" type="presOf" srcId="{F03701AF-0099-4B31-B082-B66BC0AF17F2}" destId="{6FC527F2-617A-4CA5-A2A2-ACBDE66F1F92}" srcOrd="0" destOrd="0" presId="urn:microsoft.com/office/officeart/2016/7/layout/RepeatingBendingProcessNew"/>
    <dgm:cxn modelId="{03D93038-E54D-4669-9139-9533B87EE01A}" type="presOf" srcId="{A084BE00-E689-4A6E-90EF-B9059C2AF74D}" destId="{A068E862-C37C-45F6-8D92-FFF1A29350CF}" srcOrd="1" destOrd="0" presId="urn:microsoft.com/office/officeart/2016/7/layout/RepeatingBendingProcessNew"/>
    <dgm:cxn modelId="{3A8CC25E-970E-46A9-B5C5-4F9CCE01D121}" srcId="{6A58BF48-ECBE-48F0-B145-4E549D59CC5B}" destId="{73ED3E42-A22A-4403-80C2-E25621D489EC}" srcOrd="3" destOrd="0" parTransId="{6D38C10F-A7E4-4A0D-BC6A-1790795D03DC}" sibTransId="{7A269F06-93DB-4A32-9C83-B8E66DE0EFEC}"/>
    <dgm:cxn modelId="{86095E52-2CE5-41BB-9D10-CA8022D94CAC}" type="presOf" srcId="{E6DCA344-2DEA-478E-B822-4D1D8BA98792}" destId="{5593B7FE-3502-4F19-95C0-4AA12B566A1F}" srcOrd="0" destOrd="0" presId="urn:microsoft.com/office/officeart/2016/7/layout/RepeatingBendingProcessNew"/>
    <dgm:cxn modelId="{93873F82-34A4-4B10-AAE7-2F5314DF987E}" type="presOf" srcId="{A084BE00-E689-4A6E-90EF-B9059C2AF74D}" destId="{C1474A58-6DC6-42EB-B4CA-226AADE2E31A}" srcOrd="0" destOrd="0" presId="urn:microsoft.com/office/officeart/2016/7/layout/RepeatingBendingProcessNew"/>
    <dgm:cxn modelId="{F3731085-9046-4A99-A50A-091056748197}" type="presOf" srcId="{E6DCA344-2DEA-478E-B822-4D1D8BA98792}" destId="{ABDE41C5-6774-4D42-AAE9-F3F70D06FC03}" srcOrd="1" destOrd="0" presId="urn:microsoft.com/office/officeart/2016/7/layout/RepeatingBendingProcessNew"/>
    <dgm:cxn modelId="{766DDD85-CC81-401C-8BDB-F23E52AABB70}" type="presOf" srcId="{522EB40C-8A64-4EB0-AAF9-D60C35D34247}" destId="{F38B64AC-371B-438F-8E1B-7F5AFB6A16DB}" srcOrd="1" destOrd="0" presId="urn:microsoft.com/office/officeart/2016/7/layout/RepeatingBendingProcessNew"/>
    <dgm:cxn modelId="{944870AB-D5A1-4C28-9EA5-8D713555E0A8}" type="presOf" srcId="{522EB40C-8A64-4EB0-AAF9-D60C35D34247}" destId="{EF80E3EF-CB01-48AA-B61A-058F9913566D}" srcOrd="0" destOrd="0" presId="urn:microsoft.com/office/officeart/2016/7/layout/RepeatingBendingProcessNew"/>
    <dgm:cxn modelId="{F448CEB4-E7D8-45B4-A3D6-159B13792B6B}" srcId="{6A58BF48-ECBE-48F0-B145-4E549D59CC5B}" destId="{40B3654A-0341-4F6B-B96F-5DBB9C59F4E6}" srcOrd="2" destOrd="0" parTransId="{27DDDFDC-AA5A-4EE0-A2CB-5724D6391A95}" sibTransId="{522EB40C-8A64-4EB0-AAF9-D60C35D34247}"/>
    <dgm:cxn modelId="{9D9FDFCB-C09B-41F8-9EAD-B10A22C26FF3}" type="presOf" srcId="{40B3654A-0341-4F6B-B96F-5DBB9C59F4E6}" destId="{5021DED5-472A-491B-B86F-D63D68F0797C}" srcOrd="0" destOrd="0" presId="urn:microsoft.com/office/officeart/2016/7/layout/RepeatingBendingProcessNew"/>
    <dgm:cxn modelId="{2F68DDD0-E872-455E-AFC0-D756FC805714}" srcId="{6A58BF48-ECBE-48F0-B145-4E549D59CC5B}" destId="{F03701AF-0099-4B31-B082-B66BC0AF17F2}" srcOrd="1" destOrd="0" parTransId="{2EA9A6F5-505C-44AB-A09A-E17AA9DEB758}" sibTransId="{A084BE00-E689-4A6E-90EF-B9059C2AF74D}"/>
    <dgm:cxn modelId="{D44AC7D5-65CC-4C18-9062-68971EDDEF4A}" type="presOf" srcId="{6A58BF48-ECBE-48F0-B145-4E549D59CC5B}" destId="{A0DF9B7D-D4ED-40D6-8320-6F74AF2681C1}" srcOrd="0" destOrd="0" presId="urn:microsoft.com/office/officeart/2016/7/layout/RepeatingBendingProcessNew"/>
    <dgm:cxn modelId="{1EE9EDDF-3E64-447D-ACFC-45BA0B3A6F30}" srcId="{6A58BF48-ECBE-48F0-B145-4E549D59CC5B}" destId="{8E1DCFF8-50F4-43BF-BAA6-FD559328C506}" srcOrd="0" destOrd="0" parTransId="{0E136236-1DF5-4BF2-BC05-E9F536B92658}" sibTransId="{E6DCA344-2DEA-478E-B822-4D1D8BA98792}"/>
    <dgm:cxn modelId="{1AB987E8-1A62-4846-82C8-43478D25FC4C}" type="presOf" srcId="{8E1DCFF8-50F4-43BF-BAA6-FD559328C506}" destId="{D8B44B7D-E343-47BF-A723-6AF7B6EC4822}" srcOrd="0" destOrd="0" presId="urn:microsoft.com/office/officeart/2016/7/layout/RepeatingBendingProcessNew"/>
    <dgm:cxn modelId="{059C74E9-CD31-4925-8BF3-E41D283A3304}" type="presOf" srcId="{73ED3E42-A22A-4403-80C2-E25621D489EC}" destId="{1F441DE1-28FF-4B3B-B701-AFAAC748E42E}" srcOrd="0" destOrd="0" presId="urn:microsoft.com/office/officeart/2016/7/layout/RepeatingBendingProcessNew"/>
    <dgm:cxn modelId="{E234C89E-EA92-40CB-9DEF-CDD371421FBE}" type="presParOf" srcId="{A0DF9B7D-D4ED-40D6-8320-6F74AF2681C1}" destId="{D8B44B7D-E343-47BF-A723-6AF7B6EC4822}" srcOrd="0" destOrd="0" presId="urn:microsoft.com/office/officeart/2016/7/layout/RepeatingBendingProcessNew"/>
    <dgm:cxn modelId="{D520EB3F-B5BA-4A74-98B4-B8942101D796}" type="presParOf" srcId="{A0DF9B7D-D4ED-40D6-8320-6F74AF2681C1}" destId="{5593B7FE-3502-4F19-95C0-4AA12B566A1F}" srcOrd="1" destOrd="0" presId="urn:microsoft.com/office/officeart/2016/7/layout/RepeatingBendingProcessNew"/>
    <dgm:cxn modelId="{11DEC333-49D4-4C05-BDAE-668C0AC27CAB}" type="presParOf" srcId="{5593B7FE-3502-4F19-95C0-4AA12B566A1F}" destId="{ABDE41C5-6774-4D42-AAE9-F3F70D06FC03}" srcOrd="0" destOrd="0" presId="urn:microsoft.com/office/officeart/2016/7/layout/RepeatingBendingProcessNew"/>
    <dgm:cxn modelId="{6C71958E-4AA9-462E-8198-87996AA86629}" type="presParOf" srcId="{A0DF9B7D-D4ED-40D6-8320-6F74AF2681C1}" destId="{6FC527F2-617A-4CA5-A2A2-ACBDE66F1F92}" srcOrd="2" destOrd="0" presId="urn:microsoft.com/office/officeart/2016/7/layout/RepeatingBendingProcessNew"/>
    <dgm:cxn modelId="{580F058A-3270-4B6E-B55C-727D22FD7558}" type="presParOf" srcId="{A0DF9B7D-D4ED-40D6-8320-6F74AF2681C1}" destId="{C1474A58-6DC6-42EB-B4CA-226AADE2E31A}" srcOrd="3" destOrd="0" presId="urn:microsoft.com/office/officeart/2016/7/layout/RepeatingBendingProcessNew"/>
    <dgm:cxn modelId="{45BD3153-ABB3-4EFA-93CF-91F74CC875FD}" type="presParOf" srcId="{C1474A58-6DC6-42EB-B4CA-226AADE2E31A}" destId="{A068E862-C37C-45F6-8D92-FFF1A29350CF}" srcOrd="0" destOrd="0" presId="urn:microsoft.com/office/officeart/2016/7/layout/RepeatingBendingProcessNew"/>
    <dgm:cxn modelId="{435FA805-8F88-465C-A5BB-B3199E698909}" type="presParOf" srcId="{A0DF9B7D-D4ED-40D6-8320-6F74AF2681C1}" destId="{5021DED5-472A-491B-B86F-D63D68F0797C}" srcOrd="4" destOrd="0" presId="urn:microsoft.com/office/officeart/2016/7/layout/RepeatingBendingProcessNew"/>
    <dgm:cxn modelId="{31E6564B-8DAC-4881-950B-CEEF6306B801}" type="presParOf" srcId="{A0DF9B7D-D4ED-40D6-8320-6F74AF2681C1}" destId="{EF80E3EF-CB01-48AA-B61A-058F9913566D}" srcOrd="5" destOrd="0" presId="urn:microsoft.com/office/officeart/2016/7/layout/RepeatingBendingProcessNew"/>
    <dgm:cxn modelId="{F4F96678-4629-40A0-BDE0-BE8946A1642B}" type="presParOf" srcId="{EF80E3EF-CB01-48AA-B61A-058F9913566D}" destId="{F38B64AC-371B-438F-8E1B-7F5AFB6A16DB}" srcOrd="0" destOrd="0" presId="urn:microsoft.com/office/officeart/2016/7/layout/RepeatingBendingProcessNew"/>
    <dgm:cxn modelId="{D8CE1D27-0D71-404C-BD06-8CA40704E2B1}" type="presParOf" srcId="{A0DF9B7D-D4ED-40D6-8320-6F74AF2681C1}" destId="{1F441DE1-28FF-4B3B-B701-AFAAC748E42E}"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B67151-4F9B-4386-A527-329BA603E24C}" type="doc">
      <dgm:prSet loTypeId="urn:microsoft.com/office/officeart/2005/8/layout/vList5" loCatId="list" qsTypeId="urn:microsoft.com/office/officeart/2005/8/quickstyle/simple1" qsCatId="simple" csTypeId="urn:microsoft.com/office/officeart/2005/8/colors/colorful5" csCatId="colorful"/>
      <dgm:spPr/>
      <dgm:t>
        <a:bodyPr/>
        <a:lstStyle/>
        <a:p>
          <a:endParaRPr lang="en-US"/>
        </a:p>
      </dgm:t>
    </dgm:pt>
    <dgm:pt modelId="{B9AE5EBD-3462-4F16-BF38-2C87BAB9C440}">
      <dgm:prSet/>
      <dgm:spPr/>
      <dgm:t>
        <a:bodyPr/>
        <a:lstStyle/>
        <a:p>
          <a:r>
            <a:rPr lang="en-US" b="1"/>
            <a:t>Supervised (inductive) learning</a:t>
          </a:r>
          <a:endParaRPr lang="en-US"/>
        </a:p>
      </dgm:t>
    </dgm:pt>
    <dgm:pt modelId="{ED510600-0CD4-4C34-8049-D8A4364CAE71}" type="parTrans" cxnId="{47432A84-6BEC-4C82-B045-83AA1246C495}">
      <dgm:prSet/>
      <dgm:spPr/>
      <dgm:t>
        <a:bodyPr/>
        <a:lstStyle/>
        <a:p>
          <a:endParaRPr lang="en-US"/>
        </a:p>
      </dgm:t>
    </dgm:pt>
    <dgm:pt modelId="{52736FB3-CF0D-44F4-9F7F-5CB76ED188C3}" type="sibTrans" cxnId="{47432A84-6BEC-4C82-B045-83AA1246C495}">
      <dgm:prSet/>
      <dgm:spPr/>
      <dgm:t>
        <a:bodyPr/>
        <a:lstStyle/>
        <a:p>
          <a:endParaRPr lang="en-US"/>
        </a:p>
      </dgm:t>
    </dgm:pt>
    <dgm:pt modelId="{0F5A05D7-F221-4DDD-929F-ECB472B505DA}">
      <dgm:prSet/>
      <dgm:spPr/>
      <dgm:t>
        <a:bodyPr/>
        <a:lstStyle/>
        <a:p>
          <a:r>
            <a:rPr lang="en-US"/>
            <a:t>Training data includes desired outputs</a:t>
          </a:r>
        </a:p>
      </dgm:t>
    </dgm:pt>
    <dgm:pt modelId="{B13A8BFE-E66A-446A-AE89-2E45B826CD65}" type="parTrans" cxnId="{2503D4E4-0EFA-4BED-981E-D8E986704D90}">
      <dgm:prSet/>
      <dgm:spPr/>
      <dgm:t>
        <a:bodyPr/>
        <a:lstStyle/>
        <a:p>
          <a:endParaRPr lang="en-US"/>
        </a:p>
      </dgm:t>
    </dgm:pt>
    <dgm:pt modelId="{E14ABF47-A0A1-4401-87E2-6F4C4E2BA3C2}" type="sibTrans" cxnId="{2503D4E4-0EFA-4BED-981E-D8E986704D90}">
      <dgm:prSet/>
      <dgm:spPr/>
      <dgm:t>
        <a:bodyPr/>
        <a:lstStyle/>
        <a:p>
          <a:endParaRPr lang="en-US"/>
        </a:p>
      </dgm:t>
    </dgm:pt>
    <dgm:pt modelId="{69C5C015-B93B-47AE-AA5F-95CDD2C1A2BE}">
      <dgm:prSet/>
      <dgm:spPr/>
      <dgm:t>
        <a:bodyPr/>
        <a:lstStyle/>
        <a:p>
          <a:r>
            <a:rPr lang="en-US" b="1"/>
            <a:t>Unsupervised learning</a:t>
          </a:r>
          <a:endParaRPr lang="en-US"/>
        </a:p>
      </dgm:t>
    </dgm:pt>
    <dgm:pt modelId="{FED01205-1568-4A23-8ADF-AE9AB5476F35}" type="parTrans" cxnId="{306164F7-8717-45EE-9257-9FC9D582608E}">
      <dgm:prSet/>
      <dgm:spPr/>
      <dgm:t>
        <a:bodyPr/>
        <a:lstStyle/>
        <a:p>
          <a:endParaRPr lang="en-US"/>
        </a:p>
      </dgm:t>
    </dgm:pt>
    <dgm:pt modelId="{B6D7E660-5CD1-40C6-AC0E-F6B561A2CCEF}" type="sibTrans" cxnId="{306164F7-8717-45EE-9257-9FC9D582608E}">
      <dgm:prSet/>
      <dgm:spPr/>
      <dgm:t>
        <a:bodyPr/>
        <a:lstStyle/>
        <a:p>
          <a:endParaRPr lang="en-US"/>
        </a:p>
      </dgm:t>
    </dgm:pt>
    <dgm:pt modelId="{378FC5F4-90BC-4151-A6A9-19BC22048DDF}">
      <dgm:prSet/>
      <dgm:spPr/>
      <dgm:t>
        <a:bodyPr/>
        <a:lstStyle/>
        <a:p>
          <a:r>
            <a:rPr lang="en-US"/>
            <a:t>Training data does not include desired outputs</a:t>
          </a:r>
        </a:p>
      </dgm:t>
    </dgm:pt>
    <dgm:pt modelId="{F6B8F640-76CE-4C79-87AB-02C8C1F75541}" type="parTrans" cxnId="{2F4AF9DD-2EAF-4A28-92AD-375CADB600B5}">
      <dgm:prSet/>
      <dgm:spPr/>
      <dgm:t>
        <a:bodyPr/>
        <a:lstStyle/>
        <a:p>
          <a:endParaRPr lang="en-US"/>
        </a:p>
      </dgm:t>
    </dgm:pt>
    <dgm:pt modelId="{CD10DB9D-739D-489C-81D9-65B92ECF6117}" type="sibTrans" cxnId="{2F4AF9DD-2EAF-4A28-92AD-375CADB600B5}">
      <dgm:prSet/>
      <dgm:spPr/>
      <dgm:t>
        <a:bodyPr/>
        <a:lstStyle/>
        <a:p>
          <a:endParaRPr lang="en-US"/>
        </a:p>
      </dgm:t>
    </dgm:pt>
    <dgm:pt modelId="{D24A36C0-316B-40A2-A5D2-D03E2D76646F}">
      <dgm:prSet/>
      <dgm:spPr/>
      <dgm:t>
        <a:bodyPr/>
        <a:lstStyle/>
        <a:p>
          <a:r>
            <a:rPr lang="en-US" b="1"/>
            <a:t>Semi-supervised learning</a:t>
          </a:r>
          <a:endParaRPr lang="en-US"/>
        </a:p>
      </dgm:t>
    </dgm:pt>
    <dgm:pt modelId="{7B96FD2E-DBDB-4483-B21B-012857CE4106}" type="parTrans" cxnId="{D144E6C2-6388-4A49-A277-80FEEA091A10}">
      <dgm:prSet/>
      <dgm:spPr/>
      <dgm:t>
        <a:bodyPr/>
        <a:lstStyle/>
        <a:p>
          <a:endParaRPr lang="en-US"/>
        </a:p>
      </dgm:t>
    </dgm:pt>
    <dgm:pt modelId="{F5343747-2F1E-480C-AA30-002B80B38344}" type="sibTrans" cxnId="{D144E6C2-6388-4A49-A277-80FEEA091A10}">
      <dgm:prSet/>
      <dgm:spPr/>
      <dgm:t>
        <a:bodyPr/>
        <a:lstStyle/>
        <a:p>
          <a:endParaRPr lang="en-US"/>
        </a:p>
      </dgm:t>
    </dgm:pt>
    <dgm:pt modelId="{A11DD096-F20D-4F7F-888D-31763B3961BF}">
      <dgm:prSet/>
      <dgm:spPr/>
      <dgm:t>
        <a:bodyPr/>
        <a:lstStyle/>
        <a:p>
          <a:r>
            <a:rPr lang="en-US"/>
            <a:t>Training data includes a few desired outputs</a:t>
          </a:r>
        </a:p>
      </dgm:t>
    </dgm:pt>
    <dgm:pt modelId="{847949D9-FA53-4810-8E94-FF9E1FDC5C9B}" type="parTrans" cxnId="{D3F55313-C0E0-4235-BA66-E46F6ACFA776}">
      <dgm:prSet/>
      <dgm:spPr/>
      <dgm:t>
        <a:bodyPr/>
        <a:lstStyle/>
        <a:p>
          <a:endParaRPr lang="en-US"/>
        </a:p>
      </dgm:t>
    </dgm:pt>
    <dgm:pt modelId="{0370205C-5C68-4857-A5E3-CF1295C83B32}" type="sibTrans" cxnId="{D3F55313-C0E0-4235-BA66-E46F6ACFA776}">
      <dgm:prSet/>
      <dgm:spPr/>
      <dgm:t>
        <a:bodyPr/>
        <a:lstStyle/>
        <a:p>
          <a:endParaRPr lang="en-US"/>
        </a:p>
      </dgm:t>
    </dgm:pt>
    <dgm:pt modelId="{0845B7EE-54EB-4957-90DD-EB02DF6912CD}">
      <dgm:prSet/>
      <dgm:spPr/>
      <dgm:t>
        <a:bodyPr/>
        <a:lstStyle/>
        <a:p>
          <a:r>
            <a:rPr lang="en-US" b="1"/>
            <a:t>Reinforcement learning</a:t>
          </a:r>
          <a:endParaRPr lang="en-US"/>
        </a:p>
      </dgm:t>
    </dgm:pt>
    <dgm:pt modelId="{D3A94F54-38EA-490A-90F4-228773FFF827}" type="parTrans" cxnId="{EFF17E4C-9594-4786-9F38-F62BF477B682}">
      <dgm:prSet/>
      <dgm:spPr/>
      <dgm:t>
        <a:bodyPr/>
        <a:lstStyle/>
        <a:p>
          <a:endParaRPr lang="en-US"/>
        </a:p>
      </dgm:t>
    </dgm:pt>
    <dgm:pt modelId="{C95742BD-EA0C-4BF5-A6BF-365205DD7A72}" type="sibTrans" cxnId="{EFF17E4C-9594-4786-9F38-F62BF477B682}">
      <dgm:prSet/>
      <dgm:spPr/>
      <dgm:t>
        <a:bodyPr/>
        <a:lstStyle/>
        <a:p>
          <a:endParaRPr lang="en-US"/>
        </a:p>
      </dgm:t>
    </dgm:pt>
    <dgm:pt modelId="{4DE93727-A234-48B6-9C5D-35A910224C01}">
      <dgm:prSet/>
      <dgm:spPr/>
      <dgm:t>
        <a:bodyPr/>
        <a:lstStyle/>
        <a:p>
          <a:r>
            <a:rPr lang="en-US"/>
            <a:t>Rewards from sequence of actions</a:t>
          </a:r>
        </a:p>
      </dgm:t>
    </dgm:pt>
    <dgm:pt modelId="{899A67AE-589D-471E-9230-73F9B51FD181}" type="parTrans" cxnId="{183E4886-5AE2-4DE2-A237-BBCA0803AB24}">
      <dgm:prSet/>
      <dgm:spPr/>
      <dgm:t>
        <a:bodyPr/>
        <a:lstStyle/>
        <a:p>
          <a:endParaRPr lang="en-US"/>
        </a:p>
      </dgm:t>
    </dgm:pt>
    <dgm:pt modelId="{0BD846CD-F2F5-4525-A601-A62B3DD4DBDC}" type="sibTrans" cxnId="{183E4886-5AE2-4DE2-A237-BBCA0803AB24}">
      <dgm:prSet/>
      <dgm:spPr/>
      <dgm:t>
        <a:bodyPr/>
        <a:lstStyle/>
        <a:p>
          <a:endParaRPr lang="en-US"/>
        </a:p>
      </dgm:t>
    </dgm:pt>
    <dgm:pt modelId="{6C9E2328-C3AC-4F5A-B669-445540F833EB}" type="pres">
      <dgm:prSet presAssocID="{C3B67151-4F9B-4386-A527-329BA603E24C}" presName="Name0" presStyleCnt="0">
        <dgm:presLayoutVars>
          <dgm:dir/>
          <dgm:animLvl val="lvl"/>
          <dgm:resizeHandles val="exact"/>
        </dgm:presLayoutVars>
      </dgm:prSet>
      <dgm:spPr/>
    </dgm:pt>
    <dgm:pt modelId="{DA9ECB55-1F5F-4F0E-B899-601918896ADC}" type="pres">
      <dgm:prSet presAssocID="{B9AE5EBD-3462-4F16-BF38-2C87BAB9C440}" presName="linNode" presStyleCnt="0"/>
      <dgm:spPr/>
    </dgm:pt>
    <dgm:pt modelId="{677CDDA5-4843-410B-A878-170EDCC37C29}" type="pres">
      <dgm:prSet presAssocID="{B9AE5EBD-3462-4F16-BF38-2C87BAB9C440}" presName="parentText" presStyleLbl="node1" presStyleIdx="0" presStyleCnt="4">
        <dgm:presLayoutVars>
          <dgm:chMax val="1"/>
          <dgm:bulletEnabled val="1"/>
        </dgm:presLayoutVars>
      </dgm:prSet>
      <dgm:spPr/>
    </dgm:pt>
    <dgm:pt modelId="{A88B5DC6-81B0-4000-A2DC-F12623FA336C}" type="pres">
      <dgm:prSet presAssocID="{B9AE5EBD-3462-4F16-BF38-2C87BAB9C440}" presName="descendantText" presStyleLbl="alignAccFollowNode1" presStyleIdx="0" presStyleCnt="4">
        <dgm:presLayoutVars>
          <dgm:bulletEnabled val="1"/>
        </dgm:presLayoutVars>
      </dgm:prSet>
      <dgm:spPr/>
    </dgm:pt>
    <dgm:pt modelId="{91D034B9-27D1-4CB7-ACB9-B156A643337B}" type="pres">
      <dgm:prSet presAssocID="{52736FB3-CF0D-44F4-9F7F-5CB76ED188C3}" presName="sp" presStyleCnt="0"/>
      <dgm:spPr/>
    </dgm:pt>
    <dgm:pt modelId="{EA726726-C93B-4304-82C2-11E52A64FDB1}" type="pres">
      <dgm:prSet presAssocID="{69C5C015-B93B-47AE-AA5F-95CDD2C1A2BE}" presName="linNode" presStyleCnt="0"/>
      <dgm:spPr/>
    </dgm:pt>
    <dgm:pt modelId="{B1CCE376-5A3F-48BD-8235-F784012F1F05}" type="pres">
      <dgm:prSet presAssocID="{69C5C015-B93B-47AE-AA5F-95CDD2C1A2BE}" presName="parentText" presStyleLbl="node1" presStyleIdx="1" presStyleCnt="4">
        <dgm:presLayoutVars>
          <dgm:chMax val="1"/>
          <dgm:bulletEnabled val="1"/>
        </dgm:presLayoutVars>
      </dgm:prSet>
      <dgm:spPr/>
    </dgm:pt>
    <dgm:pt modelId="{B42B9979-C52E-4C27-812A-9B60EF26F715}" type="pres">
      <dgm:prSet presAssocID="{69C5C015-B93B-47AE-AA5F-95CDD2C1A2BE}" presName="descendantText" presStyleLbl="alignAccFollowNode1" presStyleIdx="1" presStyleCnt="4">
        <dgm:presLayoutVars>
          <dgm:bulletEnabled val="1"/>
        </dgm:presLayoutVars>
      </dgm:prSet>
      <dgm:spPr/>
    </dgm:pt>
    <dgm:pt modelId="{DA5053C3-D1F6-4F93-B011-3D25170EDAA7}" type="pres">
      <dgm:prSet presAssocID="{B6D7E660-5CD1-40C6-AC0E-F6B561A2CCEF}" presName="sp" presStyleCnt="0"/>
      <dgm:spPr/>
    </dgm:pt>
    <dgm:pt modelId="{536AF53C-011C-4513-A023-3CAC2BA9EE74}" type="pres">
      <dgm:prSet presAssocID="{D24A36C0-316B-40A2-A5D2-D03E2D76646F}" presName="linNode" presStyleCnt="0"/>
      <dgm:spPr/>
    </dgm:pt>
    <dgm:pt modelId="{6F0B3A39-8519-49A8-B466-E8AFC964247E}" type="pres">
      <dgm:prSet presAssocID="{D24A36C0-316B-40A2-A5D2-D03E2D76646F}" presName="parentText" presStyleLbl="node1" presStyleIdx="2" presStyleCnt="4">
        <dgm:presLayoutVars>
          <dgm:chMax val="1"/>
          <dgm:bulletEnabled val="1"/>
        </dgm:presLayoutVars>
      </dgm:prSet>
      <dgm:spPr/>
    </dgm:pt>
    <dgm:pt modelId="{24FE8114-FAD8-4B20-94A3-E880CECFDD13}" type="pres">
      <dgm:prSet presAssocID="{D24A36C0-316B-40A2-A5D2-D03E2D76646F}" presName="descendantText" presStyleLbl="alignAccFollowNode1" presStyleIdx="2" presStyleCnt="4">
        <dgm:presLayoutVars>
          <dgm:bulletEnabled val="1"/>
        </dgm:presLayoutVars>
      </dgm:prSet>
      <dgm:spPr/>
    </dgm:pt>
    <dgm:pt modelId="{C77F4D12-8360-44B3-B804-E9E33F3164E3}" type="pres">
      <dgm:prSet presAssocID="{F5343747-2F1E-480C-AA30-002B80B38344}" presName="sp" presStyleCnt="0"/>
      <dgm:spPr/>
    </dgm:pt>
    <dgm:pt modelId="{2749CC81-0A99-4459-8210-03AC0E700135}" type="pres">
      <dgm:prSet presAssocID="{0845B7EE-54EB-4957-90DD-EB02DF6912CD}" presName="linNode" presStyleCnt="0"/>
      <dgm:spPr/>
    </dgm:pt>
    <dgm:pt modelId="{276329EE-0D85-44C9-927F-6277E174B8C2}" type="pres">
      <dgm:prSet presAssocID="{0845B7EE-54EB-4957-90DD-EB02DF6912CD}" presName="parentText" presStyleLbl="node1" presStyleIdx="3" presStyleCnt="4">
        <dgm:presLayoutVars>
          <dgm:chMax val="1"/>
          <dgm:bulletEnabled val="1"/>
        </dgm:presLayoutVars>
      </dgm:prSet>
      <dgm:spPr/>
    </dgm:pt>
    <dgm:pt modelId="{896F4C04-0E21-4D02-83D8-619CD2C1E9FA}" type="pres">
      <dgm:prSet presAssocID="{0845B7EE-54EB-4957-90DD-EB02DF6912CD}" presName="descendantText" presStyleLbl="alignAccFollowNode1" presStyleIdx="3" presStyleCnt="4">
        <dgm:presLayoutVars>
          <dgm:bulletEnabled val="1"/>
        </dgm:presLayoutVars>
      </dgm:prSet>
      <dgm:spPr/>
    </dgm:pt>
  </dgm:ptLst>
  <dgm:cxnLst>
    <dgm:cxn modelId="{D3F55313-C0E0-4235-BA66-E46F6ACFA776}" srcId="{D24A36C0-316B-40A2-A5D2-D03E2D76646F}" destId="{A11DD096-F20D-4F7F-888D-31763B3961BF}" srcOrd="0" destOrd="0" parTransId="{847949D9-FA53-4810-8E94-FF9E1FDC5C9B}" sibTransId="{0370205C-5C68-4857-A5E3-CF1295C83B32}"/>
    <dgm:cxn modelId="{AD001E29-7C7D-4377-839D-1BAF9B9E4C7F}" type="presOf" srcId="{4DE93727-A234-48B6-9C5D-35A910224C01}" destId="{896F4C04-0E21-4D02-83D8-619CD2C1E9FA}" srcOrd="0" destOrd="0" presId="urn:microsoft.com/office/officeart/2005/8/layout/vList5"/>
    <dgm:cxn modelId="{53334C3D-6765-432C-951F-D78987717D3C}" type="presOf" srcId="{A11DD096-F20D-4F7F-888D-31763B3961BF}" destId="{24FE8114-FAD8-4B20-94A3-E880CECFDD13}" srcOrd="0" destOrd="0" presId="urn:microsoft.com/office/officeart/2005/8/layout/vList5"/>
    <dgm:cxn modelId="{0C3F566A-3F6F-4D20-873D-6FE526F463ED}" type="presOf" srcId="{0F5A05D7-F221-4DDD-929F-ECB472B505DA}" destId="{A88B5DC6-81B0-4000-A2DC-F12623FA336C}" srcOrd="0" destOrd="0" presId="urn:microsoft.com/office/officeart/2005/8/layout/vList5"/>
    <dgm:cxn modelId="{EFF17E4C-9594-4786-9F38-F62BF477B682}" srcId="{C3B67151-4F9B-4386-A527-329BA603E24C}" destId="{0845B7EE-54EB-4957-90DD-EB02DF6912CD}" srcOrd="3" destOrd="0" parTransId="{D3A94F54-38EA-490A-90F4-228773FFF827}" sibTransId="{C95742BD-EA0C-4BF5-A6BF-365205DD7A72}"/>
    <dgm:cxn modelId="{0FD9CC73-7549-404B-92DD-BF49D29DDFB9}" type="presOf" srcId="{378FC5F4-90BC-4151-A6A9-19BC22048DDF}" destId="{B42B9979-C52E-4C27-812A-9B60EF26F715}" srcOrd="0" destOrd="0" presId="urn:microsoft.com/office/officeart/2005/8/layout/vList5"/>
    <dgm:cxn modelId="{491CD75A-3839-49D7-BBEF-4CD533105084}" type="presOf" srcId="{69C5C015-B93B-47AE-AA5F-95CDD2C1A2BE}" destId="{B1CCE376-5A3F-48BD-8235-F784012F1F05}" srcOrd="0" destOrd="0" presId="urn:microsoft.com/office/officeart/2005/8/layout/vList5"/>
    <dgm:cxn modelId="{47432A84-6BEC-4C82-B045-83AA1246C495}" srcId="{C3B67151-4F9B-4386-A527-329BA603E24C}" destId="{B9AE5EBD-3462-4F16-BF38-2C87BAB9C440}" srcOrd="0" destOrd="0" parTransId="{ED510600-0CD4-4C34-8049-D8A4364CAE71}" sibTransId="{52736FB3-CF0D-44F4-9F7F-5CB76ED188C3}"/>
    <dgm:cxn modelId="{183E4886-5AE2-4DE2-A237-BBCA0803AB24}" srcId="{0845B7EE-54EB-4957-90DD-EB02DF6912CD}" destId="{4DE93727-A234-48B6-9C5D-35A910224C01}" srcOrd="0" destOrd="0" parTransId="{899A67AE-589D-471E-9230-73F9B51FD181}" sibTransId="{0BD846CD-F2F5-4525-A601-A62B3DD4DBDC}"/>
    <dgm:cxn modelId="{5694E391-AEBE-4147-B297-820FB72B51CF}" type="presOf" srcId="{C3B67151-4F9B-4386-A527-329BA603E24C}" destId="{6C9E2328-C3AC-4F5A-B669-445540F833EB}" srcOrd="0" destOrd="0" presId="urn:microsoft.com/office/officeart/2005/8/layout/vList5"/>
    <dgm:cxn modelId="{382CFAA7-7E7A-487A-98C0-702BB3128ECB}" type="presOf" srcId="{D24A36C0-316B-40A2-A5D2-D03E2D76646F}" destId="{6F0B3A39-8519-49A8-B466-E8AFC964247E}" srcOrd="0" destOrd="0" presId="urn:microsoft.com/office/officeart/2005/8/layout/vList5"/>
    <dgm:cxn modelId="{8B573FB3-EA29-4F4C-9754-F14F46F7618C}" type="presOf" srcId="{0845B7EE-54EB-4957-90DD-EB02DF6912CD}" destId="{276329EE-0D85-44C9-927F-6277E174B8C2}" srcOrd="0" destOrd="0" presId="urn:microsoft.com/office/officeart/2005/8/layout/vList5"/>
    <dgm:cxn modelId="{D144E6C2-6388-4A49-A277-80FEEA091A10}" srcId="{C3B67151-4F9B-4386-A527-329BA603E24C}" destId="{D24A36C0-316B-40A2-A5D2-D03E2D76646F}" srcOrd="2" destOrd="0" parTransId="{7B96FD2E-DBDB-4483-B21B-012857CE4106}" sibTransId="{F5343747-2F1E-480C-AA30-002B80B38344}"/>
    <dgm:cxn modelId="{2F4AF9DD-2EAF-4A28-92AD-375CADB600B5}" srcId="{69C5C015-B93B-47AE-AA5F-95CDD2C1A2BE}" destId="{378FC5F4-90BC-4151-A6A9-19BC22048DDF}" srcOrd="0" destOrd="0" parTransId="{F6B8F640-76CE-4C79-87AB-02C8C1F75541}" sibTransId="{CD10DB9D-739D-489C-81D9-65B92ECF6117}"/>
    <dgm:cxn modelId="{2503D4E4-0EFA-4BED-981E-D8E986704D90}" srcId="{B9AE5EBD-3462-4F16-BF38-2C87BAB9C440}" destId="{0F5A05D7-F221-4DDD-929F-ECB472B505DA}" srcOrd="0" destOrd="0" parTransId="{B13A8BFE-E66A-446A-AE89-2E45B826CD65}" sibTransId="{E14ABF47-A0A1-4401-87E2-6F4C4E2BA3C2}"/>
    <dgm:cxn modelId="{44178EF2-42EF-4DD8-B6AA-EA06A803D6CA}" type="presOf" srcId="{B9AE5EBD-3462-4F16-BF38-2C87BAB9C440}" destId="{677CDDA5-4843-410B-A878-170EDCC37C29}" srcOrd="0" destOrd="0" presId="urn:microsoft.com/office/officeart/2005/8/layout/vList5"/>
    <dgm:cxn modelId="{306164F7-8717-45EE-9257-9FC9D582608E}" srcId="{C3B67151-4F9B-4386-A527-329BA603E24C}" destId="{69C5C015-B93B-47AE-AA5F-95CDD2C1A2BE}" srcOrd="1" destOrd="0" parTransId="{FED01205-1568-4A23-8ADF-AE9AB5476F35}" sibTransId="{B6D7E660-5CD1-40C6-AC0E-F6B561A2CCEF}"/>
    <dgm:cxn modelId="{E3C52CF8-7CDE-4081-B0C2-145D1956F3A1}" type="presParOf" srcId="{6C9E2328-C3AC-4F5A-B669-445540F833EB}" destId="{DA9ECB55-1F5F-4F0E-B899-601918896ADC}" srcOrd="0" destOrd="0" presId="urn:microsoft.com/office/officeart/2005/8/layout/vList5"/>
    <dgm:cxn modelId="{A0A62D22-86BA-475B-8282-D35E4862886C}" type="presParOf" srcId="{DA9ECB55-1F5F-4F0E-B899-601918896ADC}" destId="{677CDDA5-4843-410B-A878-170EDCC37C29}" srcOrd="0" destOrd="0" presId="urn:microsoft.com/office/officeart/2005/8/layout/vList5"/>
    <dgm:cxn modelId="{CD1968AD-A435-45B3-B355-A43148E25FF4}" type="presParOf" srcId="{DA9ECB55-1F5F-4F0E-B899-601918896ADC}" destId="{A88B5DC6-81B0-4000-A2DC-F12623FA336C}" srcOrd="1" destOrd="0" presId="urn:microsoft.com/office/officeart/2005/8/layout/vList5"/>
    <dgm:cxn modelId="{5A157FB0-0BC6-420C-B02A-356F6B29AEAB}" type="presParOf" srcId="{6C9E2328-C3AC-4F5A-B669-445540F833EB}" destId="{91D034B9-27D1-4CB7-ACB9-B156A643337B}" srcOrd="1" destOrd="0" presId="urn:microsoft.com/office/officeart/2005/8/layout/vList5"/>
    <dgm:cxn modelId="{A6F8DE0D-DD9C-4EE6-9CFD-E9B0562365C1}" type="presParOf" srcId="{6C9E2328-C3AC-4F5A-B669-445540F833EB}" destId="{EA726726-C93B-4304-82C2-11E52A64FDB1}" srcOrd="2" destOrd="0" presId="urn:microsoft.com/office/officeart/2005/8/layout/vList5"/>
    <dgm:cxn modelId="{0CC73485-EBA8-4B48-88B8-CFA106064CF2}" type="presParOf" srcId="{EA726726-C93B-4304-82C2-11E52A64FDB1}" destId="{B1CCE376-5A3F-48BD-8235-F784012F1F05}" srcOrd="0" destOrd="0" presId="urn:microsoft.com/office/officeart/2005/8/layout/vList5"/>
    <dgm:cxn modelId="{4A413328-A7BB-4EC5-A8E2-20378953C014}" type="presParOf" srcId="{EA726726-C93B-4304-82C2-11E52A64FDB1}" destId="{B42B9979-C52E-4C27-812A-9B60EF26F715}" srcOrd="1" destOrd="0" presId="urn:microsoft.com/office/officeart/2005/8/layout/vList5"/>
    <dgm:cxn modelId="{1B9E91B3-BCB1-4269-A3D7-7FC6D952EA61}" type="presParOf" srcId="{6C9E2328-C3AC-4F5A-B669-445540F833EB}" destId="{DA5053C3-D1F6-4F93-B011-3D25170EDAA7}" srcOrd="3" destOrd="0" presId="urn:microsoft.com/office/officeart/2005/8/layout/vList5"/>
    <dgm:cxn modelId="{90CF41E9-41FB-434C-AFD9-F2EB7886B505}" type="presParOf" srcId="{6C9E2328-C3AC-4F5A-B669-445540F833EB}" destId="{536AF53C-011C-4513-A023-3CAC2BA9EE74}" srcOrd="4" destOrd="0" presId="urn:microsoft.com/office/officeart/2005/8/layout/vList5"/>
    <dgm:cxn modelId="{83E1320D-BEBB-44C4-BABF-0392EA9CC314}" type="presParOf" srcId="{536AF53C-011C-4513-A023-3CAC2BA9EE74}" destId="{6F0B3A39-8519-49A8-B466-E8AFC964247E}" srcOrd="0" destOrd="0" presId="urn:microsoft.com/office/officeart/2005/8/layout/vList5"/>
    <dgm:cxn modelId="{D78842F1-D3D2-4E32-87FF-877A1CA9FB75}" type="presParOf" srcId="{536AF53C-011C-4513-A023-3CAC2BA9EE74}" destId="{24FE8114-FAD8-4B20-94A3-E880CECFDD13}" srcOrd="1" destOrd="0" presId="urn:microsoft.com/office/officeart/2005/8/layout/vList5"/>
    <dgm:cxn modelId="{2D9A1328-B86F-4F4C-BD4A-838795833764}" type="presParOf" srcId="{6C9E2328-C3AC-4F5A-B669-445540F833EB}" destId="{C77F4D12-8360-44B3-B804-E9E33F3164E3}" srcOrd="5" destOrd="0" presId="urn:microsoft.com/office/officeart/2005/8/layout/vList5"/>
    <dgm:cxn modelId="{4524A7F0-4F16-4209-8D5B-317F7E49AAAA}" type="presParOf" srcId="{6C9E2328-C3AC-4F5A-B669-445540F833EB}" destId="{2749CC81-0A99-4459-8210-03AC0E700135}" srcOrd="6" destOrd="0" presId="urn:microsoft.com/office/officeart/2005/8/layout/vList5"/>
    <dgm:cxn modelId="{7941FEC5-9648-4BD5-B32D-0F60FD09C8AB}" type="presParOf" srcId="{2749CC81-0A99-4459-8210-03AC0E700135}" destId="{276329EE-0D85-44C9-927F-6277E174B8C2}" srcOrd="0" destOrd="0" presId="urn:microsoft.com/office/officeart/2005/8/layout/vList5"/>
    <dgm:cxn modelId="{9C1FBC93-7763-45BA-A823-5B3FC3723EB7}" type="presParOf" srcId="{2749CC81-0A99-4459-8210-03AC0E700135}" destId="{896F4C04-0E21-4D02-83D8-619CD2C1E9F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E9150C-BA7D-40CF-9E34-3C5AE9753F7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4C89B64-0868-4CBF-A8A5-DA3D2C45E67E}">
      <dgm:prSet/>
      <dgm:spPr/>
      <dgm:t>
        <a:bodyPr/>
        <a:lstStyle/>
        <a:p>
          <a:r>
            <a:rPr lang="en-MY"/>
            <a:t>ANN (Artificial Neural Network)</a:t>
          </a:r>
          <a:endParaRPr lang="en-US"/>
        </a:p>
      </dgm:t>
    </dgm:pt>
    <dgm:pt modelId="{E3195C27-84F9-44C7-9DC9-856AF92B0F79}" type="parTrans" cxnId="{A8443101-8C8C-4539-9CD3-337AFDECC4F0}">
      <dgm:prSet/>
      <dgm:spPr/>
      <dgm:t>
        <a:bodyPr/>
        <a:lstStyle/>
        <a:p>
          <a:endParaRPr lang="en-US"/>
        </a:p>
      </dgm:t>
    </dgm:pt>
    <dgm:pt modelId="{22410669-C4ED-4EE1-957D-BE3BCE9DC901}" type="sibTrans" cxnId="{A8443101-8C8C-4539-9CD3-337AFDECC4F0}">
      <dgm:prSet/>
      <dgm:spPr/>
      <dgm:t>
        <a:bodyPr/>
        <a:lstStyle/>
        <a:p>
          <a:endParaRPr lang="en-US"/>
        </a:p>
      </dgm:t>
    </dgm:pt>
    <dgm:pt modelId="{9F58472A-E1F6-469D-836D-9AAA1A4371EC}">
      <dgm:prSet/>
      <dgm:spPr/>
      <dgm:t>
        <a:bodyPr/>
        <a:lstStyle/>
        <a:p>
          <a:r>
            <a:rPr lang="en-MY"/>
            <a:t>ML (Machine Learning)</a:t>
          </a:r>
          <a:endParaRPr lang="en-US"/>
        </a:p>
      </dgm:t>
    </dgm:pt>
    <dgm:pt modelId="{95F68B5F-D9A2-4493-A139-6E95B7460A82}" type="parTrans" cxnId="{B2315B6D-456F-4101-B933-F7931458AD8E}">
      <dgm:prSet/>
      <dgm:spPr/>
      <dgm:t>
        <a:bodyPr/>
        <a:lstStyle/>
        <a:p>
          <a:endParaRPr lang="en-US"/>
        </a:p>
      </dgm:t>
    </dgm:pt>
    <dgm:pt modelId="{7ECC4EAE-CEE9-4CCF-B228-579D5CE0813A}" type="sibTrans" cxnId="{B2315B6D-456F-4101-B933-F7931458AD8E}">
      <dgm:prSet/>
      <dgm:spPr/>
      <dgm:t>
        <a:bodyPr/>
        <a:lstStyle/>
        <a:p>
          <a:endParaRPr lang="en-US"/>
        </a:p>
      </dgm:t>
    </dgm:pt>
    <dgm:pt modelId="{55377147-5E74-4C6F-8035-BA57227B7205}">
      <dgm:prSet/>
      <dgm:spPr/>
      <dgm:t>
        <a:bodyPr/>
        <a:lstStyle/>
        <a:p>
          <a:r>
            <a:rPr lang="en-MY"/>
            <a:t>DL (Deep Learning)</a:t>
          </a:r>
          <a:endParaRPr lang="en-US"/>
        </a:p>
      </dgm:t>
    </dgm:pt>
    <dgm:pt modelId="{C94E264D-9E2B-47D0-A951-BE56D05F5B59}" type="parTrans" cxnId="{D53B7096-1F36-42E6-86B5-00D6539E1916}">
      <dgm:prSet/>
      <dgm:spPr/>
      <dgm:t>
        <a:bodyPr/>
        <a:lstStyle/>
        <a:p>
          <a:endParaRPr lang="en-US"/>
        </a:p>
      </dgm:t>
    </dgm:pt>
    <dgm:pt modelId="{42BD0633-DFF5-4F49-A553-3E68FD6E81EB}" type="sibTrans" cxnId="{D53B7096-1F36-42E6-86B5-00D6539E1916}">
      <dgm:prSet/>
      <dgm:spPr/>
      <dgm:t>
        <a:bodyPr/>
        <a:lstStyle/>
        <a:p>
          <a:endParaRPr lang="en-US"/>
        </a:p>
      </dgm:t>
    </dgm:pt>
    <dgm:pt modelId="{5B2EC255-4763-4468-847F-468A99BF2433}" type="pres">
      <dgm:prSet presAssocID="{63E9150C-BA7D-40CF-9E34-3C5AE9753F7D}" presName="root" presStyleCnt="0">
        <dgm:presLayoutVars>
          <dgm:dir/>
          <dgm:resizeHandles val="exact"/>
        </dgm:presLayoutVars>
      </dgm:prSet>
      <dgm:spPr/>
    </dgm:pt>
    <dgm:pt modelId="{EB064E67-889F-4E79-B2C1-6E654250B834}" type="pres">
      <dgm:prSet presAssocID="{44C89B64-0868-4CBF-A8A5-DA3D2C45E67E}" presName="compNode" presStyleCnt="0"/>
      <dgm:spPr/>
    </dgm:pt>
    <dgm:pt modelId="{F4241CEA-C830-47E3-AF84-00A82C05DF45}" type="pres">
      <dgm:prSet presAssocID="{44C89B64-0868-4CBF-A8A5-DA3D2C45E67E}" presName="bgRect" presStyleLbl="bgShp" presStyleIdx="0" presStyleCnt="3"/>
      <dgm:spPr/>
    </dgm:pt>
    <dgm:pt modelId="{64EE9291-82CC-4234-B9D3-A6438FDCFC14}" type="pres">
      <dgm:prSet presAssocID="{44C89B64-0868-4CBF-A8A5-DA3D2C45E67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Brain"/>
        </a:ext>
      </dgm:extLst>
    </dgm:pt>
    <dgm:pt modelId="{07EA9F05-0050-4CF4-B696-97D96A2853DD}" type="pres">
      <dgm:prSet presAssocID="{44C89B64-0868-4CBF-A8A5-DA3D2C45E67E}" presName="spaceRect" presStyleCnt="0"/>
      <dgm:spPr/>
    </dgm:pt>
    <dgm:pt modelId="{0901B800-B551-4C6F-831D-008530F09568}" type="pres">
      <dgm:prSet presAssocID="{44C89B64-0868-4CBF-A8A5-DA3D2C45E67E}" presName="parTx" presStyleLbl="revTx" presStyleIdx="0" presStyleCnt="3">
        <dgm:presLayoutVars>
          <dgm:chMax val="0"/>
          <dgm:chPref val="0"/>
        </dgm:presLayoutVars>
      </dgm:prSet>
      <dgm:spPr/>
    </dgm:pt>
    <dgm:pt modelId="{E30D075A-7C90-48E5-BD37-8DB7EDB6D6A9}" type="pres">
      <dgm:prSet presAssocID="{22410669-C4ED-4EE1-957D-BE3BCE9DC901}" presName="sibTrans" presStyleCnt="0"/>
      <dgm:spPr/>
    </dgm:pt>
    <dgm:pt modelId="{7CA87011-4120-44FE-A903-163C75C7DC03}" type="pres">
      <dgm:prSet presAssocID="{9F58472A-E1F6-469D-836D-9AAA1A4371EC}" presName="compNode" presStyleCnt="0"/>
      <dgm:spPr/>
    </dgm:pt>
    <dgm:pt modelId="{F5095163-9270-4E5F-85BC-C3DDEF5E4BF8}" type="pres">
      <dgm:prSet presAssocID="{9F58472A-E1F6-469D-836D-9AAA1A4371EC}" presName="bgRect" presStyleLbl="bgShp" presStyleIdx="1" presStyleCnt="3"/>
      <dgm:spPr/>
    </dgm:pt>
    <dgm:pt modelId="{16AA095E-794D-43F3-80AC-19ED79D2E77D}" type="pres">
      <dgm:prSet presAssocID="{9F58472A-E1F6-469D-836D-9AAA1A4371EC}" presName="icon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Robot"/>
        </a:ext>
      </dgm:extLst>
    </dgm:pt>
    <dgm:pt modelId="{4FA98B50-48D0-47D3-BFF7-58A4C539B327}" type="pres">
      <dgm:prSet presAssocID="{9F58472A-E1F6-469D-836D-9AAA1A4371EC}" presName="spaceRect" presStyleCnt="0"/>
      <dgm:spPr/>
    </dgm:pt>
    <dgm:pt modelId="{DA5F2F77-B3EB-465B-93E0-FF00B7097850}" type="pres">
      <dgm:prSet presAssocID="{9F58472A-E1F6-469D-836D-9AAA1A4371EC}" presName="parTx" presStyleLbl="revTx" presStyleIdx="1" presStyleCnt="3">
        <dgm:presLayoutVars>
          <dgm:chMax val="0"/>
          <dgm:chPref val="0"/>
        </dgm:presLayoutVars>
      </dgm:prSet>
      <dgm:spPr/>
    </dgm:pt>
    <dgm:pt modelId="{98895DD4-62F9-437A-BF2D-820218EDED1F}" type="pres">
      <dgm:prSet presAssocID="{7ECC4EAE-CEE9-4CCF-B228-579D5CE0813A}" presName="sibTrans" presStyleCnt="0"/>
      <dgm:spPr/>
    </dgm:pt>
    <dgm:pt modelId="{3217EB82-9859-46BD-B77D-A603A3BA0D5B}" type="pres">
      <dgm:prSet presAssocID="{55377147-5E74-4C6F-8035-BA57227B7205}" presName="compNode" presStyleCnt="0"/>
      <dgm:spPr/>
    </dgm:pt>
    <dgm:pt modelId="{C9D76838-B566-464B-ABA0-FBF0B08D24E1}" type="pres">
      <dgm:prSet presAssocID="{55377147-5E74-4C6F-8035-BA57227B7205}" presName="bgRect" presStyleLbl="bgShp" presStyleIdx="2" presStyleCnt="3"/>
      <dgm:spPr/>
    </dgm:pt>
    <dgm:pt modelId="{CBBD7E43-1F86-4127-AB80-1118FA8FC0DC}" type="pres">
      <dgm:prSet presAssocID="{55377147-5E74-4C6F-8035-BA57227B7205}"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Head with Gears"/>
        </a:ext>
      </dgm:extLst>
    </dgm:pt>
    <dgm:pt modelId="{DD8B523D-FE3D-43C0-8C69-370C8DDE981E}" type="pres">
      <dgm:prSet presAssocID="{55377147-5E74-4C6F-8035-BA57227B7205}" presName="spaceRect" presStyleCnt="0"/>
      <dgm:spPr/>
    </dgm:pt>
    <dgm:pt modelId="{852411AB-5E2E-41E5-A236-5E223E00CDE2}" type="pres">
      <dgm:prSet presAssocID="{55377147-5E74-4C6F-8035-BA57227B7205}" presName="parTx" presStyleLbl="revTx" presStyleIdx="2" presStyleCnt="3">
        <dgm:presLayoutVars>
          <dgm:chMax val="0"/>
          <dgm:chPref val="0"/>
        </dgm:presLayoutVars>
      </dgm:prSet>
      <dgm:spPr/>
    </dgm:pt>
  </dgm:ptLst>
  <dgm:cxnLst>
    <dgm:cxn modelId="{A8443101-8C8C-4539-9CD3-337AFDECC4F0}" srcId="{63E9150C-BA7D-40CF-9E34-3C5AE9753F7D}" destId="{44C89B64-0868-4CBF-A8A5-DA3D2C45E67E}" srcOrd="0" destOrd="0" parTransId="{E3195C27-84F9-44C7-9DC9-856AF92B0F79}" sibTransId="{22410669-C4ED-4EE1-957D-BE3BCE9DC901}"/>
    <dgm:cxn modelId="{9647260F-C93A-4AEE-801F-1DDA754522D9}" type="presOf" srcId="{9F58472A-E1F6-469D-836D-9AAA1A4371EC}" destId="{DA5F2F77-B3EB-465B-93E0-FF00B7097850}" srcOrd="0" destOrd="0" presId="urn:microsoft.com/office/officeart/2018/2/layout/IconVerticalSolidList"/>
    <dgm:cxn modelId="{3BB2043D-9CDE-4EDF-B8F8-7932B83B335D}" type="presOf" srcId="{63E9150C-BA7D-40CF-9E34-3C5AE9753F7D}" destId="{5B2EC255-4763-4468-847F-468A99BF2433}" srcOrd="0" destOrd="0" presId="urn:microsoft.com/office/officeart/2018/2/layout/IconVerticalSolidList"/>
    <dgm:cxn modelId="{B2315B6D-456F-4101-B933-F7931458AD8E}" srcId="{63E9150C-BA7D-40CF-9E34-3C5AE9753F7D}" destId="{9F58472A-E1F6-469D-836D-9AAA1A4371EC}" srcOrd="1" destOrd="0" parTransId="{95F68B5F-D9A2-4493-A139-6E95B7460A82}" sibTransId="{7ECC4EAE-CEE9-4CCF-B228-579D5CE0813A}"/>
    <dgm:cxn modelId="{89AF5971-4FF8-4BFA-8D23-D6A2F75A80D1}" type="presOf" srcId="{55377147-5E74-4C6F-8035-BA57227B7205}" destId="{852411AB-5E2E-41E5-A236-5E223E00CDE2}" srcOrd="0" destOrd="0" presId="urn:microsoft.com/office/officeart/2018/2/layout/IconVerticalSolidList"/>
    <dgm:cxn modelId="{D53B7096-1F36-42E6-86B5-00D6539E1916}" srcId="{63E9150C-BA7D-40CF-9E34-3C5AE9753F7D}" destId="{55377147-5E74-4C6F-8035-BA57227B7205}" srcOrd="2" destOrd="0" parTransId="{C94E264D-9E2B-47D0-A951-BE56D05F5B59}" sibTransId="{42BD0633-DFF5-4F49-A553-3E68FD6E81EB}"/>
    <dgm:cxn modelId="{E26E07B1-7D28-46CB-80A8-9902F21C629C}" type="presOf" srcId="{44C89B64-0868-4CBF-A8A5-DA3D2C45E67E}" destId="{0901B800-B551-4C6F-831D-008530F09568}" srcOrd="0" destOrd="0" presId="urn:microsoft.com/office/officeart/2018/2/layout/IconVerticalSolidList"/>
    <dgm:cxn modelId="{9AE70AA3-8496-4F58-952E-5FD02F857F92}" type="presParOf" srcId="{5B2EC255-4763-4468-847F-468A99BF2433}" destId="{EB064E67-889F-4E79-B2C1-6E654250B834}" srcOrd="0" destOrd="0" presId="urn:microsoft.com/office/officeart/2018/2/layout/IconVerticalSolidList"/>
    <dgm:cxn modelId="{005B8C85-9A89-48C0-B3FB-260641DD0D91}" type="presParOf" srcId="{EB064E67-889F-4E79-B2C1-6E654250B834}" destId="{F4241CEA-C830-47E3-AF84-00A82C05DF45}" srcOrd="0" destOrd="0" presId="urn:microsoft.com/office/officeart/2018/2/layout/IconVerticalSolidList"/>
    <dgm:cxn modelId="{8B4F30F7-6308-4CFE-9529-767E232B598C}" type="presParOf" srcId="{EB064E67-889F-4E79-B2C1-6E654250B834}" destId="{64EE9291-82CC-4234-B9D3-A6438FDCFC14}" srcOrd="1" destOrd="0" presId="urn:microsoft.com/office/officeart/2018/2/layout/IconVerticalSolidList"/>
    <dgm:cxn modelId="{0652C694-BF75-44B0-9EBA-33E9391BC10B}" type="presParOf" srcId="{EB064E67-889F-4E79-B2C1-6E654250B834}" destId="{07EA9F05-0050-4CF4-B696-97D96A2853DD}" srcOrd="2" destOrd="0" presId="urn:microsoft.com/office/officeart/2018/2/layout/IconVerticalSolidList"/>
    <dgm:cxn modelId="{24A53C82-0C99-425A-9CAC-960163E04AFE}" type="presParOf" srcId="{EB064E67-889F-4E79-B2C1-6E654250B834}" destId="{0901B800-B551-4C6F-831D-008530F09568}" srcOrd="3" destOrd="0" presId="urn:microsoft.com/office/officeart/2018/2/layout/IconVerticalSolidList"/>
    <dgm:cxn modelId="{95470784-C573-41DC-8DE5-BDFE15F49E9E}" type="presParOf" srcId="{5B2EC255-4763-4468-847F-468A99BF2433}" destId="{E30D075A-7C90-48E5-BD37-8DB7EDB6D6A9}" srcOrd="1" destOrd="0" presId="urn:microsoft.com/office/officeart/2018/2/layout/IconVerticalSolidList"/>
    <dgm:cxn modelId="{8A7F3006-35A8-41B2-8862-8862AB127E89}" type="presParOf" srcId="{5B2EC255-4763-4468-847F-468A99BF2433}" destId="{7CA87011-4120-44FE-A903-163C75C7DC03}" srcOrd="2" destOrd="0" presId="urn:microsoft.com/office/officeart/2018/2/layout/IconVerticalSolidList"/>
    <dgm:cxn modelId="{57D75DCB-ACFB-4F74-B7E9-CA2DBFEBDF0D}" type="presParOf" srcId="{7CA87011-4120-44FE-A903-163C75C7DC03}" destId="{F5095163-9270-4E5F-85BC-C3DDEF5E4BF8}" srcOrd="0" destOrd="0" presId="urn:microsoft.com/office/officeart/2018/2/layout/IconVerticalSolidList"/>
    <dgm:cxn modelId="{252E4D24-BE0D-4420-9EF2-EBFCA253A64D}" type="presParOf" srcId="{7CA87011-4120-44FE-A903-163C75C7DC03}" destId="{16AA095E-794D-43F3-80AC-19ED79D2E77D}" srcOrd="1" destOrd="0" presId="urn:microsoft.com/office/officeart/2018/2/layout/IconVerticalSolidList"/>
    <dgm:cxn modelId="{3C73E2C8-6238-44AD-B4CA-695E704B1B4E}" type="presParOf" srcId="{7CA87011-4120-44FE-A903-163C75C7DC03}" destId="{4FA98B50-48D0-47D3-BFF7-58A4C539B327}" srcOrd="2" destOrd="0" presId="urn:microsoft.com/office/officeart/2018/2/layout/IconVerticalSolidList"/>
    <dgm:cxn modelId="{D1E6C182-FE8E-40D4-9E62-1589175D1557}" type="presParOf" srcId="{7CA87011-4120-44FE-A903-163C75C7DC03}" destId="{DA5F2F77-B3EB-465B-93E0-FF00B7097850}" srcOrd="3" destOrd="0" presId="urn:microsoft.com/office/officeart/2018/2/layout/IconVerticalSolidList"/>
    <dgm:cxn modelId="{34353326-EDF4-40E2-A315-86F9657A1661}" type="presParOf" srcId="{5B2EC255-4763-4468-847F-468A99BF2433}" destId="{98895DD4-62F9-437A-BF2D-820218EDED1F}" srcOrd="3" destOrd="0" presId="urn:microsoft.com/office/officeart/2018/2/layout/IconVerticalSolidList"/>
    <dgm:cxn modelId="{C5D34109-59F9-4448-B3F9-6D4754D36CD4}" type="presParOf" srcId="{5B2EC255-4763-4468-847F-468A99BF2433}" destId="{3217EB82-9859-46BD-B77D-A603A3BA0D5B}" srcOrd="4" destOrd="0" presId="urn:microsoft.com/office/officeart/2018/2/layout/IconVerticalSolidList"/>
    <dgm:cxn modelId="{C3158DC8-F401-412F-AB7E-9884EC1DACB2}" type="presParOf" srcId="{3217EB82-9859-46BD-B77D-A603A3BA0D5B}" destId="{C9D76838-B566-464B-ABA0-FBF0B08D24E1}" srcOrd="0" destOrd="0" presId="urn:microsoft.com/office/officeart/2018/2/layout/IconVerticalSolidList"/>
    <dgm:cxn modelId="{342D5BA9-8AD0-46C6-B02E-62EF33155BB4}" type="presParOf" srcId="{3217EB82-9859-46BD-B77D-A603A3BA0D5B}" destId="{CBBD7E43-1F86-4127-AB80-1118FA8FC0DC}" srcOrd="1" destOrd="0" presId="urn:microsoft.com/office/officeart/2018/2/layout/IconVerticalSolidList"/>
    <dgm:cxn modelId="{3C0FBAFC-9DA1-46C3-AC7D-C553FDD33CC3}" type="presParOf" srcId="{3217EB82-9859-46BD-B77D-A603A3BA0D5B}" destId="{DD8B523D-FE3D-43C0-8C69-370C8DDE981E}" srcOrd="2" destOrd="0" presId="urn:microsoft.com/office/officeart/2018/2/layout/IconVerticalSolidList"/>
    <dgm:cxn modelId="{3A84EB48-B58A-41C1-8611-735EA270A08E}" type="presParOf" srcId="{3217EB82-9859-46BD-B77D-A603A3BA0D5B}" destId="{852411AB-5E2E-41E5-A236-5E223E00CDE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F1BF13-06A4-4290-A144-788D7ABB13AB}"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DA1ABCC2-0025-452C-8C59-61FF920D35CF}">
      <dgm:prSet/>
      <dgm:spPr/>
      <dgm:t>
        <a:bodyPr/>
        <a:lstStyle/>
        <a:p>
          <a:pPr>
            <a:defRPr b="1"/>
          </a:pPr>
          <a:r>
            <a:rPr lang="en-US" b="1" dirty="0"/>
            <a:t>Feed-forward neural nets:</a:t>
          </a:r>
          <a:endParaRPr lang="en-US" dirty="0"/>
        </a:p>
      </dgm:t>
    </dgm:pt>
    <dgm:pt modelId="{272827E7-876E-412D-9EC2-546F29B7267C}" type="parTrans" cxnId="{1BD87970-4B94-43D8-92E8-3D85899A05C7}">
      <dgm:prSet/>
      <dgm:spPr/>
      <dgm:t>
        <a:bodyPr/>
        <a:lstStyle/>
        <a:p>
          <a:endParaRPr lang="en-US"/>
        </a:p>
      </dgm:t>
    </dgm:pt>
    <dgm:pt modelId="{4A717D9C-8254-460B-AC8A-AC502220EDA4}" type="sibTrans" cxnId="{1BD87970-4B94-43D8-92E8-3D85899A05C7}">
      <dgm:prSet/>
      <dgm:spPr/>
      <dgm:t>
        <a:bodyPr/>
        <a:lstStyle/>
        <a:p>
          <a:endParaRPr lang="en-US"/>
        </a:p>
      </dgm:t>
    </dgm:pt>
    <dgm:pt modelId="{FCDF6E3E-2D6F-4F59-98F4-0AF50686BF3B}">
      <dgm:prSet/>
      <dgm:spPr/>
      <dgm:t>
        <a:bodyPr/>
        <a:lstStyle/>
        <a:p>
          <a:r>
            <a:rPr lang="en-US"/>
            <a:t>Links can only go in one direction.</a:t>
          </a:r>
        </a:p>
      </dgm:t>
    </dgm:pt>
    <dgm:pt modelId="{AF581FF3-6CBC-4EA7-9BFA-DC4049673CC3}" type="parTrans" cxnId="{CF9D5479-8C1A-47B5-A533-28F72DF53A94}">
      <dgm:prSet/>
      <dgm:spPr/>
      <dgm:t>
        <a:bodyPr/>
        <a:lstStyle/>
        <a:p>
          <a:endParaRPr lang="en-US"/>
        </a:p>
      </dgm:t>
    </dgm:pt>
    <dgm:pt modelId="{034BF7D6-1B40-4707-87CF-9965F80BBA2C}" type="sibTrans" cxnId="{CF9D5479-8C1A-47B5-A533-28F72DF53A94}">
      <dgm:prSet/>
      <dgm:spPr/>
      <dgm:t>
        <a:bodyPr/>
        <a:lstStyle/>
        <a:p>
          <a:endParaRPr lang="en-US"/>
        </a:p>
      </dgm:t>
    </dgm:pt>
    <dgm:pt modelId="{76B23E16-2F1B-4A52-9BD5-84ECD80DD790}">
      <dgm:prSet/>
      <dgm:spPr/>
      <dgm:t>
        <a:bodyPr/>
        <a:lstStyle/>
        <a:p>
          <a:pPr>
            <a:defRPr b="1"/>
          </a:pPr>
          <a:r>
            <a:rPr lang="en-US" b="1" dirty="0"/>
            <a:t>Recurrent neural nets:</a:t>
          </a:r>
          <a:r>
            <a:rPr lang="en-US" dirty="0"/>
            <a:t> </a:t>
          </a:r>
        </a:p>
      </dgm:t>
    </dgm:pt>
    <dgm:pt modelId="{AEED98D9-7718-4B23-9219-D7342FE3B658}" type="parTrans" cxnId="{8B7BA97D-99AB-45BC-BB9B-7A9BCBC6F0FB}">
      <dgm:prSet/>
      <dgm:spPr/>
      <dgm:t>
        <a:bodyPr/>
        <a:lstStyle/>
        <a:p>
          <a:endParaRPr lang="en-US"/>
        </a:p>
      </dgm:t>
    </dgm:pt>
    <dgm:pt modelId="{53BC1B4D-8B92-432B-AC4C-8A8487E7BCA8}" type="sibTrans" cxnId="{8B7BA97D-99AB-45BC-BB9B-7A9BCBC6F0FB}">
      <dgm:prSet/>
      <dgm:spPr/>
      <dgm:t>
        <a:bodyPr/>
        <a:lstStyle/>
        <a:p>
          <a:endParaRPr lang="en-US"/>
        </a:p>
      </dgm:t>
    </dgm:pt>
    <dgm:pt modelId="{598FD495-43FA-42C7-8A54-7DC2A93BC735}">
      <dgm:prSet/>
      <dgm:spPr/>
      <dgm:t>
        <a:bodyPr/>
        <a:lstStyle/>
        <a:p>
          <a:r>
            <a:rPr lang="en-US" dirty="0"/>
            <a:t>Links can go anywhere and form arbitrary</a:t>
          </a:r>
        </a:p>
      </dgm:t>
    </dgm:pt>
    <dgm:pt modelId="{26924FC0-799D-4B21-AA0A-BD962F6E1611}" type="parTrans" cxnId="{EB48DB27-82A9-4B71-BC8D-4786E37BA1A4}">
      <dgm:prSet/>
      <dgm:spPr/>
      <dgm:t>
        <a:bodyPr/>
        <a:lstStyle/>
        <a:p>
          <a:endParaRPr lang="en-US"/>
        </a:p>
      </dgm:t>
    </dgm:pt>
    <dgm:pt modelId="{1CF8AE1A-965F-4298-985F-3B8EFB895E06}" type="sibTrans" cxnId="{EB48DB27-82A9-4B71-BC8D-4786E37BA1A4}">
      <dgm:prSet/>
      <dgm:spPr/>
      <dgm:t>
        <a:bodyPr/>
        <a:lstStyle/>
        <a:p>
          <a:endParaRPr lang="en-US"/>
        </a:p>
      </dgm:t>
    </dgm:pt>
    <dgm:pt modelId="{62C6EB50-9982-45A5-B117-CF058D9094AD}">
      <dgm:prSet/>
      <dgm:spPr/>
      <dgm:t>
        <a:bodyPr/>
        <a:lstStyle/>
        <a:p>
          <a:r>
            <a:rPr lang="en-US"/>
            <a:t>topologies.</a:t>
          </a:r>
        </a:p>
      </dgm:t>
    </dgm:pt>
    <dgm:pt modelId="{9267193D-E727-4979-B559-7644E7188779}" type="parTrans" cxnId="{3FC75261-8559-4C85-8732-F27D46355E5B}">
      <dgm:prSet/>
      <dgm:spPr/>
      <dgm:t>
        <a:bodyPr/>
        <a:lstStyle/>
        <a:p>
          <a:endParaRPr lang="en-US"/>
        </a:p>
      </dgm:t>
    </dgm:pt>
    <dgm:pt modelId="{892EB913-5780-4C11-B22F-1A3423AD33AA}" type="sibTrans" cxnId="{3FC75261-8559-4C85-8732-F27D46355E5B}">
      <dgm:prSet/>
      <dgm:spPr/>
      <dgm:t>
        <a:bodyPr/>
        <a:lstStyle/>
        <a:p>
          <a:endParaRPr lang="en-US"/>
        </a:p>
      </dgm:t>
    </dgm:pt>
    <dgm:pt modelId="{3957745F-151A-41B1-A8DA-ECC98DE6B22D}" type="pres">
      <dgm:prSet presAssocID="{33F1BF13-06A4-4290-A144-788D7ABB13AB}" presName="root" presStyleCnt="0">
        <dgm:presLayoutVars>
          <dgm:dir/>
          <dgm:resizeHandles val="exact"/>
        </dgm:presLayoutVars>
      </dgm:prSet>
      <dgm:spPr/>
    </dgm:pt>
    <dgm:pt modelId="{364B9FBF-5532-4151-9BC3-2160A7A104F7}" type="pres">
      <dgm:prSet presAssocID="{DA1ABCC2-0025-452C-8C59-61FF920D35CF}" presName="compNode" presStyleCnt="0"/>
      <dgm:spPr/>
    </dgm:pt>
    <dgm:pt modelId="{FF4EAEF7-608D-4234-9DCD-104137FA24F3}" type="pres">
      <dgm:prSet presAssocID="{DA1ABCC2-0025-452C-8C59-61FF920D35C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Link"/>
        </a:ext>
      </dgm:extLst>
    </dgm:pt>
    <dgm:pt modelId="{E08A48E5-42AE-472D-A77B-34E2FD75C513}" type="pres">
      <dgm:prSet presAssocID="{DA1ABCC2-0025-452C-8C59-61FF920D35CF}" presName="iconSpace" presStyleCnt="0"/>
      <dgm:spPr/>
    </dgm:pt>
    <dgm:pt modelId="{88BA6949-0840-42D3-B5FD-2A1142C6D3ED}" type="pres">
      <dgm:prSet presAssocID="{DA1ABCC2-0025-452C-8C59-61FF920D35CF}" presName="parTx" presStyleLbl="revTx" presStyleIdx="0" presStyleCnt="4">
        <dgm:presLayoutVars>
          <dgm:chMax val="0"/>
          <dgm:chPref val="0"/>
        </dgm:presLayoutVars>
      </dgm:prSet>
      <dgm:spPr/>
    </dgm:pt>
    <dgm:pt modelId="{FCA91EF2-FBF8-4829-87C8-C21E3FF7EA87}" type="pres">
      <dgm:prSet presAssocID="{DA1ABCC2-0025-452C-8C59-61FF920D35CF}" presName="txSpace" presStyleCnt="0"/>
      <dgm:spPr/>
    </dgm:pt>
    <dgm:pt modelId="{A052916B-5CD1-4DA5-861B-E5306A5953B0}" type="pres">
      <dgm:prSet presAssocID="{DA1ABCC2-0025-452C-8C59-61FF920D35CF}" presName="desTx" presStyleLbl="revTx" presStyleIdx="1" presStyleCnt="4">
        <dgm:presLayoutVars/>
      </dgm:prSet>
      <dgm:spPr/>
    </dgm:pt>
    <dgm:pt modelId="{B4B2F2A9-9A46-48F9-A85B-495A12F54426}" type="pres">
      <dgm:prSet presAssocID="{4A717D9C-8254-460B-AC8A-AC502220EDA4}" presName="sibTrans" presStyleCnt="0"/>
      <dgm:spPr/>
    </dgm:pt>
    <dgm:pt modelId="{46F4FF63-2CD7-4BD8-A591-B43BCC257E59}" type="pres">
      <dgm:prSet presAssocID="{76B23E16-2F1B-4A52-9BD5-84ECD80DD790}" presName="compNode" presStyleCnt="0"/>
      <dgm:spPr/>
    </dgm:pt>
    <dgm:pt modelId="{4A3E4D34-2ECE-4B36-B2CB-E819683CA190}" type="pres">
      <dgm:prSet presAssocID="{76B23E16-2F1B-4A52-9BD5-84ECD80DD790}" presName="iconRect"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Disconnected"/>
        </a:ext>
      </dgm:extLst>
    </dgm:pt>
    <dgm:pt modelId="{B2FE388E-EB27-41B7-AAF1-C690BB617308}" type="pres">
      <dgm:prSet presAssocID="{76B23E16-2F1B-4A52-9BD5-84ECD80DD790}" presName="iconSpace" presStyleCnt="0"/>
      <dgm:spPr/>
    </dgm:pt>
    <dgm:pt modelId="{51EA0148-C881-475B-92CE-6AD3B9C13921}" type="pres">
      <dgm:prSet presAssocID="{76B23E16-2F1B-4A52-9BD5-84ECD80DD790}" presName="parTx" presStyleLbl="revTx" presStyleIdx="2" presStyleCnt="4">
        <dgm:presLayoutVars>
          <dgm:chMax val="0"/>
          <dgm:chPref val="0"/>
        </dgm:presLayoutVars>
      </dgm:prSet>
      <dgm:spPr/>
    </dgm:pt>
    <dgm:pt modelId="{3734A38D-1652-4566-9BAF-57289738C426}" type="pres">
      <dgm:prSet presAssocID="{76B23E16-2F1B-4A52-9BD5-84ECD80DD790}" presName="txSpace" presStyleCnt="0"/>
      <dgm:spPr/>
    </dgm:pt>
    <dgm:pt modelId="{527F9214-9918-4C61-B065-D5534EB94913}" type="pres">
      <dgm:prSet presAssocID="{76B23E16-2F1B-4A52-9BD5-84ECD80DD790}" presName="desTx" presStyleLbl="revTx" presStyleIdx="3" presStyleCnt="4">
        <dgm:presLayoutVars/>
      </dgm:prSet>
      <dgm:spPr/>
    </dgm:pt>
  </dgm:ptLst>
  <dgm:cxnLst>
    <dgm:cxn modelId="{EB48DB27-82A9-4B71-BC8D-4786E37BA1A4}" srcId="{76B23E16-2F1B-4A52-9BD5-84ECD80DD790}" destId="{598FD495-43FA-42C7-8A54-7DC2A93BC735}" srcOrd="0" destOrd="0" parTransId="{26924FC0-799D-4B21-AA0A-BD962F6E1611}" sibTransId="{1CF8AE1A-965F-4298-985F-3B8EFB895E06}"/>
    <dgm:cxn modelId="{32E1C238-786E-47AE-85BE-0C99A6752490}" type="presOf" srcId="{33F1BF13-06A4-4290-A144-788D7ABB13AB}" destId="{3957745F-151A-41B1-A8DA-ECC98DE6B22D}" srcOrd="0" destOrd="0" presId="urn:microsoft.com/office/officeart/2018/2/layout/IconLabelDescriptionList"/>
    <dgm:cxn modelId="{67CFB639-3BF6-4582-A9E1-8283E3AF4B59}" type="presOf" srcId="{76B23E16-2F1B-4A52-9BD5-84ECD80DD790}" destId="{51EA0148-C881-475B-92CE-6AD3B9C13921}" srcOrd="0" destOrd="0" presId="urn:microsoft.com/office/officeart/2018/2/layout/IconLabelDescriptionList"/>
    <dgm:cxn modelId="{3FC75261-8559-4C85-8732-F27D46355E5B}" srcId="{76B23E16-2F1B-4A52-9BD5-84ECD80DD790}" destId="{62C6EB50-9982-45A5-B117-CF058D9094AD}" srcOrd="1" destOrd="0" parTransId="{9267193D-E727-4979-B559-7644E7188779}" sibTransId="{892EB913-5780-4C11-B22F-1A3423AD33AA}"/>
    <dgm:cxn modelId="{35FC256B-B4C5-4AFF-9C90-7294D2A6B3CF}" type="presOf" srcId="{FCDF6E3E-2D6F-4F59-98F4-0AF50686BF3B}" destId="{A052916B-5CD1-4DA5-861B-E5306A5953B0}" srcOrd="0" destOrd="0" presId="urn:microsoft.com/office/officeart/2018/2/layout/IconLabelDescriptionList"/>
    <dgm:cxn modelId="{1BD87970-4B94-43D8-92E8-3D85899A05C7}" srcId="{33F1BF13-06A4-4290-A144-788D7ABB13AB}" destId="{DA1ABCC2-0025-452C-8C59-61FF920D35CF}" srcOrd="0" destOrd="0" parTransId="{272827E7-876E-412D-9EC2-546F29B7267C}" sibTransId="{4A717D9C-8254-460B-AC8A-AC502220EDA4}"/>
    <dgm:cxn modelId="{CF9D5479-8C1A-47B5-A533-28F72DF53A94}" srcId="{DA1ABCC2-0025-452C-8C59-61FF920D35CF}" destId="{FCDF6E3E-2D6F-4F59-98F4-0AF50686BF3B}" srcOrd="0" destOrd="0" parTransId="{AF581FF3-6CBC-4EA7-9BFA-DC4049673CC3}" sibTransId="{034BF7D6-1B40-4707-87CF-9965F80BBA2C}"/>
    <dgm:cxn modelId="{8B7BA97D-99AB-45BC-BB9B-7A9BCBC6F0FB}" srcId="{33F1BF13-06A4-4290-A144-788D7ABB13AB}" destId="{76B23E16-2F1B-4A52-9BD5-84ECD80DD790}" srcOrd="1" destOrd="0" parTransId="{AEED98D9-7718-4B23-9219-D7342FE3B658}" sibTransId="{53BC1B4D-8B92-432B-AC4C-8A8487E7BCA8}"/>
    <dgm:cxn modelId="{7FE99788-DEA6-4AE7-952B-064E81D608E0}" type="presOf" srcId="{598FD495-43FA-42C7-8A54-7DC2A93BC735}" destId="{527F9214-9918-4C61-B065-D5534EB94913}" srcOrd="0" destOrd="0" presId="urn:microsoft.com/office/officeart/2018/2/layout/IconLabelDescriptionList"/>
    <dgm:cxn modelId="{386A23B9-9552-4066-AE5E-04C596E6DDE7}" type="presOf" srcId="{62C6EB50-9982-45A5-B117-CF058D9094AD}" destId="{527F9214-9918-4C61-B065-D5534EB94913}" srcOrd="0" destOrd="1" presId="urn:microsoft.com/office/officeart/2018/2/layout/IconLabelDescriptionList"/>
    <dgm:cxn modelId="{09C60BEF-280C-4FC2-A405-7BC8054117F4}" type="presOf" srcId="{DA1ABCC2-0025-452C-8C59-61FF920D35CF}" destId="{88BA6949-0840-42D3-B5FD-2A1142C6D3ED}" srcOrd="0" destOrd="0" presId="urn:microsoft.com/office/officeart/2018/2/layout/IconLabelDescriptionList"/>
    <dgm:cxn modelId="{A9C0F239-6C24-4052-A540-C0266C9F90FD}" type="presParOf" srcId="{3957745F-151A-41B1-A8DA-ECC98DE6B22D}" destId="{364B9FBF-5532-4151-9BC3-2160A7A104F7}" srcOrd="0" destOrd="0" presId="urn:microsoft.com/office/officeart/2018/2/layout/IconLabelDescriptionList"/>
    <dgm:cxn modelId="{B3FA5375-D4D9-41F7-B1A5-B857AEE78849}" type="presParOf" srcId="{364B9FBF-5532-4151-9BC3-2160A7A104F7}" destId="{FF4EAEF7-608D-4234-9DCD-104137FA24F3}" srcOrd="0" destOrd="0" presId="urn:microsoft.com/office/officeart/2018/2/layout/IconLabelDescriptionList"/>
    <dgm:cxn modelId="{754E0D02-CC92-4FCC-935F-F86644E8BE35}" type="presParOf" srcId="{364B9FBF-5532-4151-9BC3-2160A7A104F7}" destId="{E08A48E5-42AE-472D-A77B-34E2FD75C513}" srcOrd="1" destOrd="0" presId="urn:microsoft.com/office/officeart/2018/2/layout/IconLabelDescriptionList"/>
    <dgm:cxn modelId="{444C5553-F38B-481C-AD9E-EB410D93D828}" type="presParOf" srcId="{364B9FBF-5532-4151-9BC3-2160A7A104F7}" destId="{88BA6949-0840-42D3-B5FD-2A1142C6D3ED}" srcOrd="2" destOrd="0" presId="urn:microsoft.com/office/officeart/2018/2/layout/IconLabelDescriptionList"/>
    <dgm:cxn modelId="{67E19E51-AF22-42B4-8064-9160CF3B61B3}" type="presParOf" srcId="{364B9FBF-5532-4151-9BC3-2160A7A104F7}" destId="{FCA91EF2-FBF8-4829-87C8-C21E3FF7EA87}" srcOrd="3" destOrd="0" presId="urn:microsoft.com/office/officeart/2018/2/layout/IconLabelDescriptionList"/>
    <dgm:cxn modelId="{F893F09E-25A7-45E2-B618-3E374898B04E}" type="presParOf" srcId="{364B9FBF-5532-4151-9BC3-2160A7A104F7}" destId="{A052916B-5CD1-4DA5-861B-E5306A5953B0}" srcOrd="4" destOrd="0" presId="urn:microsoft.com/office/officeart/2018/2/layout/IconLabelDescriptionList"/>
    <dgm:cxn modelId="{089FE751-D08F-4300-BBD6-E9582EE7D0B5}" type="presParOf" srcId="{3957745F-151A-41B1-A8DA-ECC98DE6B22D}" destId="{B4B2F2A9-9A46-48F9-A85B-495A12F54426}" srcOrd="1" destOrd="0" presId="urn:microsoft.com/office/officeart/2018/2/layout/IconLabelDescriptionList"/>
    <dgm:cxn modelId="{DB6F638A-D97D-482F-92F1-945EDD26FBBC}" type="presParOf" srcId="{3957745F-151A-41B1-A8DA-ECC98DE6B22D}" destId="{46F4FF63-2CD7-4BD8-A591-B43BCC257E59}" srcOrd="2" destOrd="0" presId="urn:microsoft.com/office/officeart/2018/2/layout/IconLabelDescriptionList"/>
    <dgm:cxn modelId="{DC58E6B5-8AE1-479C-B42C-C5A09157F840}" type="presParOf" srcId="{46F4FF63-2CD7-4BD8-A591-B43BCC257E59}" destId="{4A3E4D34-2ECE-4B36-B2CB-E819683CA190}" srcOrd="0" destOrd="0" presId="urn:microsoft.com/office/officeart/2018/2/layout/IconLabelDescriptionList"/>
    <dgm:cxn modelId="{46E29280-24F9-4898-9D80-19111C883134}" type="presParOf" srcId="{46F4FF63-2CD7-4BD8-A591-B43BCC257E59}" destId="{B2FE388E-EB27-41B7-AAF1-C690BB617308}" srcOrd="1" destOrd="0" presId="urn:microsoft.com/office/officeart/2018/2/layout/IconLabelDescriptionList"/>
    <dgm:cxn modelId="{9919662C-6203-4502-A25F-2A1E191F14E2}" type="presParOf" srcId="{46F4FF63-2CD7-4BD8-A591-B43BCC257E59}" destId="{51EA0148-C881-475B-92CE-6AD3B9C13921}" srcOrd="2" destOrd="0" presId="urn:microsoft.com/office/officeart/2018/2/layout/IconLabelDescriptionList"/>
    <dgm:cxn modelId="{2ED073E6-493D-4733-B98C-8B8D2F760E11}" type="presParOf" srcId="{46F4FF63-2CD7-4BD8-A591-B43BCC257E59}" destId="{3734A38D-1652-4566-9BAF-57289738C426}" srcOrd="3" destOrd="0" presId="urn:microsoft.com/office/officeart/2018/2/layout/IconLabelDescriptionList"/>
    <dgm:cxn modelId="{8F48F1C5-5C2E-4CD2-8BE6-BFEEA38DED45}" type="presParOf" srcId="{46F4FF63-2CD7-4BD8-A591-B43BCC257E59}" destId="{527F9214-9918-4C61-B065-D5534EB94913}"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E6394-3D4E-44B6-ABA5-C5438E57F21C}">
      <dsp:nvSpPr>
        <dsp:cNvPr id="0" name=""/>
        <dsp:cNvSpPr/>
      </dsp:nvSpPr>
      <dsp:spPr>
        <a:xfrm>
          <a:off x="0" y="905470"/>
          <a:ext cx="7188200" cy="16716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530339-BC3B-4E75-841A-251ADE65929B}">
      <dsp:nvSpPr>
        <dsp:cNvPr id="0" name=""/>
        <dsp:cNvSpPr/>
      </dsp:nvSpPr>
      <dsp:spPr>
        <a:xfrm>
          <a:off x="505670" y="1281588"/>
          <a:ext cx="919400" cy="91940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CD1E0E-F1D9-4C1F-964D-ED7749D4C472}">
      <dsp:nvSpPr>
        <dsp:cNvPr id="0" name=""/>
        <dsp:cNvSpPr/>
      </dsp:nvSpPr>
      <dsp:spPr>
        <a:xfrm>
          <a:off x="1930741" y="905470"/>
          <a:ext cx="5257458" cy="167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15" tIns="176915" rIns="176915" bIns="176915" numCol="1" spcCol="1270" anchor="ctr" anchorCtr="0">
          <a:noAutofit/>
        </a:bodyPr>
        <a:lstStyle/>
        <a:p>
          <a:pPr marL="0" lvl="0" indent="0" algn="l" defTabSz="1111250">
            <a:lnSpc>
              <a:spcPct val="100000"/>
            </a:lnSpc>
            <a:spcBef>
              <a:spcPct val="0"/>
            </a:spcBef>
            <a:spcAft>
              <a:spcPct val="35000"/>
            </a:spcAft>
            <a:buNone/>
          </a:pPr>
          <a:r>
            <a:rPr lang="en-MY" sz="2500" kern="1200"/>
            <a:t>concepts of predictive modelling. </a:t>
          </a:r>
          <a:endParaRPr lang="en-US" sz="2500" kern="1200"/>
        </a:p>
      </dsp:txBody>
      <dsp:txXfrm>
        <a:off x="1930741" y="905470"/>
        <a:ext cx="5257458" cy="1671637"/>
      </dsp:txXfrm>
    </dsp:sp>
    <dsp:sp modelId="{CCEC8D2E-96EB-4845-8791-0DA73D2B3EA4}">
      <dsp:nvSpPr>
        <dsp:cNvPr id="0" name=""/>
        <dsp:cNvSpPr/>
      </dsp:nvSpPr>
      <dsp:spPr>
        <a:xfrm>
          <a:off x="0" y="2995017"/>
          <a:ext cx="7188200" cy="16716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27ED00-7264-49AE-AED3-2EE0C6A18E57}">
      <dsp:nvSpPr>
        <dsp:cNvPr id="0" name=""/>
        <dsp:cNvSpPr/>
      </dsp:nvSpPr>
      <dsp:spPr>
        <a:xfrm>
          <a:off x="505670" y="3371135"/>
          <a:ext cx="919400" cy="91940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E39B1A-4C41-46B7-B7B6-269ED224D1C4}">
      <dsp:nvSpPr>
        <dsp:cNvPr id="0" name=""/>
        <dsp:cNvSpPr/>
      </dsp:nvSpPr>
      <dsp:spPr>
        <a:xfrm>
          <a:off x="1930741" y="2995017"/>
          <a:ext cx="5257458" cy="167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15" tIns="176915" rIns="176915" bIns="176915" numCol="1" spcCol="1270" anchor="ctr" anchorCtr="0">
          <a:noAutofit/>
        </a:bodyPr>
        <a:lstStyle/>
        <a:p>
          <a:pPr marL="0" lvl="0" indent="0" algn="l" defTabSz="1111250">
            <a:lnSpc>
              <a:spcPct val="100000"/>
            </a:lnSpc>
            <a:spcBef>
              <a:spcPct val="0"/>
            </a:spcBef>
            <a:spcAft>
              <a:spcPct val="35000"/>
            </a:spcAft>
            <a:buNone/>
          </a:pPr>
          <a:r>
            <a:rPr lang="en-MY" sz="2500" kern="1200"/>
            <a:t>Different types of predictive modelling. </a:t>
          </a:r>
          <a:endParaRPr lang="en-US" sz="2500" kern="1200"/>
        </a:p>
      </dsp:txBody>
      <dsp:txXfrm>
        <a:off x="1930741" y="2995017"/>
        <a:ext cx="5257458" cy="16716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3B7FE-3502-4F19-95C0-4AA12B566A1F}">
      <dsp:nvSpPr>
        <dsp:cNvPr id="0" name=""/>
        <dsp:cNvSpPr/>
      </dsp:nvSpPr>
      <dsp:spPr>
        <a:xfrm>
          <a:off x="2988656" y="722212"/>
          <a:ext cx="555591" cy="91440"/>
        </a:xfrm>
        <a:custGeom>
          <a:avLst/>
          <a:gdLst/>
          <a:ahLst/>
          <a:cxnLst/>
          <a:rect l="0" t="0" r="0" b="0"/>
          <a:pathLst>
            <a:path>
              <a:moveTo>
                <a:pt x="0" y="45720"/>
              </a:moveTo>
              <a:lnTo>
                <a:pt x="555591"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51797" y="765001"/>
        <a:ext cx="29309" cy="5861"/>
      </dsp:txXfrm>
    </dsp:sp>
    <dsp:sp modelId="{D8B44B7D-E343-47BF-A723-6AF7B6EC4822}">
      <dsp:nvSpPr>
        <dsp:cNvPr id="0" name=""/>
        <dsp:cNvSpPr/>
      </dsp:nvSpPr>
      <dsp:spPr>
        <a:xfrm>
          <a:off x="441798" y="3334"/>
          <a:ext cx="2548657" cy="152919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886" tIns="131090" rIns="124886" bIns="131090" numCol="1" spcCol="1270" anchor="ctr" anchorCtr="0">
          <a:noAutofit/>
        </a:bodyPr>
        <a:lstStyle/>
        <a:p>
          <a:pPr marL="0" lvl="0" indent="0" algn="ctr" defTabSz="533400">
            <a:lnSpc>
              <a:spcPct val="90000"/>
            </a:lnSpc>
            <a:spcBef>
              <a:spcPct val="0"/>
            </a:spcBef>
            <a:spcAft>
              <a:spcPct val="35000"/>
            </a:spcAft>
            <a:buNone/>
          </a:pPr>
          <a:r>
            <a:rPr lang="en-US" sz="1200" i="1" kern="1200"/>
            <a:t>The subfield of computer science that “gives computers the ability to learn</a:t>
          </a:r>
          <a:endParaRPr lang="en-US" sz="1200" kern="1200"/>
        </a:p>
      </dsp:txBody>
      <dsp:txXfrm>
        <a:off x="441798" y="3334"/>
        <a:ext cx="2548657" cy="1529194"/>
      </dsp:txXfrm>
    </dsp:sp>
    <dsp:sp modelId="{C1474A58-6DC6-42EB-B4CA-226AADE2E31A}">
      <dsp:nvSpPr>
        <dsp:cNvPr id="0" name=""/>
        <dsp:cNvSpPr/>
      </dsp:nvSpPr>
      <dsp:spPr>
        <a:xfrm>
          <a:off x="6123505" y="722212"/>
          <a:ext cx="555591" cy="91440"/>
        </a:xfrm>
        <a:custGeom>
          <a:avLst/>
          <a:gdLst/>
          <a:ahLst/>
          <a:cxnLst/>
          <a:rect l="0" t="0" r="0" b="0"/>
          <a:pathLst>
            <a:path>
              <a:moveTo>
                <a:pt x="0" y="45720"/>
              </a:moveTo>
              <a:lnTo>
                <a:pt x="555591" y="45720"/>
              </a:lnTo>
            </a:path>
          </a:pathLst>
        </a:custGeom>
        <a:noFill/>
        <a:ln w="9525" cap="flat" cmpd="sng" algn="ctr">
          <a:solidFill>
            <a:schemeClr val="accent5">
              <a:hueOff val="2546396"/>
              <a:satOff val="16082"/>
              <a:lumOff val="-823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86646" y="765001"/>
        <a:ext cx="29309" cy="5861"/>
      </dsp:txXfrm>
    </dsp:sp>
    <dsp:sp modelId="{6FC527F2-617A-4CA5-A2A2-ACBDE66F1F92}">
      <dsp:nvSpPr>
        <dsp:cNvPr id="0" name=""/>
        <dsp:cNvSpPr/>
      </dsp:nvSpPr>
      <dsp:spPr>
        <a:xfrm>
          <a:off x="3576647" y="3334"/>
          <a:ext cx="2548657" cy="1529194"/>
        </a:xfrm>
        <a:prstGeom prst="rect">
          <a:avLst/>
        </a:prstGeom>
        <a:solidFill>
          <a:schemeClr val="accent5">
            <a:hueOff val="1697597"/>
            <a:satOff val="10721"/>
            <a:lumOff val="-549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886" tIns="131090" rIns="124886" bIns="131090" numCol="1" spcCol="1270" anchor="ctr" anchorCtr="0">
          <a:noAutofit/>
        </a:bodyPr>
        <a:lstStyle/>
        <a:p>
          <a:pPr marL="0" lvl="0" indent="0" algn="ctr" defTabSz="533400">
            <a:lnSpc>
              <a:spcPct val="90000"/>
            </a:lnSpc>
            <a:spcBef>
              <a:spcPct val="0"/>
            </a:spcBef>
            <a:spcAft>
              <a:spcPct val="35000"/>
            </a:spcAft>
            <a:buNone/>
          </a:pPr>
          <a:r>
            <a:rPr lang="en-US" sz="1200" i="1" kern="1200" dirty="0"/>
            <a:t>without being explicitly programmed”. </a:t>
          </a:r>
          <a:endParaRPr lang="en-US" sz="1200" kern="1200" dirty="0"/>
        </a:p>
      </dsp:txBody>
      <dsp:txXfrm>
        <a:off x="3576647" y="3334"/>
        <a:ext cx="2548657" cy="1529194"/>
      </dsp:txXfrm>
    </dsp:sp>
    <dsp:sp modelId="{EF80E3EF-CB01-48AA-B61A-058F9913566D}">
      <dsp:nvSpPr>
        <dsp:cNvPr id="0" name=""/>
        <dsp:cNvSpPr/>
      </dsp:nvSpPr>
      <dsp:spPr>
        <a:xfrm>
          <a:off x="1716127" y="1530729"/>
          <a:ext cx="6269697" cy="555591"/>
        </a:xfrm>
        <a:custGeom>
          <a:avLst/>
          <a:gdLst/>
          <a:ahLst/>
          <a:cxnLst/>
          <a:rect l="0" t="0" r="0" b="0"/>
          <a:pathLst>
            <a:path>
              <a:moveTo>
                <a:pt x="6269697" y="0"/>
              </a:moveTo>
              <a:lnTo>
                <a:pt x="6269697" y="294895"/>
              </a:lnTo>
              <a:lnTo>
                <a:pt x="0" y="294895"/>
              </a:lnTo>
              <a:lnTo>
                <a:pt x="0" y="555591"/>
              </a:lnTo>
            </a:path>
          </a:pathLst>
        </a:custGeom>
        <a:noFill/>
        <a:ln w="9525" cap="flat" cmpd="sng" algn="ctr">
          <a:solidFill>
            <a:schemeClr val="accent5">
              <a:hueOff val="5092792"/>
              <a:satOff val="32163"/>
              <a:lumOff val="-1647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93550" y="1805594"/>
        <a:ext cx="314852" cy="5861"/>
      </dsp:txXfrm>
    </dsp:sp>
    <dsp:sp modelId="{5021DED5-472A-491B-B86F-D63D68F0797C}">
      <dsp:nvSpPr>
        <dsp:cNvPr id="0" name=""/>
        <dsp:cNvSpPr/>
      </dsp:nvSpPr>
      <dsp:spPr>
        <a:xfrm>
          <a:off x="6711496" y="3334"/>
          <a:ext cx="2548657" cy="1529194"/>
        </a:xfrm>
        <a:prstGeom prst="rect">
          <a:avLst/>
        </a:prstGeom>
        <a:solidFill>
          <a:schemeClr val="accent5">
            <a:hueOff val="3395194"/>
            <a:satOff val="21442"/>
            <a:lumOff val="-1098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886" tIns="131090" rIns="124886" bIns="131090" numCol="1" spcCol="1270" anchor="ctr" anchorCtr="0">
          <a:noAutofit/>
        </a:bodyPr>
        <a:lstStyle/>
        <a:p>
          <a:pPr marL="0" lvl="0" indent="0" algn="ctr" defTabSz="533400">
            <a:lnSpc>
              <a:spcPct val="90000"/>
            </a:lnSpc>
            <a:spcBef>
              <a:spcPct val="0"/>
            </a:spcBef>
            <a:spcAft>
              <a:spcPct val="35000"/>
            </a:spcAft>
            <a:buNone/>
          </a:pPr>
          <a:r>
            <a:rPr lang="en-US" sz="1200" i="1" kern="1200"/>
            <a:t>A computer program is said to learn from experience E with respect to  some class of tasks T and performance measure P if its performance at  tasks in T, as measured by P, improves with experience E.”</a:t>
          </a:r>
          <a:endParaRPr lang="en-US" sz="1200" kern="1200"/>
        </a:p>
      </dsp:txBody>
      <dsp:txXfrm>
        <a:off x="6711496" y="3334"/>
        <a:ext cx="2548657" cy="1529194"/>
      </dsp:txXfrm>
    </dsp:sp>
    <dsp:sp modelId="{1F441DE1-28FF-4B3B-B701-AFAAC748E42E}">
      <dsp:nvSpPr>
        <dsp:cNvPr id="0" name=""/>
        <dsp:cNvSpPr/>
      </dsp:nvSpPr>
      <dsp:spPr>
        <a:xfrm>
          <a:off x="441798" y="2118720"/>
          <a:ext cx="2548657" cy="1529194"/>
        </a:xfrm>
        <a:prstGeom prst="rect">
          <a:avLst/>
        </a:prstGeom>
        <a:solidFill>
          <a:schemeClr val="accent5">
            <a:hueOff val="5092792"/>
            <a:satOff val="32163"/>
            <a:lumOff val="-1647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886" tIns="131090" rIns="124886" bIns="131090" numCol="1" spcCol="1270" anchor="ctr" anchorCtr="0">
          <a:noAutofit/>
        </a:bodyPr>
        <a:lstStyle/>
        <a:p>
          <a:pPr marL="0" lvl="0" indent="0" algn="ctr" defTabSz="533400">
            <a:lnSpc>
              <a:spcPct val="90000"/>
            </a:lnSpc>
            <a:spcBef>
              <a:spcPct val="0"/>
            </a:spcBef>
            <a:spcAft>
              <a:spcPct val="35000"/>
            </a:spcAft>
            <a:buNone/>
          </a:pPr>
          <a:r>
            <a:rPr lang="en-US" sz="1200" kern="1200"/>
            <a:t>Using data for answering questions  Training	Predicting</a:t>
          </a:r>
        </a:p>
      </dsp:txBody>
      <dsp:txXfrm>
        <a:off x="441798" y="2118720"/>
        <a:ext cx="2548657" cy="15291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B5DC6-81B0-4000-A2DC-F12623FA336C}">
      <dsp:nvSpPr>
        <dsp:cNvPr id="0" name=""/>
        <dsp:cNvSpPr/>
      </dsp:nvSpPr>
      <dsp:spPr>
        <a:xfrm rot="5400000">
          <a:off x="4351441" y="-1626766"/>
          <a:ext cx="1073069" cy="4600448"/>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kern="1200"/>
            <a:t>Training data includes desired outputs</a:t>
          </a:r>
        </a:p>
      </dsp:txBody>
      <dsp:txXfrm rot="-5400000">
        <a:off x="2587752" y="189306"/>
        <a:ext cx="4548065" cy="968303"/>
      </dsp:txXfrm>
    </dsp:sp>
    <dsp:sp modelId="{677CDDA5-4843-410B-A878-170EDCC37C29}">
      <dsp:nvSpPr>
        <dsp:cNvPr id="0" name=""/>
        <dsp:cNvSpPr/>
      </dsp:nvSpPr>
      <dsp:spPr>
        <a:xfrm>
          <a:off x="0" y="2788"/>
          <a:ext cx="2587752" cy="134133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a:t>Supervised (inductive) learning</a:t>
          </a:r>
          <a:endParaRPr lang="en-US" sz="2600" kern="1200"/>
        </a:p>
      </dsp:txBody>
      <dsp:txXfrm>
        <a:off x="65479" y="68267"/>
        <a:ext cx="2456794" cy="1210378"/>
      </dsp:txXfrm>
    </dsp:sp>
    <dsp:sp modelId="{B42B9979-C52E-4C27-812A-9B60EF26F715}">
      <dsp:nvSpPr>
        <dsp:cNvPr id="0" name=""/>
        <dsp:cNvSpPr/>
      </dsp:nvSpPr>
      <dsp:spPr>
        <a:xfrm rot="5400000">
          <a:off x="4351441" y="-218363"/>
          <a:ext cx="1073069" cy="4600448"/>
        </a:xfrm>
        <a:prstGeom prst="round2SameRect">
          <a:avLst/>
        </a:prstGeom>
        <a:solidFill>
          <a:schemeClr val="accent5">
            <a:tint val="40000"/>
            <a:alpha val="90000"/>
            <a:hueOff val="1739992"/>
            <a:satOff val="1647"/>
            <a:lumOff val="-777"/>
            <a:alphaOff val="0"/>
          </a:schemeClr>
        </a:solidFill>
        <a:ln w="12700" cap="flat" cmpd="sng" algn="ctr">
          <a:solidFill>
            <a:schemeClr val="accent5">
              <a:tint val="40000"/>
              <a:alpha val="90000"/>
              <a:hueOff val="1739992"/>
              <a:satOff val="1647"/>
              <a:lumOff val="-7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kern="1200"/>
            <a:t>Training data does not include desired outputs</a:t>
          </a:r>
        </a:p>
      </dsp:txBody>
      <dsp:txXfrm rot="-5400000">
        <a:off x="2587752" y="1597709"/>
        <a:ext cx="4548065" cy="968303"/>
      </dsp:txXfrm>
    </dsp:sp>
    <dsp:sp modelId="{B1CCE376-5A3F-48BD-8235-F784012F1F05}">
      <dsp:nvSpPr>
        <dsp:cNvPr id="0" name=""/>
        <dsp:cNvSpPr/>
      </dsp:nvSpPr>
      <dsp:spPr>
        <a:xfrm>
          <a:off x="0" y="1411192"/>
          <a:ext cx="2587752" cy="1341336"/>
        </a:xfrm>
        <a:prstGeom prst="roundRect">
          <a:avLst/>
        </a:prstGeom>
        <a:solidFill>
          <a:schemeClr val="accent5">
            <a:hueOff val="1697597"/>
            <a:satOff val="10721"/>
            <a:lumOff val="-549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a:t>Unsupervised learning</a:t>
          </a:r>
          <a:endParaRPr lang="en-US" sz="2600" kern="1200"/>
        </a:p>
      </dsp:txBody>
      <dsp:txXfrm>
        <a:off x="65479" y="1476671"/>
        <a:ext cx="2456794" cy="1210378"/>
      </dsp:txXfrm>
    </dsp:sp>
    <dsp:sp modelId="{24FE8114-FAD8-4B20-94A3-E880CECFDD13}">
      <dsp:nvSpPr>
        <dsp:cNvPr id="0" name=""/>
        <dsp:cNvSpPr/>
      </dsp:nvSpPr>
      <dsp:spPr>
        <a:xfrm rot="5400000">
          <a:off x="4351441" y="1190040"/>
          <a:ext cx="1073069" cy="4600448"/>
        </a:xfrm>
        <a:prstGeom prst="round2SameRect">
          <a:avLst/>
        </a:prstGeom>
        <a:solidFill>
          <a:schemeClr val="accent5">
            <a:tint val="40000"/>
            <a:alpha val="90000"/>
            <a:hueOff val="3479984"/>
            <a:satOff val="3293"/>
            <a:lumOff val="-1553"/>
            <a:alphaOff val="0"/>
          </a:schemeClr>
        </a:solidFill>
        <a:ln w="12700" cap="flat" cmpd="sng" algn="ctr">
          <a:solidFill>
            <a:schemeClr val="accent5">
              <a:tint val="40000"/>
              <a:alpha val="90000"/>
              <a:hueOff val="3479984"/>
              <a:satOff val="3293"/>
              <a:lumOff val="-15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kern="1200"/>
            <a:t>Training data includes a few desired outputs</a:t>
          </a:r>
        </a:p>
      </dsp:txBody>
      <dsp:txXfrm rot="-5400000">
        <a:off x="2587752" y="3006113"/>
        <a:ext cx="4548065" cy="968303"/>
      </dsp:txXfrm>
    </dsp:sp>
    <dsp:sp modelId="{6F0B3A39-8519-49A8-B466-E8AFC964247E}">
      <dsp:nvSpPr>
        <dsp:cNvPr id="0" name=""/>
        <dsp:cNvSpPr/>
      </dsp:nvSpPr>
      <dsp:spPr>
        <a:xfrm>
          <a:off x="0" y="2819595"/>
          <a:ext cx="2587752" cy="1341336"/>
        </a:xfrm>
        <a:prstGeom prst="roundRect">
          <a:avLst/>
        </a:prstGeom>
        <a:solidFill>
          <a:schemeClr val="accent5">
            <a:hueOff val="3395194"/>
            <a:satOff val="21442"/>
            <a:lumOff val="-1098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a:t>Semi-supervised learning</a:t>
          </a:r>
          <a:endParaRPr lang="en-US" sz="2600" kern="1200"/>
        </a:p>
      </dsp:txBody>
      <dsp:txXfrm>
        <a:off x="65479" y="2885074"/>
        <a:ext cx="2456794" cy="1210378"/>
      </dsp:txXfrm>
    </dsp:sp>
    <dsp:sp modelId="{896F4C04-0E21-4D02-83D8-619CD2C1E9FA}">
      <dsp:nvSpPr>
        <dsp:cNvPr id="0" name=""/>
        <dsp:cNvSpPr/>
      </dsp:nvSpPr>
      <dsp:spPr>
        <a:xfrm rot="5400000">
          <a:off x="4351441" y="2598443"/>
          <a:ext cx="1073069" cy="4600448"/>
        </a:xfrm>
        <a:prstGeom prst="round2SameRect">
          <a:avLst/>
        </a:prstGeom>
        <a:solidFill>
          <a:schemeClr val="accent5">
            <a:tint val="40000"/>
            <a:alpha val="90000"/>
            <a:hueOff val="5219975"/>
            <a:satOff val="4940"/>
            <a:lumOff val="-2330"/>
            <a:alphaOff val="0"/>
          </a:schemeClr>
        </a:solidFill>
        <a:ln w="12700" cap="flat" cmpd="sng" algn="ctr">
          <a:solidFill>
            <a:schemeClr val="accent5">
              <a:tint val="40000"/>
              <a:alpha val="90000"/>
              <a:hueOff val="5219975"/>
              <a:satOff val="4940"/>
              <a:lumOff val="-23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kern="1200"/>
            <a:t>Rewards from sequence of actions</a:t>
          </a:r>
        </a:p>
      </dsp:txBody>
      <dsp:txXfrm rot="-5400000">
        <a:off x="2587752" y="4414516"/>
        <a:ext cx="4548065" cy="968303"/>
      </dsp:txXfrm>
    </dsp:sp>
    <dsp:sp modelId="{276329EE-0D85-44C9-927F-6277E174B8C2}">
      <dsp:nvSpPr>
        <dsp:cNvPr id="0" name=""/>
        <dsp:cNvSpPr/>
      </dsp:nvSpPr>
      <dsp:spPr>
        <a:xfrm>
          <a:off x="0" y="4227999"/>
          <a:ext cx="2587752" cy="1341336"/>
        </a:xfrm>
        <a:prstGeom prst="roundRect">
          <a:avLst/>
        </a:prstGeom>
        <a:solidFill>
          <a:schemeClr val="accent5">
            <a:hueOff val="5092792"/>
            <a:satOff val="32163"/>
            <a:lumOff val="-1647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a:t>Reinforcement learning</a:t>
          </a:r>
          <a:endParaRPr lang="en-US" sz="2600" kern="1200"/>
        </a:p>
      </dsp:txBody>
      <dsp:txXfrm>
        <a:off x="65479" y="4293478"/>
        <a:ext cx="2456794" cy="12103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41CEA-C830-47E3-AF84-00A82C05DF45}">
      <dsp:nvSpPr>
        <dsp:cNvPr id="0" name=""/>
        <dsp:cNvSpPr/>
      </dsp:nvSpPr>
      <dsp:spPr>
        <a:xfrm>
          <a:off x="0" y="680"/>
          <a:ext cx="7188200" cy="1591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EE9291-82CC-4234-B9D3-A6438FDCFC14}">
      <dsp:nvSpPr>
        <dsp:cNvPr id="0" name=""/>
        <dsp:cNvSpPr/>
      </dsp:nvSpPr>
      <dsp:spPr>
        <a:xfrm>
          <a:off x="481473" y="358800"/>
          <a:ext cx="875405" cy="87540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01B800-B551-4C6F-831D-008530F09568}">
      <dsp:nvSpPr>
        <dsp:cNvPr id="0" name=""/>
        <dsp:cNvSpPr/>
      </dsp:nvSpPr>
      <dsp:spPr>
        <a:xfrm>
          <a:off x="1838352" y="680"/>
          <a:ext cx="5349847"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111250">
            <a:lnSpc>
              <a:spcPct val="90000"/>
            </a:lnSpc>
            <a:spcBef>
              <a:spcPct val="0"/>
            </a:spcBef>
            <a:spcAft>
              <a:spcPct val="35000"/>
            </a:spcAft>
            <a:buNone/>
          </a:pPr>
          <a:r>
            <a:rPr lang="en-MY" sz="2500" kern="1200"/>
            <a:t>ANN (Artificial Neural Network)</a:t>
          </a:r>
          <a:endParaRPr lang="en-US" sz="2500" kern="1200"/>
        </a:p>
      </dsp:txBody>
      <dsp:txXfrm>
        <a:off x="1838352" y="680"/>
        <a:ext cx="5349847" cy="1591647"/>
      </dsp:txXfrm>
    </dsp:sp>
    <dsp:sp modelId="{F5095163-9270-4E5F-85BC-C3DDEF5E4BF8}">
      <dsp:nvSpPr>
        <dsp:cNvPr id="0" name=""/>
        <dsp:cNvSpPr/>
      </dsp:nvSpPr>
      <dsp:spPr>
        <a:xfrm>
          <a:off x="0" y="1990238"/>
          <a:ext cx="7188200" cy="1591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AA095E-794D-43F3-80AC-19ED79D2E77D}">
      <dsp:nvSpPr>
        <dsp:cNvPr id="0" name=""/>
        <dsp:cNvSpPr/>
      </dsp:nvSpPr>
      <dsp:spPr>
        <a:xfrm>
          <a:off x="481473" y="2348359"/>
          <a:ext cx="875405" cy="87540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5F2F77-B3EB-465B-93E0-FF00B7097850}">
      <dsp:nvSpPr>
        <dsp:cNvPr id="0" name=""/>
        <dsp:cNvSpPr/>
      </dsp:nvSpPr>
      <dsp:spPr>
        <a:xfrm>
          <a:off x="1838352" y="1990238"/>
          <a:ext cx="5349847"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111250">
            <a:lnSpc>
              <a:spcPct val="90000"/>
            </a:lnSpc>
            <a:spcBef>
              <a:spcPct val="0"/>
            </a:spcBef>
            <a:spcAft>
              <a:spcPct val="35000"/>
            </a:spcAft>
            <a:buNone/>
          </a:pPr>
          <a:r>
            <a:rPr lang="en-MY" sz="2500" kern="1200"/>
            <a:t>ML (Machine Learning)</a:t>
          </a:r>
          <a:endParaRPr lang="en-US" sz="2500" kern="1200"/>
        </a:p>
      </dsp:txBody>
      <dsp:txXfrm>
        <a:off x="1838352" y="1990238"/>
        <a:ext cx="5349847" cy="1591647"/>
      </dsp:txXfrm>
    </dsp:sp>
    <dsp:sp modelId="{C9D76838-B566-464B-ABA0-FBF0B08D24E1}">
      <dsp:nvSpPr>
        <dsp:cNvPr id="0" name=""/>
        <dsp:cNvSpPr/>
      </dsp:nvSpPr>
      <dsp:spPr>
        <a:xfrm>
          <a:off x="0" y="3979797"/>
          <a:ext cx="7188200" cy="1591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BD7E43-1F86-4127-AB80-1118FA8FC0DC}">
      <dsp:nvSpPr>
        <dsp:cNvPr id="0" name=""/>
        <dsp:cNvSpPr/>
      </dsp:nvSpPr>
      <dsp:spPr>
        <a:xfrm>
          <a:off x="481473" y="4337918"/>
          <a:ext cx="875405" cy="87540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2411AB-5E2E-41E5-A236-5E223E00CDE2}">
      <dsp:nvSpPr>
        <dsp:cNvPr id="0" name=""/>
        <dsp:cNvSpPr/>
      </dsp:nvSpPr>
      <dsp:spPr>
        <a:xfrm>
          <a:off x="1838352" y="3979797"/>
          <a:ext cx="5349847"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111250">
            <a:lnSpc>
              <a:spcPct val="90000"/>
            </a:lnSpc>
            <a:spcBef>
              <a:spcPct val="0"/>
            </a:spcBef>
            <a:spcAft>
              <a:spcPct val="35000"/>
            </a:spcAft>
            <a:buNone/>
          </a:pPr>
          <a:r>
            <a:rPr lang="en-MY" sz="2500" kern="1200"/>
            <a:t>DL (Deep Learning)</a:t>
          </a:r>
          <a:endParaRPr lang="en-US" sz="2500" kern="1200"/>
        </a:p>
      </dsp:txBody>
      <dsp:txXfrm>
        <a:off x="1838352" y="3979797"/>
        <a:ext cx="5349847" cy="15916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EAEF7-608D-4234-9DCD-104137FA24F3}">
      <dsp:nvSpPr>
        <dsp:cNvPr id="0" name=""/>
        <dsp:cNvSpPr/>
      </dsp:nvSpPr>
      <dsp:spPr>
        <a:xfrm>
          <a:off x="488187" y="0"/>
          <a:ext cx="1510523" cy="151052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BA6949-0840-42D3-B5FD-2A1142C6D3ED}">
      <dsp:nvSpPr>
        <dsp:cNvPr id="0" name=""/>
        <dsp:cNvSpPr/>
      </dsp:nvSpPr>
      <dsp:spPr>
        <a:xfrm>
          <a:off x="488187" y="1640773"/>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77950">
            <a:lnSpc>
              <a:spcPct val="90000"/>
            </a:lnSpc>
            <a:spcBef>
              <a:spcPct val="0"/>
            </a:spcBef>
            <a:spcAft>
              <a:spcPct val="35000"/>
            </a:spcAft>
            <a:buNone/>
            <a:defRPr b="1"/>
          </a:pPr>
          <a:r>
            <a:rPr lang="en-US" sz="3100" b="1" kern="1200" dirty="0"/>
            <a:t>Feed-forward neural nets:</a:t>
          </a:r>
          <a:endParaRPr lang="en-US" sz="3100" kern="1200" dirty="0"/>
        </a:p>
      </dsp:txBody>
      <dsp:txXfrm>
        <a:off x="488187" y="1640773"/>
        <a:ext cx="4315781" cy="647367"/>
      </dsp:txXfrm>
    </dsp:sp>
    <dsp:sp modelId="{A052916B-5CD1-4DA5-861B-E5306A5953B0}">
      <dsp:nvSpPr>
        <dsp:cNvPr id="0" name=""/>
        <dsp:cNvSpPr/>
      </dsp:nvSpPr>
      <dsp:spPr>
        <a:xfrm>
          <a:off x="488187" y="2348721"/>
          <a:ext cx="4315781" cy="68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en-US" sz="2000" kern="1200"/>
            <a:t>Links can only go in one direction.</a:t>
          </a:r>
        </a:p>
      </dsp:txBody>
      <dsp:txXfrm>
        <a:off x="488187" y="2348721"/>
        <a:ext cx="4315781" cy="680345"/>
      </dsp:txXfrm>
    </dsp:sp>
    <dsp:sp modelId="{4A3E4D34-2ECE-4B36-B2CB-E819683CA190}">
      <dsp:nvSpPr>
        <dsp:cNvPr id="0" name=""/>
        <dsp:cNvSpPr/>
      </dsp:nvSpPr>
      <dsp:spPr>
        <a:xfrm>
          <a:off x="5559230" y="0"/>
          <a:ext cx="1510523" cy="151052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EA0148-C881-475B-92CE-6AD3B9C13921}">
      <dsp:nvSpPr>
        <dsp:cNvPr id="0" name=""/>
        <dsp:cNvSpPr/>
      </dsp:nvSpPr>
      <dsp:spPr>
        <a:xfrm>
          <a:off x="5559230" y="1640773"/>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77950">
            <a:lnSpc>
              <a:spcPct val="90000"/>
            </a:lnSpc>
            <a:spcBef>
              <a:spcPct val="0"/>
            </a:spcBef>
            <a:spcAft>
              <a:spcPct val="35000"/>
            </a:spcAft>
            <a:buNone/>
            <a:defRPr b="1"/>
          </a:pPr>
          <a:r>
            <a:rPr lang="en-US" sz="3100" b="1" kern="1200" dirty="0"/>
            <a:t>Recurrent neural nets:</a:t>
          </a:r>
          <a:r>
            <a:rPr lang="en-US" sz="3100" kern="1200" dirty="0"/>
            <a:t> </a:t>
          </a:r>
        </a:p>
      </dsp:txBody>
      <dsp:txXfrm>
        <a:off x="5559230" y="1640773"/>
        <a:ext cx="4315781" cy="647367"/>
      </dsp:txXfrm>
    </dsp:sp>
    <dsp:sp modelId="{527F9214-9918-4C61-B065-D5534EB94913}">
      <dsp:nvSpPr>
        <dsp:cNvPr id="0" name=""/>
        <dsp:cNvSpPr/>
      </dsp:nvSpPr>
      <dsp:spPr>
        <a:xfrm>
          <a:off x="5559230" y="2348721"/>
          <a:ext cx="4315781" cy="68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en-US" sz="2000" kern="1200" dirty="0"/>
            <a:t>Links can go anywhere and form arbitrary</a:t>
          </a:r>
        </a:p>
        <a:p>
          <a:pPr marL="0" lvl="0" indent="0" algn="l" defTabSz="889000">
            <a:lnSpc>
              <a:spcPct val="90000"/>
            </a:lnSpc>
            <a:spcBef>
              <a:spcPct val="0"/>
            </a:spcBef>
            <a:spcAft>
              <a:spcPct val="35000"/>
            </a:spcAft>
            <a:buNone/>
          </a:pPr>
          <a:r>
            <a:rPr lang="en-US" sz="2000" kern="1200"/>
            <a:t>topologies.</a:t>
          </a:r>
        </a:p>
      </dsp:txBody>
      <dsp:txXfrm>
        <a:off x="5559230" y="2348721"/>
        <a:ext cx="4315781" cy="68034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4"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58E2D1-6966-4B42-9F26-EAC15E8F74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a:extLst>
              <a:ext uri="{FF2B5EF4-FFF2-40B4-BE49-F238E27FC236}">
                <a16:creationId xmlns:a16="http://schemas.microsoft.com/office/drawing/2014/main" id="{96223694-914C-426D-8DD3-919DFB4D344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45985F-1D72-46CA-821A-88C31DC7ECFE}" type="datetimeFigureOut">
              <a:rPr lang="en-MY" smtClean="0"/>
              <a:t>14/1/2021</a:t>
            </a:fld>
            <a:endParaRPr lang="en-MY"/>
          </a:p>
        </p:txBody>
      </p:sp>
      <p:sp>
        <p:nvSpPr>
          <p:cNvPr id="4" name="Slide Image Placeholder 3">
            <a:extLst>
              <a:ext uri="{FF2B5EF4-FFF2-40B4-BE49-F238E27FC236}">
                <a16:creationId xmlns:a16="http://schemas.microsoft.com/office/drawing/2014/main" id="{3E7EF7A8-C811-4EE4-80C5-E94271C9EEB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a:extLst>
              <a:ext uri="{FF2B5EF4-FFF2-40B4-BE49-F238E27FC236}">
                <a16:creationId xmlns:a16="http://schemas.microsoft.com/office/drawing/2014/main" id="{7DF2D5F8-4E65-41E3-A5E7-5108733AAE8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a:extLst>
              <a:ext uri="{FF2B5EF4-FFF2-40B4-BE49-F238E27FC236}">
                <a16:creationId xmlns:a16="http://schemas.microsoft.com/office/drawing/2014/main" id="{8194FC13-7C85-4626-A75C-1121D84508B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a:extLst>
              <a:ext uri="{FF2B5EF4-FFF2-40B4-BE49-F238E27FC236}">
                <a16:creationId xmlns:a16="http://schemas.microsoft.com/office/drawing/2014/main" id="{BDEB4897-3DEA-4892-8AF1-BB498621006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E71238-1012-4378-851B-29447A30ED4A}" type="slidenum">
              <a:rPr lang="en-MY" smtClean="0"/>
              <a:t>‹#›</a:t>
            </a:fld>
            <a:endParaRPr lang="en-MY"/>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102463B6-FE29-4A82-B06A-B36AD1B53E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AA513D0-E1E0-4112-B558-5E9EDA9AD9B1}" type="slidenum">
              <a:rPr lang="en-US" altLang="en-US" sz="1200"/>
              <a:pPr eaLnBrk="1" hangingPunct="1"/>
              <a:t>5</a:t>
            </a:fld>
            <a:endParaRPr lang="en-US" altLang="en-US" sz="1200"/>
          </a:p>
        </p:txBody>
      </p:sp>
      <p:sp>
        <p:nvSpPr>
          <p:cNvPr id="30722" name="Rectangle 2">
            <a:extLst>
              <a:ext uri="{FF2B5EF4-FFF2-40B4-BE49-F238E27FC236}">
                <a16:creationId xmlns:a16="http://schemas.microsoft.com/office/drawing/2014/main" id="{26452EC6-D654-4A0F-9F9F-9218B39AAF7F}"/>
              </a:ext>
            </a:extLst>
          </p:cNvPr>
          <p:cNvSpPr>
            <a:spLocks noChangeArrowheads="1" noTextEdit="1"/>
          </p:cNvSpPr>
          <p:nvPr>
            <p:ph type="sldImg"/>
          </p:nvPr>
        </p:nvSpPr>
        <p:spPr>
          <a:solidFill>
            <a:srgbClr val="FFFFFF"/>
          </a:solidFill>
          <a:ln/>
        </p:spPr>
      </p:sp>
      <p:sp>
        <p:nvSpPr>
          <p:cNvPr id="30723" name="Rectangle 3">
            <a:extLst>
              <a:ext uri="{FF2B5EF4-FFF2-40B4-BE49-F238E27FC236}">
                <a16:creationId xmlns:a16="http://schemas.microsoft.com/office/drawing/2014/main" id="{AA252EA7-E281-4A30-BBF4-5604C4115589}"/>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ADEBBFBB-0A02-47C7-9F83-3C8DC9F692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B016E14-5A95-4F7E-91C2-EEDF10F6B732}" type="slidenum">
              <a:rPr lang="en-US" altLang="en-US" sz="1200"/>
              <a:pPr eaLnBrk="1" hangingPunct="1"/>
              <a:t>16</a:t>
            </a:fld>
            <a:endParaRPr lang="en-US" altLang="en-US" sz="1200"/>
          </a:p>
        </p:txBody>
      </p:sp>
      <p:sp>
        <p:nvSpPr>
          <p:cNvPr id="49154" name="Rectangle 2">
            <a:extLst>
              <a:ext uri="{FF2B5EF4-FFF2-40B4-BE49-F238E27FC236}">
                <a16:creationId xmlns:a16="http://schemas.microsoft.com/office/drawing/2014/main" id="{D63F7543-7758-49B5-9AC9-6AB80B84BF05}"/>
              </a:ext>
            </a:extLst>
          </p:cNvPr>
          <p:cNvSpPr>
            <a:spLocks noChangeArrowheads="1" noTextEdit="1"/>
          </p:cNvSpPr>
          <p:nvPr>
            <p:ph type="sldImg"/>
          </p:nvPr>
        </p:nvSpPr>
        <p:spPr>
          <a:solidFill>
            <a:srgbClr val="FFFFFF"/>
          </a:solidFill>
          <a:ln/>
        </p:spPr>
      </p:sp>
      <p:sp>
        <p:nvSpPr>
          <p:cNvPr id="49155" name="Rectangle 3">
            <a:extLst>
              <a:ext uri="{FF2B5EF4-FFF2-40B4-BE49-F238E27FC236}">
                <a16:creationId xmlns:a16="http://schemas.microsoft.com/office/drawing/2014/main" id="{239131F2-AB4B-4B5E-8A82-840D52D8011D}"/>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B03F4CD1-8958-4E8F-A52D-EE96EA433C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C3F7EE1-E1B8-4AAF-A47E-CC546CC1A15D}" type="slidenum">
              <a:rPr lang="en-US" altLang="en-US" sz="1200"/>
              <a:pPr eaLnBrk="1" hangingPunct="1"/>
              <a:t>17</a:t>
            </a:fld>
            <a:endParaRPr lang="en-US" altLang="en-US" sz="1200"/>
          </a:p>
        </p:txBody>
      </p:sp>
      <p:sp>
        <p:nvSpPr>
          <p:cNvPr id="51202" name="Rectangle 2">
            <a:extLst>
              <a:ext uri="{FF2B5EF4-FFF2-40B4-BE49-F238E27FC236}">
                <a16:creationId xmlns:a16="http://schemas.microsoft.com/office/drawing/2014/main" id="{8CA9D062-3D4D-40C1-A37C-9978E2724C0D}"/>
              </a:ext>
            </a:extLst>
          </p:cNvPr>
          <p:cNvSpPr>
            <a:spLocks noChangeArrowheads="1" noTextEdit="1"/>
          </p:cNvSpPr>
          <p:nvPr>
            <p:ph type="sldImg"/>
          </p:nvPr>
        </p:nvSpPr>
        <p:spPr>
          <a:solidFill>
            <a:srgbClr val="FFFFFF"/>
          </a:solidFill>
          <a:ln/>
        </p:spPr>
      </p:sp>
      <p:sp>
        <p:nvSpPr>
          <p:cNvPr id="51203" name="Rectangle 3">
            <a:extLst>
              <a:ext uri="{FF2B5EF4-FFF2-40B4-BE49-F238E27FC236}">
                <a16:creationId xmlns:a16="http://schemas.microsoft.com/office/drawing/2014/main" id="{3AAF75DE-8A3A-448F-A937-8A316D0FA778}"/>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B3F142FA-1CBF-44D8-8D94-29FCDD45A3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44E5C31-A979-432F-B382-767B3743F0BD}" type="slidenum">
              <a:rPr lang="en-US" altLang="en-US" sz="1200"/>
              <a:pPr eaLnBrk="1" hangingPunct="1"/>
              <a:t>18</a:t>
            </a:fld>
            <a:endParaRPr lang="en-US" altLang="en-US" sz="1200"/>
          </a:p>
        </p:txBody>
      </p:sp>
      <p:sp>
        <p:nvSpPr>
          <p:cNvPr id="53250" name="Rectangle 2">
            <a:extLst>
              <a:ext uri="{FF2B5EF4-FFF2-40B4-BE49-F238E27FC236}">
                <a16:creationId xmlns:a16="http://schemas.microsoft.com/office/drawing/2014/main" id="{506A8F26-949C-4DF7-9A38-8BD6CE71C351}"/>
              </a:ext>
            </a:extLst>
          </p:cNvPr>
          <p:cNvSpPr>
            <a:spLocks noChangeArrowheads="1" noTextEdit="1"/>
          </p:cNvSpPr>
          <p:nvPr>
            <p:ph type="sldImg"/>
          </p:nvPr>
        </p:nvSpPr>
        <p:spPr>
          <a:solidFill>
            <a:srgbClr val="FFFFFF"/>
          </a:solidFill>
          <a:ln/>
        </p:spPr>
      </p:sp>
      <p:sp>
        <p:nvSpPr>
          <p:cNvPr id="53251" name="Rectangle 3">
            <a:extLst>
              <a:ext uri="{FF2B5EF4-FFF2-40B4-BE49-F238E27FC236}">
                <a16:creationId xmlns:a16="http://schemas.microsoft.com/office/drawing/2014/main" id="{C7302AD2-6149-4027-B1BB-A63F9E98BE11}"/>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77A0ED19-5DDA-4C03-83B0-E9090CF42241}"/>
              </a:ext>
            </a:extLst>
          </p:cNvPr>
          <p:cNvSpPr>
            <a:spLocks noGrp="1" noRot="1" noChangeAspect="1" noTextEdit="1"/>
          </p:cNvSpPr>
          <p:nvPr>
            <p:ph type="sldImg"/>
          </p:nvPr>
        </p:nvSpPr>
        <p:spPr>
          <a:ln/>
        </p:spPr>
      </p:sp>
      <p:sp>
        <p:nvSpPr>
          <p:cNvPr id="55298" name="Notes Placeholder 2">
            <a:extLst>
              <a:ext uri="{FF2B5EF4-FFF2-40B4-BE49-F238E27FC236}">
                <a16:creationId xmlns:a16="http://schemas.microsoft.com/office/drawing/2014/main" id="{3C550D9E-1146-4DD9-8B19-815F646632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Add function and best linear approximation</a:t>
            </a:r>
          </a:p>
        </p:txBody>
      </p:sp>
      <p:sp>
        <p:nvSpPr>
          <p:cNvPr id="55299" name="Slide Number Placeholder 3">
            <a:extLst>
              <a:ext uri="{FF2B5EF4-FFF2-40B4-BE49-F238E27FC236}">
                <a16:creationId xmlns:a16="http://schemas.microsoft.com/office/drawing/2014/main" id="{BA1DC36C-5E4A-44B1-9CAF-59C41C8F37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4337A58-7807-4F66-8A69-DEA4271034DD}" type="slidenum">
              <a:rPr lang="en-US" altLang="en-US" sz="1200"/>
              <a:pPr eaLnBrk="1" hangingPunct="1"/>
              <a:t>19</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731F78C6-E767-4280-8B8A-1882D45C32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3E3A095-8B11-4515-B166-A977245A3336}" type="slidenum">
              <a:rPr lang="en-US" altLang="en-US" sz="1200"/>
              <a:pPr eaLnBrk="1" hangingPunct="1"/>
              <a:t>20</a:t>
            </a:fld>
            <a:endParaRPr lang="en-US" altLang="en-US" sz="1200"/>
          </a:p>
        </p:txBody>
      </p:sp>
      <p:sp>
        <p:nvSpPr>
          <p:cNvPr id="57346" name="Rectangle 2">
            <a:extLst>
              <a:ext uri="{FF2B5EF4-FFF2-40B4-BE49-F238E27FC236}">
                <a16:creationId xmlns:a16="http://schemas.microsoft.com/office/drawing/2014/main" id="{9A5B3EF9-6854-45CC-901F-7E1CDF53552E}"/>
              </a:ext>
            </a:extLst>
          </p:cNvPr>
          <p:cNvSpPr>
            <a:spLocks noRot="1" noChangeArrowheads="1" noTextEdit="1"/>
          </p:cNvSpPr>
          <p:nvPr>
            <p:ph type="sldImg"/>
          </p:nvPr>
        </p:nvSpPr>
        <p:spPr>
          <a:ln/>
        </p:spPr>
      </p:sp>
      <p:sp>
        <p:nvSpPr>
          <p:cNvPr id="57347" name="Rectangle 3">
            <a:extLst>
              <a:ext uri="{FF2B5EF4-FFF2-40B4-BE49-F238E27FC236}">
                <a16:creationId xmlns:a16="http://schemas.microsoft.com/office/drawing/2014/main" id="{ADC981A0-BCBE-4995-A8A6-C34E6AC33E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F083E585-10FB-4152-BB2D-D6548299A8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70C1D4F-2D1B-4A34-8F79-9845547A9FD7}" type="slidenum">
              <a:rPr lang="en-US" altLang="en-US" sz="1200"/>
              <a:pPr eaLnBrk="1" hangingPunct="1"/>
              <a:t>21</a:t>
            </a:fld>
            <a:endParaRPr lang="en-US" altLang="en-US" sz="1200"/>
          </a:p>
        </p:txBody>
      </p:sp>
      <p:sp>
        <p:nvSpPr>
          <p:cNvPr id="61442" name="Rectangle 2">
            <a:extLst>
              <a:ext uri="{FF2B5EF4-FFF2-40B4-BE49-F238E27FC236}">
                <a16:creationId xmlns:a16="http://schemas.microsoft.com/office/drawing/2014/main" id="{FF4F0E57-57F3-4088-AC0A-49421FFD39B1}"/>
              </a:ext>
            </a:extLst>
          </p:cNvPr>
          <p:cNvSpPr>
            <a:spLocks noRot="1" noChangeArrowheads="1" noTextEdit="1"/>
          </p:cNvSpPr>
          <p:nvPr>
            <p:ph type="sldImg"/>
          </p:nvPr>
        </p:nvSpPr>
        <p:spPr>
          <a:ln/>
        </p:spPr>
      </p:sp>
      <p:sp>
        <p:nvSpPr>
          <p:cNvPr id="61443" name="Rectangle 3">
            <a:extLst>
              <a:ext uri="{FF2B5EF4-FFF2-40B4-BE49-F238E27FC236}">
                <a16:creationId xmlns:a16="http://schemas.microsoft.com/office/drawing/2014/main" id="{7869AC0B-E853-4FE3-81ED-56197BEBA0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B485377F-722C-472C-B401-5B4C7FA7FB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7296986-AC65-4D3E-A740-2DCB869263A9}" type="slidenum">
              <a:rPr lang="en-US" altLang="en-US" sz="1200"/>
              <a:pPr eaLnBrk="1" hangingPunct="1"/>
              <a:t>22</a:t>
            </a:fld>
            <a:endParaRPr lang="en-US" altLang="en-US" sz="1200"/>
          </a:p>
        </p:txBody>
      </p:sp>
      <p:sp>
        <p:nvSpPr>
          <p:cNvPr id="63490" name="Rectangle 2">
            <a:extLst>
              <a:ext uri="{FF2B5EF4-FFF2-40B4-BE49-F238E27FC236}">
                <a16:creationId xmlns:a16="http://schemas.microsoft.com/office/drawing/2014/main" id="{14FC8262-C762-4FAC-AEF5-9335EE686B0F}"/>
              </a:ext>
            </a:extLst>
          </p:cNvPr>
          <p:cNvSpPr>
            <a:spLocks noRot="1" noChangeArrowheads="1" noTextEdit="1"/>
          </p:cNvSpPr>
          <p:nvPr>
            <p:ph type="sldImg"/>
          </p:nvPr>
        </p:nvSpPr>
        <p:spPr>
          <a:ln/>
        </p:spPr>
      </p:sp>
      <p:sp>
        <p:nvSpPr>
          <p:cNvPr id="63491" name="Rectangle 3">
            <a:extLst>
              <a:ext uri="{FF2B5EF4-FFF2-40B4-BE49-F238E27FC236}">
                <a16:creationId xmlns:a16="http://schemas.microsoft.com/office/drawing/2014/main" id="{80969E18-8103-4ABD-BC56-230CBAC55C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2B664A5-8C31-40C0-946B-05097A85696C}"/>
              </a:ext>
            </a:extLst>
          </p:cNvPr>
          <p:cNvSpPr>
            <a:spLocks noGrp="1" noChangeArrowheads="1"/>
          </p:cNvSpPr>
          <p:nvPr>
            <p:ph type="sldNum" sz="quarter" idx="5"/>
          </p:nvPr>
        </p:nvSpPr>
        <p:spPr>
          <a:ln/>
        </p:spPr>
        <p:txBody>
          <a:bodyPr/>
          <a:lstStyle/>
          <a:p>
            <a:fld id="{C01997CD-2D85-44B9-97C6-717373CFA846}" type="slidenum">
              <a:rPr lang="zh-CN" altLang="en-US"/>
              <a:pPr/>
              <a:t>27</a:t>
            </a:fld>
            <a:endParaRPr lang="en-US" altLang="zh-CN"/>
          </a:p>
        </p:txBody>
      </p:sp>
      <p:sp>
        <p:nvSpPr>
          <p:cNvPr id="88066" name="Rectangle 2">
            <a:extLst>
              <a:ext uri="{FF2B5EF4-FFF2-40B4-BE49-F238E27FC236}">
                <a16:creationId xmlns:a16="http://schemas.microsoft.com/office/drawing/2014/main" id="{9E98C1AC-ACBB-4E3E-92A3-E25127EDC728}"/>
              </a:ext>
            </a:extLst>
          </p:cNvPr>
          <p:cNvSpPr>
            <a:spLocks noChangeArrowheads="1" noTextEdit="1"/>
          </p:cNvSpPr>
          <p:nvPr>
            <p:ph type="sldImg"/>
          </p:nvPr>
        </p:nvSpPr>
        <p:spPr>
          <a:ln/>
        </p:spPr>
      </p:sp>
      <p:sp>
        <p:nvSpPr>
          <p:cNvPr id="88067" name="Rectangle 3">
            <a:extLst>
              <a:ext uri="{FF2B5EF4-FFF2-40B4-BE49-F238E27FC236}">
                <a16:creationId xmlns:a16="http://schemas.microsoft.com/office/drawing/2014/main" id="{3649031B-0253-4BC0-AE21-6278371B2D6E}"/>
              </a:ext>
            </a:extLst>
          </p:cNvPr>
          <p:cNvSpPr>
            <a:spLocks noGrp="1" noChangeArrowheads="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D74168A0-7641-4D5D-8F6B-7E37C4624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9F7BA73-45E1-4E5A-9D8A-78058AC4D0BC}" type="slidenum">
              <a:rPr lang="en-US" altLang="en-US" sz="1200"/>
              <a:pPr eaLnBrk="1" hangingPunct="1"/>
              <a:t>6</a:t>
            </a:fld>
            <a:endParaRPr lang="en-US" altLang="en-US" sz="1200"/>
          </a:p>
        </p:txBody>
      </p:sp>
      <p:sp>
        <p:nvSpPr>
          <p:cNvPr id="32770" name="Rectangle 2">
            <a:extLst>
              <a:ext uri="{FF2B5EF4-FFF2-40B4-BE49-F238E27FC236}">
                <a16:creationId xmlns:a16="http://schemas.microsoft.com/office/drawing/2014/main" id="{38D5288C-0532-465D-BB24-02248E19023A}"/>
              </a:ext>
            </a:extLst>
          </p:cNvPr>
          <p:cNvSpPr>
            <a:spLocks noChangeArrowheads="1" noTextEdit="1"/>
          </p:cNvSpPr>
          <p:nvPr>
            <p:ph type="sldImg"/>
          </p:nvPr>
        </p:nvSpPr>
        <p:spPr>
          <a:solidFill>
            <a:srgbClr val="FFFFFF"/>
          </a:solidFill>
          <a:ln/>
        </p:spPr>
      </p:sp>
      <p:sp>
        <p:nvSpPr>
          <p:cNvPr id="32771" name="Rectangle 3">
            <a:extLst>
              <a:ext uri="{FF2B5EF4-FFF2-40B4-BE49-F238E27FC236}">
                <a16:creationId xmlns:a16="http://schemas.microsoft.com/office/drawing/2014/main" id="{8DD05F15-CD93-44AA-83BE-3D4904271175}"/>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43CE6DBA-E4E9-4B9E-B73C-028A0B394A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F836C4C-859A-49D2-8877-17F22FC01839}" type="slidenum">
              <a:rPr lang="en-US" altLang="en-US" sz="1200"/>
              <a:pPr eaLnBrk="1" hangingPunct="1"/>
              <a:t>9</a:t>
            </a:fld>
            <a:endParaRPr lang="en-US" altLang="en-US" sz="1200"/>
          </a:p>
        </p:txBody>
      </p:sp>
      <p:sp>
        <p:nvSpPr>
          <p:cNvPr id="34818" name="Rectangle 2">
            <a:extLst>
              <a:ext uri="{FF2B5EF4-FFF2-40B4-BE49-F238E27FC236}">
                <a16:creationId xmlns:a16="http://schemas.microsoft.com/office/drawing/2014/main" id="{E44B8133-3CBB-4FB8-8F3A-4B5266B188B0}"/>
              </a:ext>
            </a:extLst>
          </p:cNvPr>
          <p:cNvSpPr>
            <a:spLocks noChangeArrowheads="1" noTextEdit="1"/>
          </p:cNvSpPr>
          <p:nvPr>
            <p:ph type="sldImg"/>
          </p:nvPr>
        </p:nvSpPr>
        <p:spPr>
          <a:solidFill>
            <a:srgbClr val="FFFFFF"/>
          </a:solidFill>
          <a:ln/>
        </p:spPr>
      </p:sp>
      <p:sp>
        <p:nvSpPr>
          <p:cNvPr id="34819" name="Rectangle 3">
            <a:extLst>
              <a:ext uri="{FF2B5EF4-FFF2-40B4-BE49-F238E27FC236}">
                <a16:creationId xmlns:a16="http://schemas.microsoft.com/office/drawing/2014/main" id="{6CA2EDDE-4792-44BA-80D0-65031790B2C4}"/>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1DD4BA1D-3DE1-42A5-A2BE-162E079AF1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90C9817-808F-43E6-BA83-B44A15B09325}" type="slidenum">
              <a:rPr lang="en-US" altLang="en-US" sz="1200"/>
              <a:pPr eaLnBrk="1" hangingPunct="1"/>
              <a:t>10</a:t>
            </a:fld>
            <a:endParaRPr lang="en-US" altLang="en-US" sz="1200"/>
          </a:p>
        </p:txBody>
      </p:sp>
      <p:sp>
        <p:nvSpPr>
          <p:cNvPr id="36866" name="Rectangle 2">
            <a:extLst>
              <a:ext uri="{FF2B5EF4-FFF2-40B4-BE49-F238E27FC236}">
                <a16:creationId xmlns:a16="http://schemas.microsoft.com/office/drawing/2014/main" id="{3AA7557E-8AA7-494B-8ADD-E4C8BB2227CD}"/>
              </a:ext>
            </a:extLst>
          </p:cNvPr>
          <p:cNvSpPr>
            <a:spLocks noChangeArrowheads="1" noTextEdit="1"/>
          </p:cNvSpPr>
          <p:nvPr>
            <p:ph type="sldImg"/>
          </p:nvPr>
        </p:nvSpPr>
        <p:spPr>
          <a:solidFill>
            <a:srgbClr val="FFFFFF"/>
          </a:solidFill>
          <a:ln/>
        </p:spPr>
      </p:sp>
      <p:sp>
        <p:nvSpPr>
          <p:cNvPr id="36867" name="Rectangle 3">
            <a:extLst>
              <a:ext uri="{FF2B5EF4-FFF2-40B4-BE49-F238E27FC236}">
                <a16:creationId xmlns:a16="http://schemas.microsoft.com/office/drawing/2014/main" id="{18158D7E-FD47-4AAA-9E61-AB5657BD8173}"/>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0029ED0E-127C-4A42-A256-3416CB876C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18483C3-5F33-4337-AB76-B27E6539433D}" type="slidenum">
              <a:rPr lang="en-US" altLang="en-US" sz="1200"/>
              <a:pPr eaLnBrk="1" hangingPunct="1"/>
              <a:t>11</a:t>
            </a:fld>
            <a:endParaRPr lang="en-US" altLang="en-US" sz="1200"/>
          </a:p>
        </p:txBody>
      </p:sp>
      <p:sp>
        <p:nvSpPr>
          <p:cNvPr id="38914" name="Rectangle 2">
            <a:extLst>
              <a:ext uri="{FF2B5EF4-FFF2-40B4-BE49-F238E27FC236}">
                <a16:creationId xmlns:a16="http://schemas.microsoft.com/office/drawing/2014/main" id="{80E42F57-1F41-4C4E-BF7E-648E67B60533}"/>
              </a:ext>
            </a:extLst>
          </p:cNvPr>
          <p:cNvSpPr>
            <a:spLocks noChangeArrowheads="1" noTextEdit="1"/>
          </p:cNvSpPr>
          <p:nvPr>
            <p:ph type="sldImg"/>
          </p:nvPr>
        </p:nvSpPr>
        <p:spPr>
          <a:solidFill>
            <a:srgbClr val="FFFFFF"/>
          </a:solidFill>
          <a:ln/>
        </p:spPr>
      </p:sp>
      <p:sp>
        <p:nvSpPr>
          <p:cNvPr id="38915" name="Rectangle 3">
            <a:extLst>
              <a:ext uri="{FF2B5EF4-FFF2-40B4-BE49-F238E27FC236}">
                <a16:creationId xmlns:a16="http://schemas.microsoft.com/office/drawing/2014/main" id="{C47581D6-DD28-4E30-8841-08D808F4FB82}"/>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78F3FC81-D682-4A67-A92D-BE384D24A1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893B674-BB89-4218-B6CD-98EAA16628E8}" type="slidenum">
              <a:rPr lang="en-US" altLang="en-US" sz="1200"/>
              <a:pPr eaLnBrk="1" hangingPunct="1"/>
              <a:t>12</a:t>
            </a:fld>
            <a:endParaRPr lang="en-US" altLang="en-US" sz="1200"/>
          </a:p>
        </p:txBody>
      </p:sp>
      <p:sp>
        <p:nvSpPr>
          <p:cNvPr id="40962" name="Rectangle 2">
            <a:extLst>
              <a:ext uri="{FF2B5EF4-FFF2-40B4-BE49-F238E27FC236}">
                <a16:creationId xmlns:a16="http://schemas.microsoft.com/office/drawing/2014/main" id="{BCF102F5-2348-487F-8B07-5F52D3CA53A6}"/>
              </a:ext>
            </a:extLst>
          </p:cNvPr>
          <p:cNvSpPr>
            <a:spLocks noChangeArrowheads="1" noTextEdit="1"/>
          </p:cNvSpPr>
          <p:nvPr>
            <p:ph type="sldImg"/>
          </p:nvPr>
        </p:nvSpPr>
        <p:spPr>
          <a:solidFill>
            <a:srgbClr val="FFFFFF"/>
          </a:solidFill>
          <a:ln/>
        </p:spPr>
      </p:sp>
      <p:sp>
        <p:nvSpPr>
          <p:cNvPr id="40963" name="Rectangle 3">
            <a:extLst>
              <a:ext uri="{FF2B5EF4-FFF2-40B4-BE49-F238E27FC236}">
                <a16:creationId xmlns:a16="http://schemas.microsoft.com/office/drawing/2014/main" id="{BF0F4857-A8B0-4141-BBBE-4FEDD4DAAE0E}"/>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800D4CB9-4DDE-4ACA-965E-5F6A47559F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E1E3997-4884-4337-A211-E21979455417}" type="slidenum">
              <a:rPr lang="en-US" altLang="en-US" sz="1200"/>
              <a:pPr eaLnBrk="1" hangingPunct="1"/>
              <a:t>13</a:t>
            </a:fld>
            <a:endParaRPr lang="en-US" altLang="en-US" sz="1200"/>
          </a:p>
        </p:txBody>
      </p:sp>
      <p:sp>
        <p:nvSpPr>
          <p:cNvPr id="43010" name="Rectangle 2">
            <a:extLst>
              <a:ext uri="{FF2B5EF4-FFF2-40B4-BE49-F238E27FC236}">
                <a16:creationId xmlns:a16="http://schemas.microsoft.com/office/drawing/2014/main" id="{1DE88524-B21D-4C9F-9FDE-8B5FA4BEF9F4}"/>
              </a:ext>
            </a:extLst>
          </p:cNvPr>
          <p:cNvSpPr>
            <a:spLocks noChangeArrowheads="1" noTextEdit="1"/>
          </p:cNvSpPr>
          <p:nvPr>
            <p:ph type="sldImg"/>
          </p:nvPr>
        </p:nvSpPr>
        <p:spPr>
          <a:solidFill>
            <a:srgbClr val="FFFFFF"/>
          </a:solidFill>
          <a:ln/>
        </p:spPr>
      </p:sp>
      <p:sp>
        <p:nvSpPr>
          <p:cNvPr id="43011" name="Rectangle 3">
            <a:extLst>
              <a:ext uri="{FF2B5EF4-FFF2-40B4-BE49-F238E27FC236}">
                <a16:creationId xmlns:a16="http://schemas.microsoft.com/office/drawing/2014/main" id="{85705837-78F6-4DC3-AE07-40C7373E58EE}"/>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A44EA9DA-F5DB-42E4-9F0F-43FBEFDB0D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B29E770-514D-4254-9C55-A649F58BFA72}" type="slidenum">
              <a:rPr lang="en-US" altLang="en-US" sz="1200"/>
              <a:pPr eaLnBrk="1" hangingPunct="1"/>
              <a:t>14</a:t>
            </a:fld>
            <a:endParaRPr lang="en-US" altLang="en-US" sz="1200"/>
          </a:p>
        </p:txBody>
      </p:sp>
      <p:sp>
        <p:nvSpPr>
          <p:cNvPr id="45058" name="Rectangle 2">
            <a:extLst>
              <a:ext uri="{FF2B5EF4-FFF2-40B4-BE49-F238E27FC236}">
                <a16:creationId xmlns:a16="http://schemas.microsoft.com/office/drawing/2014/main" id="{6CA62BE8-1FAF-4D79-8840-C301B12DAD0F}"/>
              </a:ext>
            </a:extLst>
          </p:cNvPr>
          <p:cNvSpPr>
            <a:spLocks noChangeArrowheads="1" noTextEdit="1"/>
          </p:cNvSpPr>
          <p:nvPr>
            <p:ph type="sldImg"/>
          </p:nvPr>
        </p:nvSpPr>
        <p:spPr>
          <a:solidFill>
            <a:srgbClr val="FFFFFF"/>
          </a:solidFill>
          <a:ln/>
        </p:spPr>
      </p:sp>
      <p:sp>
        <p:nvSpPr>
          <p:cNvPr id="45059" name="Rectangle 3">
            <a:extLst>
              <a:ext uri="{FF2B5EF4-FFF2-40B4-BE49-F238E27FC236}">
                <a16:creationId xmlns:a16="http://schemas.microsoft.com/office/drawing/2014/main" id="{EE20E26D-A496-4478-83E3-FEF278287957}"/>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F76E7A35-7061-4612-B89B-1307E2611D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F338017-654B-4DC9-AA59-C4DC76A70080}" type="slidenum">
              <a:rPr lang="en-US" altLang="en-US" sz="1200"/>
              <a:pPr eaLnBrk="1" hangingPunct="1"/>
              <a:t>15</a:t>
            </a:fld>
            <a:endParaRPr lang="en-US" altLang="en-US" sz="1200"/>
          </a:p>
        </p:txBody>
      </p:sp>
      <p:sp>
        <p:nvSpPr>
          <p:cNvPr id="47106" name="Rectangle 2">
            <a:extLst>
              <a:ext uri="{FF2B5EF4-FFF2-40B4-BE49-F238E27FC236}">
                <a16:creationId xmlns:a16="http://schemas.microsoft.com/office/drawing/2014/main" id="{D5F5F380-176A-4763-B4A8-2CCED9AEB1A0}"/>
              </a:ext>
            </a:extLst>
          </p:cNvPr>
          <p:cNvSpPr>
            <a:spLocks noChangeArrowheads="1" noTextEdit="1"/>
          </p:cNvSpPr>
          <p:nvPr>
            <p:ph type="sldImg"/>
          </p:nvPr>
        </p:nvSpPr>
        <p:spPr>
          <a:solidFill>
            <a:srgbClr val="FFFFFF"/>
          </a:solidFill>
          <a:ln/>
        </p:spPr>
      </p:sp>
      <p:sp>
        <p:nvSpPr>
          <p:cNvPr id="47107" name="Rectangle 3">
            <a:extLst>
              <a:ext uri="{FF2B5EF4-FFF2-40B4-BE49-F238E27FC236}">
                <a16:creationId xmlns:a16="http://schemas.microsoft.com/office/drawing/2014/main" id="{D17B1E15-0E04-4D9E-94EB-837C17703AD9}"/>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3175" y="-19050"/>
            <a:ext cx="12201525" cy="6883400"/>
            <a:chOff x="-3175" y="-19050"/>
            <a:chExt cx="12201525" cy="6883400"/>
          </a:xfrm>
        </p:grpSpPr>
        <p:sp>
          <p:nvSpPr>
            <p:cNvPr id="24" name="Freeform 13"/>
            <p:cNvSpPr>
              <a:spLocks noEditPoints="1"/>
            </p:cNvSpPr>
            <p:nvPr/>
          </p:nvSpPr>
          <p:spPr bwMode="auto">
            <a:xfrm>
              <a:off x="1560513" y="-19050"/>
              <a:ext cx="10028237" cy="6883400"/>
            </a:xfrm>
            <a:custGeom>
              <a:avLst/>
              <a:gdLst/>
              <a:ahLst/>
              <a:cxnLst/>
              <a:rect l="0" t="0" r="r" b="b"/>
              <a:pathLst>
                <a:path w="3154" h="2164">
                  <a:moveTo>
                    <a:pt x="299" y="343"/>
                  </a:moveTo>
                  <a:cubicBezTo>
                    <a:pt x="302" y="360"/>
                    <a:pt x="304" y="374"/>
                    <a:pt x="321" y="374"/>
                  </a:cubicBezTo>
                  <a:cubicBezTo>
                    <a:pt x="327" y="374"/>
                    <a:pt x="336" y="369"/>
                    <a:pt x="339" y="364"/>
                  </a:cubicBezTo>
                  <a:cubicBezTo>
                    <a:pt x="347" y="348"/>
                    <a:pt x="337" y="338"/>
                    <a:pt x="322" y="327"/>
                  </a:cubicBezTo>
                  <a:cubicBezTo>
                    <a:pt x="314" y="332"/>
                    <a:pt x="306" y="338"/>
                    <a:pt x="299" y="343"/>
                  </a:cubicBezTo>
                  <a:close/>
                  <a:moveTo>
                    <a:pt x="443" y="104"/>
                  </a:moveTo>
                  <a:cubicBezTo>
                    <a:pt x="461" y="98"/>
                    <a:pt x="467" y="84"/>
                    <a:pt x="465" y="65"/>
                  </a:cubicBezTo>
                  <a:cubicBezTo>
                    <a:pt x="445" y="46"/>
                    <a:pt x="435" y="43"/>
                    <a:pt x="420" y="54"/>
                  </a:cubicBezTo>
                  <a:cubicBezTo>
                    <a:pt x="410" y="61"/>
                    <a:pt x="405" y="69"/>
                    <a:pt x="410" y="82"/>
                  </a:cubicBezTo>
                  <a:cubicBezTo>
                    <a:pt x="414" y="95"/>
                    <a:pt x="431" y="108"/>
                    <a:pt x="443" y="104"/>
                  </a:cubicBezTo>
                  <a:close/>
                  <a:moveTo>
                    <a:pt x="419" y="264"/>
                  </a:moveTo>
                  <a:cubicBezTo>
                    <a:pt x="412" y="277"/>
                    <a:pt x="406" y="287"/>
                    <a:pt x="401" y="296"/>
                  </a:cubicBezTo>
                  <a:cubicBezTo>
                    <a:pt x="430" y="320"/>
                    <a:pt x="435" y="319"/>
                    <a:pt x="447" y="288"/>
                  </a:cubicBezTo>
                  <a:cubicBezTo>
                    <a:pt x="439" y="281"/>
                    <a:pt x="430" y="274"/>
                    <a:pt x="419" y="264"/>
                  </a:cubicBezTo>
                  <a:close/>
                  <a:moveTo>
                    <a:pt x="350" y="105"/>
                  </a:moveTo>
                  <a:cubicBezTo>
                    <a:pt x="357" y="100"/>
                    <a:pt x="367" y="91"/>
                    <a:pt x="367" y="83"/>
                  </a:cubicBezTo>
                  <a:cubicBezTo>
                    <a:pt x="367" y="65"/>
                    <a:pt x="353" y="58"/>
                    <a:pt x="335" y="58"/>
                  </a:cubicBezTo>
                  <a:cubicBezTo>
                    <a:pt x="322" y="69"/>
                    <a:pt x="314" y="82"/>
                    <a:pt x="324" y="98"/>
                  </a:cubicBezTo>
                  <a:cubicBezTo>
                    <a:pt x="330" y="109"/>
                    <a:pt x="341" y="111"/>
                    <a:pt x="350" y="105"/>
                  </a:cubicBezTo>
                  <a:close/>
                  <a:moveTo>
                    <a:pt x="473" y="465"/>
                  </a:moveTo>
                  <a:cubicBezTo>
                    <a:pt x="484" y="461"/>
                    <a:pt x="489" y="445"/>
                    <a:pt x="484" y="431"/>
                  </a:cubicBezTo>
                  <a:cubicBezTo>
                    <a:pt x="479" y="418"/>
                    <a:pt x="466" y="413"/>
                    <a:pt x="451" y="418"/>
                  </a:cubicBezTo>
                  <a:cubicBezTo>
                    <a:pt x="440" y="423"/>
                    <a:pt x="434" y="439"/>
                    <a:pt x="439" y="451"/>
                  </a:cubicBezTo>
                  <a:cubicBezTo>
                    <a:pt x="444" y="462"/>
                    <a:pt x="462" y="470"/>
                    <a:pt x="473" y="465"/>
                  </a:cubicBezTo>
                  <a:close/>
                  <a:moveTo>
                    <a:pt x="348" y="286"/>
                  </a:moveTo>
                  <a:cubicBezTo>
                    <a:pt x="359" y="284"/>
                    <a:pt x="364" y="274"/>
                    <a:pt x="359" y="263"/>
                  </a:cubicBezTo>
                  <a:cubicBezTo>
                    <a:pt x="355" y="253"/>
                    <a:pt x="348" y="248"/>
                    <a:pt x="339" y="253"/>
                  </a:cubicBezTo>
                  <a:cubicBezTo>
                    <a:pt x="333" y="257"/>
                    <a:pt x="329" y="265"/>
                    <a:pt x="321" y="276"/>
                  </a:cubicBezTo>
                  <a:cubicBezTo>
                    <a:pt x="334" y="281"/>
                    <a:pt x="342" y="287"/>
                    <a:pt x="348" y="286"/>
                  </a:cubicBezTo>
                  <a:close/>
                  <a:moveTo>
                    <a:pt x="499" y="278"/>
                  </a:moveTo>
                  <a:cubicBezTo>
                    <a:pt x="513" y="282"/>
                    <a:pt x="523" y="271"/>
                    <a:pt x="526" y="260"/>
                  </a:cubicBezTo>
                  <a:cubicBezTo>
                    <a:pt x="531" y="243"/>
                    <a:pt x="521" y="231"/>
                    <a:pt x="503" y="224"/>
                  </a:cubicBezTo>
                  <a:cubicBezTo>
                    <a:pt x="485" y="232"/>
                    <a:pt x="472" y="242"/>
                    <a:pt x="478" y="262"/>
                  </a:cubicBezTo>
                  <a:cubicBezTo>
                    <a:pt x="481" y="269"/>
                    <a:pt x="491" y="276"/>
                    <a:pt x="499" y="278"/>
                  </a:cubicBezTo>
                  <a:close/>
                  <a:moveTo>
                    <a:pt x="200" y="62"/>
                  </a:moveTo>
                  <a:cubicBezTo>
                    <a:pt x="208" y="55"/>
                    <a:pt x="216" y="49"/>
                    <a:pt x="227" y="40"/>
                  </a:cubicBezTo>
                  <a:cubicBezTo>
                    <a:pt x="223" y="29"/>
                    <a:pt x="221" y="16"/>
                    <a:pt x="215" y="6"/>
                  </a:cubicBezTo>
                  <a:cubicBezTo>
                    <a:pt x="157" y="6"/>
                    <a:pt x="157" y="6"/>
                    <a:pt x="157" y="6"/>
                  </a:cubicBezTo>
                  <a:cubicBezTo>
                    <a:pt x="152" y="17"/>
                    <a:pt x="154" y="32"/>
                    <a:pt x="163" y="44"/>
                  </a:cubicBezTo>
                  <a:cubicBezTo>
                    <a:pt x="173" y="56"/>
                    <a:pt x="184" y="64"/>
                    <a:pt x="200" y="62"/>
                  </a:cubicBezTo>
                  <a:close/>
                  <a:moveTo>
                    <a:pt x="560" y="466"/>
                  </a:moveTo>
                  <a:cubicBezTo>
                    <a:pt x="571" y="475"/>
                    <a:pt x="583" y="485"/>
                    <a:pt x="593" y="471"/>
                  </a:cubicBezTo>
                  <a:cubicBezTo>
                    <a:pt x="598" y="464"/>
                    <a:pt x="601" y="451"/>
                    <a:pt x="598" y="442"/>
                  </a:cubicBezTo>
                  <a:cubicBezTo>
                    <a:pt x="594" y="425"/>
                    <a:pt x="579" y="428"/>
                    <a:pt x="561" y="431"/>
                  </a:cubicBezTo>
                  <a:cubicBezTo>
                    <a:pt x="560" y="444"/>
                    <a:pt x="560" y="456"/>
                    <a:pt x="560" y="466"/>
                  </a:cubicBezTo>
                  <a:close/>
                  <a:moveTo>
                    <a:pt x="587" y="285"/>
                  </a:moveTo>
                  <a:cubicBezTo>
                    <a:pt x="605" y="313"/>
                    <a:pt x="609" y="314"/>
                    <a:pt x="634" y="290"/>
                  </a:cubicBezTo>
                  <a:cubicBezTo>
                    <a:pt x="631" y="281"/>
                    <a:pt x="629" y="272"/>
                    <a:pt x="626" y="264"/>
                  </a:cubicBezTo>
                  <a:cubicBezTo>
                    <a:pt x="608" y="261"/>
                    <a:pt x="594" y="264"/>
                    <a:pt x="587" y="285"/>
                  </a:cubicBezTo>
                  <a:close/>
                  <a:moveTo>
                    <a:pt x="605" y="229"/>
                  </a:moveTo>
                  <a:cubicBezTo>
                    <a:pt x="618" y="223"/>
                    <a:pt x="624" y="204"/>
                    <a:pt x="618" y="190"/>
                  </a:cubicBezTo>
                  <a:cubicBezTo>
                    <a:pt x="612" y="173"/>
                    <a:pt x="594" y="166"/>
                    <a:pt x="577" y="172"/>
                  </a:cubicBezTo>
                  <a:cubicBezTo>
                    <a:pt x="562" y="179"/>
                    <a:pt x="553" y="198"/>
                    <a:pt x="560" y="213"/>
                  </a:cubicBezTo>
                  <a:cubicBezTo>
                    <a:pt x="567" y="228"/>
                    <a:pt x="590" y="237"/>
                    <a:pt x="605" y="229"/>
                  </a:cubicBezTo>
                  <a:close/>
                  <a:moveTo>
                    <a:pt x="525" y="380"/>
                  </a:moveTo>
                  <a:cubicBezTo>
                    <a:pt x="538" y="385"/>
                    <a:pt x="547" y="379"/>
                    <a:pt x="552" y="368"/>
                  </a:cubicBezTo>
                  <a:cubicBezTo>
                    <a:pt x="559" y="354"/>
                    <a:pt x="548" y="341"/>
                    <a:pt x="522" y="334"/>
                  </a:cubicBezTo>
                  <a:cubicBezTo>
                    <a:pt x="509" y="363"/>
                    <a:pt x="510" y="374"/>
                    <a:pt x="525" y="380"/>
                  </a:cubicBezTo>
                  <a:close/>
                  <a:moveTo>
                    <a:pt x="538" y="136"/>
                  </a:moveTo>
                  <a:cubicBezTo>
                    <a:pt x="550" y="132"/>
                    <a:pt x="558" y="116"/>
                    <a:pt x="553" y="104"/>
                  </a:cubicBezTo>
                  <a:cubicBezTo>
                    <a:pt x="549" y="93"/>
                    <a:pt x="534" y="86"/>
                    <a:pt x="523" y="89"/>
                  </a:cubicBezTo>
                  <a:cubicBezTo>
                    <a:pt x="511" y="93"/>
                    <a:pt x="502" y="106"/>
                    <a:pt x="505" y="117"/>
                  </a:cubicBezTo>
                  <a:cubicBezTo>
                    <a:pt x="508" y="131"/>
                    <a:pt x="525" y="140"/>
                    <a:pt x="538" y="136"/>
                  </a:cubicBezTo>
                  <a:close/>
                  <a:moveTo>
                    <a:pt x="178" y="589"/>
                  </a:moveTo>
                  <a:cubicBezTo>
                    <a:pt x="156" y="594"/>
                    <a:pt x="151" y="611"/>
                    <a:pt x="148" y="633"/>
                  </a:cubicBezTo>
                  <a:cubicBezTo>
                    <a:pt x="160" y="641"/>
                    <a:pt x="171" y="648"/>
                    <a:pt x="183" y="655"/>
                  </a:cubicBezTo>
                  <a:cubicBezTo>
                    <a:pt x="211" y="635"/>
                    <a:pt x="218" y="625"/>
                    <a:pt x="214" y="611"/>
                  </a:cubicBezTo>
                  <a:cubicBezTo>
                    <a:pt x="210" y="598"/>
                    <a:pt x="191" y="586"/>
                    <a:pt x="178" y="589"/>
                  </a:cubicBezTo>
                  <a:close/>
                  <a:moveTo>
                    <a:pt x="260" y="315"/>
                  </a:moveTo>
                  <a:cubicBezTo>
                    <a:pt x="274" y="299"/>
                    <a:pt x="272" y="284"/>
                    <a:pt x="260" y="268"/>
                  </a:cubicBezTo>
                  <a:cubicBezTo>
                    <a:pt x="228" y="271"/>
                    <a:pt x="219" y="277"/>
                    <a:pt x="221" y="293"/>
                  </a:cubicBezTo>
                  <a:cubicBezTo>
                    <a:pt x="223" y="310"/>
                    <a:pt x="234" y="317"/>
                    <a:pt x="260" y="315"/>
                  </a:cubicBezTo>
                  <a:close/>
                  <a:moveTo>
                    <a:pt x="251" y="150"/>
                  </a:moveTo>
                  <a:cubicBezTo>
                    <a:pt x="269" y="140"/>
                    <a:pt x="282" y="129"/>
                    <a:pt x="275" y="110"/>
                  </a:cubicBezTo>
                  <a:cubicBezTo>
                    <a:pt x="270" y="97"/>
                    <a:pt x="262" y="87"/>
                    <a:pt x="246" y="89"/>
                  </a:cubicBezTo>
                  <a:cubicBezTo>
                    <a:pt x="234" y="90"/>
                    <a:pt x="219" y="91"/>
                    <a:pt x="217" y="106"/>
                  </a:cubicBezTo>
                  <a:cubicBezTo>
                    <a:pt x="214" y="130"/>
                    <a:pt x="232" y="140"/>
                    <a:pt x="251" y="150"/>
                  </a:cubicBezTo>
                  <a:close/>
                  <a:moveTo>
                    <a:pt x="613" y="55"/>
                  </a:moveTo>
                  <a:cubicBezTo>
                    <a:pt x="626" y="52"/>
                    <a:pt x="638" y="33"/>
                    <a:pt x="635" y="19"/>
                  </a:cubicBezTo>
                  <a:cubicBezTo>
                    <a:pt x="633" y="14"/>
                    <a:pt x="631" y="9"/>
                    <a:pt x="627" y="6"/>
                  </a:cubicBezTo>
                  <a:cubicBezTo>
                    <a:pt x="578" y="6"/>
                    <a:pt x="578" y="6"/>
                    <a:pt x="578" y="6"/>
                  </a:cubicBezTo>
                  <a:cubicBezTo>
                    <a:pt x="570" y="12"/>
                    <a:pt x="569" y="21"/>
                    <a:pt x="573" y="33"/>
                  </a:cubicBezTo>
                  <a:cubicBezTo>
                    <a:pt x="579" y="49"/>
                    <a:pt x="597" y="59"/>
                    <a:pt x="613" y="55"/>
                  </a:cubicBezTo>
                  <a:close/>
                  <a:moveTo>
                    <a:pt x="324" y="197"/>
                  </a:moveTo>
                  <a:cubicBezTo>
                    <a:pt x="313" y="187"/>
                    <a:pt x="303" y="173"/>
                    <a:pt x="288" y="187"/>
                  </a:cubicBezTo>
                  <a:cubicBezTo>
                    <a:pt x="283" y="191"/>
                    <a:pt x="280" y="204"/>
                    <a:pt x="283" y="209"/>
                  </a:cubicBezTo>
                  <a:cubicBezTo>
                    <a:pt x="288" y="217"/>
                    <a:pt x="299" y="226"/>
                    <a:pt x="307" y="226"/>
                  </a:cubicBezTo>
                  <a:cubicBezTo>
                    <a:pt x="323" y="227"/>
                    <a:pt x="323" y="211"/>
                    <a:pt x="324" y="197"/>
                  </a:cubicBezTo>
                  <a:close/>
                  <a:moveTo>
                    <a:pt x="159" y="368"/>
                  </a:moveTo>
                  <a:cubicBezTo>
                    <a:pt x="165" y="355"/>
                    <a:pt x="158" y="343"/>
                    <a:pt x="148" y="334"/>
                  </a:cubicBezTo>
                  <a:cubicBezTo>
                    <a:pt x="133" y="329"/>
                    <a:pt x="123" y="336"/>
                    <a:pt x="115" y="348"/>
                  </a:cubicBezTo>
                  <a:cubicBezTo>
                    <a:pt x="108" y="361"/>
                    <a:pt x="112" y="371"/>
                    <a:pt x="122" y="383"/>
                  </a:cubicBezTo>
                  <a:cubicBezTo>
                    <a:pt x="139" y="386"/>
                    <a:pt x="153" y="383"/>
                    <a:pt x="159" y="368"/>
                  </a:cubicBezTo>
                  <a:close/>
                  <a:moveTo>
                    <a:pt x="303" y="641"/>
                  </a:moveTo>
                  <a:cubicBezTo>
                    <a:pt x="293" y="650"/>
                    <a:pt x="291" y="668"/>
                    <a:pt x="299" y="680"/>
                  </a:cubicBezTo>
                  <a:cubicBezTo>
                    <a:pt x="311" y="697"/>
                    <a:pt x="321" y="698"/>
                    <a:pt x="348" y="686"/>
                  </a:cubicBezTo>
                  <a:cubicBezTo>
                    <a:pt x="352" y="676"/>
                    <a:pt x="356" y="666"/>
                    <a:pt x="361" y="655"/>
                  </a:cubicBezTo>
                  <a:cubicBezTo>
                    <a:pt x="336" y="633"/>
                    <a:pt x="318" y="629"/>
                    <a:pt x="303" y="641"/>
                  </a:cubicBezTo>
                  <a:close/>
                  <a:moveTo>
                    <a:pt x="244" y="363"/>
                  </a:moveTo>
                  <a:cubicBezTo>
                    <a:pt x="231" y="367"/>
                    <a:pt x="222" y="386"/>
                    <a:pt x="226" y="398"/>
                  </a:cubicBezTo>
                  <a:cubicBezTo>
                    <a:pt x="231" y="411"/>
                    <a:pt x="253" y="420"/>
                    <a:pt x="268" y="414"/>
                  </a:cubicBezTo>
                  <a:cubicBezTo>
                    <a:pt x="282" y="409"/>
                    <a:pt x="284" y="399"/>
                    <a:pt x="277" y="381"/>
                  </a:cubicBezTo>
                  <a:cubicBezTo>
                    <a:pt x="270" y="364"/>
                    <a:pt x="258" y="358"/>
                    <a:pt x="244" y="363"/>
                  </a:cubicBezTo>
                  <a:close/>
                  <a:moveTo>
                    <a:pt x="63" y="474"/>
                  </a:moveTo>
                  <a:cubicBezTo>
                    <a:pt x="40" y="512"/>
                    <a:pt x="46" y="525"/>
                    <a:pt x="91" y="536"/>
                  </a:cubicBezTo>
                  <a:cubicBezTo>
                    <a:pt x="115" y="519"/>
                    <a:pt x="119" y="512"/>
                    <a:pt x="113" y="494"/>
                  </a:cubicBezTo>
                  <a:cubicBezTo>
                    <a:pt x="106" y="474"/>
                    <a:pt x="98" y="470"/>
                    <a:pt x="63" y="474"/>
                  </a:cubicBezTo>
                  <a:close/>
                  <a:moveTo>
                    <a:pt x="119" y="282"/>
                  </a:moveTo>
                  <a:cubicBezTo>
                    <a:pt x="123" y="296"/>
                    <a:pt x="139" y="301"/>
                    <a:pt x="163" y="299"/>
                  </a:cubicBezTo>
                  <a:cubicBezTo>
                    <a:pt x="175" y="270"/>
                    <a:pt x="176" y="255"/>
                    <a:pt x="162" y="249"/>
                  </a:cubicBezTo>
                  <a:cubicBezTo>
                    <a:pt x="152" y="245"/>
                    <a:pt x="136" y="245"/>
                    <a:pt x="126" y="250"/>
                  </a:cubicBezTo>
                  <a:cubicBezTo>
                    <a:pt x="113" y="256"/>
                    <a:pt x="116" y="271"/>
                    <a:pt x="119" y="282"/>
                  </a:cubicBezTo>
                  <a:close/>
                  <a:moveTo>
                    <a:pt x="212" y="178"/>
                  </a:moveTo>
                  <a:cubicBezTo>
                    <a:pt x="202" y="167"/>
                    <a:pt x="198" y="150"/>
                    <a:pt x="179" y="158"/>
                  </a:cubicBezTo>
                  <a:cubicBezTo>
                    <a:pt x="169" y="162"/>
                    <a:pt x="160" y="170"/>
                    <a:pt x="163" y="183"/>
                  </a:cubicBezTo>
                  <a:cubicBezTo>
                    <a:pt x="167" y="200"/>
                    <a:pt x="180" y="205"/>
                    <a:pt x="198" y="203"/>
                  </a:cubicBezTo>
                  <a:cubicBezTo>
                    <a:pt x="202" y="196"/>
                    <a:pt x="207" y="187"/>
                    <a:pt x="212" y="178"/>
                  </a:cubicBezTo>
                  <a:close/>
                  <a:moveTo>
                    <a:pt x="89" y="152"/>
                  </a:moveTo>
                  <a:cubicBezTo>
                    <a:pt x="103" y="151"/>
                    <a:pt x="113" y="145"/>
                    <a:pt x="118" y="130"/>
                  </a:cubicBezTo>
                  <a:cubicBezTo>
                    <a:pt x="123" y="110"/>
                    <a:pt x="119" y="102"/>
                    <a:pt x="90" y="84"/>
                  </a:cubicBezTo>
                  <a:cubicBezTo>
                    <a:pt x="64" y="96"/>
                    <a:pt x="58" y="103"/>
                    <a:pt x="62" y="122"/>
                  </a:cubicBezTo>
                  <a:cubicBezTo>
                    <a:pt x="65" y="139"/>
                    <a:pt x="77" y="152"/>
                    <a:pt x="89" y="152"/>
                  </a:cubicBezTo>
                  <a:close/>
                  <a:moveTo>
                    <a:pt x="155" y="426"/>
                  </a:moveTo>
                  <a:cubicBezTo>
                    <a:pt x="149" y="433"/>
                    <a:pt x="146" y="446"/>
                    <a:pt x="149" y="455"/>
                  </a:cubicBezTo>
                  <a:cubicBezTo>
                    <a:pt x="153" y="470"/>
                    <a:pt x="174" y="472"/>
                    <a:pt x="206" y="463"/>
                  </a:cubicBezTo>
                  <a:cubicBezTo>
                    <a:pt x="216" y="436"/>
                    <a:pt x="215" y="427"/>
                    <a:pt x="200" y="418"/>
                  </a:cubicBezTo>
                  <a:cubicBezTo>
                    <a:pt x="189" y="411"/>
                    <a:pt x="164" y="413"/>
                    <a:pt x="155" y="426"/>
                  </a:cubicBezTo>
                  <a:close/>
                  <a:moveTo>
                    <a:pt x="64" y="228"/>
                  </a:moveTo>
                  <a:cubicBezTo>
                    <a:pt x="51" y="214"/>
                    <a:pt x="35" y="215"/>
                    <a:pt x="20" y="225"/>
                  </a:cubicBezTo>
                  <a:cubicBezTo>
                    <a:pt x="0" y="237"/>
                    <a:pt x="3" y="255"/>
                    <a:pt x="10" y="282"/>
                  </a:cubicBezTo>
                  <a:cubicBezTo>
                    <a:pt x="16" y="285"/>
                    <a:pt x="27" y="289"/>
                    <a:pt x="35" y="291"/>
                  </a:cubicBezTo>
                  <a:cubicBezTo>
                    <a:pt x="71" y="275"/>
                    <a:pt x="73" y="254"/>
                    <a:pt x="64" y="228"/>
                  </a:cubicBezTo>
                  <a:close/>
                  <a:moveTo>
                    <a:pt x="67" y="367"/>
                  </a:moveTo>
                  <a:cubicBezTo>
                    <a:pt x="62" y="353"/>
                    <a:pt x="47" y="348"/>
                    <a:pt x="31" y="355"/>
                  </a:cubicBezTo>
                  <a:cubicBezTo>
                    <a:pt x="13" y="362"/>
                    <a:pt x="6" y="376"/>
                    <a:pt x="13" y="390"/>
                  </a:cubicBezTo>
                  <a:cubicBezTo>
                    <a:pt x="20" y="405"/>
                    <a:pt x="38" y="414"/>
                    <a:pt x="51" y="408"/>
                  </a:cubicBezTo>
                  <a:cubicBezTo>
                    <a:pt x="66" y="402"/>
                    <a:pt x="73" y="382"/>
                    <a:pt x="67" y="367"/>
                  </a:cubicBezTo>
                  <a:close/>
                  <a:moveTo>
                    <a:pt x="262" y="482"/>
                  </a:moveTo>
                  <a:cubicBezTo>
                    <a:pt x="236" y="491"/>
                    <a:pt x="228" y="500"/>
                    <a:pt x="229" y="517"/>
                  </a:cubicBezTo>
                  <a:cubicBezTo>
                    <a:pt x="230" y="528"/>
                    <a:pt x="235" y="535"/>
                    <a:pt x="247" y="537"/>
                  </a:cubicBezTo>
                  <a:cubicBezTo>
                    <a:pt x="260" y="540"/>
                    <a:pt x="271" y="538"/>
                    <a:pt x="277" y="525"/>
                  </a:cubicBezTo>
                  <a:cubicBezTo>
                    <a:pt x="285" y="507"/>
                    <a:pt x="281" y="493"/>
                    <a:pt x="262" y="482"/>
                  </a:cubicBezTo>
                  <a:close/>
                  <a:moveTo>
                    <a:pt x="2745" y="678"/>
                  </a:moveTo>
                  <a:cubicBezTo>
                    <a:pt x="2761" y="672"/>
                    <a:pt x="2768" y="650"/>
                    <a:pt x="2761" y="630"/>
                  </a:cubicBezTo>
                  <a:cubicBezTo>
                    <a:pt x="2754" y="611"/>
                    <a:pt x="2735" y="603"/>
                    <a:pt x="2714" y="611"/>
                  </a:cubicBezTo>
                  <a:cubicBezTo>
                    <a:pt x="2697" y="617"/>
                    <a:pt x="2689" y="640"/>
                    <a:pt x="2697" y="658"/>
                  </a:cubicBezTo>
                  <a:cubicBezTo>
                    <a:pt x="2704" y="674"/>
                    <a:pt x="2729" y="685"/>
                    <a:pt x="2745" y="678"/>
                  </a:cubicBezTo>
                  <a:close/>
                  <a:moveTo>
                    <a:pt x="2783" y="410"/>
                  </a:moveTo>
                  <a:cubicBezTo>
                    <a:pt x="2803" y="416"/>
                    <a:pt x="2817" y="399"/>
                    <a:pt x="2821" y="383"/>
                  </a:cubicBezTo>
                  <a:cubicBezTo>
                    <a:pt x="2828" y="359"/>
                    <a:pt x="2814" y="341"/>
                    <a:pt x="2788" y="332"/>
                  </a:cubicBezTo>
                  <a:cubicBezTo>
                    <a:pt x="2762" y="343"/>
                    <a:pt x="2744" y="358"/>
                    <a:pt x="2753" y="386"/>
                  </a:cubicBezTo>
                  <a:cubicBezTo>
                    <a:pt x="2756" y="397"/>
                    <a:pt x="2771" y="407"/>
                    <a:pt x="2783" y="410"/>
                  </a:cubicBezTo>
                  <a:close/>
                  <a:moveTo>
                    <a:pt x="2668" y="389"/>
                  </a:moveTo>
                  <a:cubicBezTo>
                    <a:pt x="2657" y="408"/>
                    <a:pt x="2650" y="422"/>
                    <a:pt x="2642" y="436"/>
                  </a:cubicBezTo>
                  <a:cubicBezTo>
                    <a:pt x="2684" y="470"/>
                    <a:pt x="2690" y="468"/>
                    <a:pt x="2708" y="424"/>
                  </a:cubicBezTo>
                  <a:cubicBezTo>
                    <a:pt x="2696" y="414"/>
                    <a:pt x="2684" y="403"/>
                    <a:pt x="2668" y="389"/>
                  </a:cubicBezTo>
                  <a:close/>
                  <a:moveTo>
                    <a:pt x="2568" y="161"/>
                  </a:moveTo>
                  <a:cubicBezTo>
                    <a:pt x="2579" y="153"/>
                    <a:pt x="2593" y="140"/>
                    <a:pt x="2593" y="130"/>
                  </a:cubicBezTo>
                  <a:cubicBezTo>
                    <a:pt x="2593" y="103"/>
                    <a:pt x="2573" y="93"/>
                    <a:pt x="2547" y="94"/>
                  </a:cubicBezTo>
                  <a:cubicBezTo>
                    <a:pt x="2528" y="110"/>
                    <a:pt x="2518" y="128"/>
                    <a:pt x="2531" y="152"/>
                  </a:cubicBezTo>
                  <a:cubicBezTo>
                    <a:pt x="2540" y="166"/>
                    <a:pt x="2555" y="169"/>
                    <a:pt x="2568" y="161"/>
                  </a:cubicBezTo>
                  <a:close/>
                  <a:moveTo>
                    <a:pt x="2566" y="421"/>
                  </a:moveTo>
                  <a:cubicBezTo>
                    <a:pt x="2582" y="418"/>
                    <a:pt x="2588" y="404"/>
                    <a:pt x="2582" y="388"/>
                  </a:cubicBezTo>
                  <a:cubicBezTo>
                    <a:pt x="2577" y="373"/>
                    <a:pt x="2565" y="366"/>
                    <a:pt x="2552" y="374"/>
                  </a:cubicBezTo>
                  <a:cubicBezTo>
                    <a:pt x="2544" y="380"/>
                    <a:pt x="2539" y="392"/>
                    <a:pt x="2527" y="407"/>
                  </a:cubicBezTo>
                  <a:cubicBezTo>
                    <a:pt x="2546" y="414"/>
                    <a:pt x="2557" y="423"/>
                    <a:pt x="2566" y="421"/>
                  </a:cubicBezTo>
                  <a:close/>
                  <a:moveTo>
                    <a:pt x="2820" y="556"/>
                  </a:moveTo>
                  <a:cubicBezTo>
                    <a:pt x="2838" y="563"/>
                    <a:pt x="2851" y="555"/>
                    <a:pt x="2858" y="539"/>
                  </a:cubicBezTo>
                  <a:cubicBezTo>
                    <a:pt x="2869" y="519"/>
                    <a:pt x="2853" y="500"/>
                    <a:pt x="2816" y="490"/>
                  </a:cubicBezTo>
                  <a:cubicBezTo>
                    <a:pt x="2797" y="531"/>
                    <a:pt x="2798" y="548"/>
                    <a:pt x="2820" y="556"/>
                  </a:cubicBezTo>
                  <a:close/>
                  <a:moveTo>
                    <a:pt x="2495" y="502"/>
                  </a:moveTo>
                  <a:cubicBezTo>
                    <a:pt x="2499" y="527"/>
                    <a:pt x="2502" y="547"/>
                    <a:pt x="2527" y="547"/>
                  </a:cubicBezTo>
                  <a:cubicBezTo>
                    <a:pt x="2535" y="547"/>
                    <a:pt x="2548" y="540"/>
                    <a:pt x="2552" y="533"/>
                  </a:cubicBezTo>
                  <a:cubicBezTo>
                    <a:pt x="2565" y="510"/>
                    <a:pt x="2550" y="496"/>
                    <a:pt x="2529" y="480"/>
                  </a:cubicBezTo>
                  <a:cubicBezTo>
                    <a:pt x="2517" y="488"/>
                    <a:pt x="2505" y="496"/>
                    <a:pt x="2495" y="502"/>
                  </a:cubicBezTo>
                  <a:close/>
                  <a:moveTo>
                    <a:pt x="2702" y="160"/>
                  </a:moveTo>
                  <a:cubicBezTo>
                    <a:pt x="2728" y="151"/>
                    <a:pt x="2737" y="131"/>
                    <a:pt x="2734" y="104"/>
                  </a:cubicBezTo>
                  <a:cubicBezTo>
                    <a:pt x="2705" y="76"/>
                    <a:pt x="2691" y="73"/>
                    <a:pt x="2670" y="88"/>
                  </a:cubicBezTo>
                  <a:cubicBezTo>
                    <a:pt x="2655" y="98"/>
                    <a:pt x="2648" y="110"/>
                    <a:pt x="2655" y="128"/>
                  </a:cubicBezTo>
                  <a:cubicBezTo>
                    <a:pt x="2661" y="147"/>
                    <a:pt x="2685" y="165"/>
                    <a:pt x="2702" y="160"/>
                  </a:cubicBezTo>
                  <a:close/>
                  <a:moveTo>
                    <a:pt x="2946" y="90"/>
                  </a:moveTo>
                  <a:cubicBezTo>
                    <a:pt x="2965" y="85"/>
                    <a:pt x="2982" y="57"/>
                    <a:pt x="2978" y="38"/>
                  </a:cubicBezTo>
                  <a:cubicBezTo>
                    <a:pt x="2971" y="13"/>
                    <a:pt x="2942" y="0"/>
                    <a:pt x="2912" y="10"/>
                  </a:cubicBezTo>
                  <a:cubicBezTo>
                    <a:pt x="2888" y="18"/>
                    <a:pt x="2880" y="34"/>
                    <a:pt x="2889" y="58"/>
                  </a:cubicBezTo>
                  <a:cubicBezTo>
                    <a:pt x="2897" y="81"/>
                    <a:pt x="2924" y="96"/>
                    <a:pt x="2946" y="90"/>
                  </a:cubicBezTo>
                  <a:close/>
                  <a:moveTo>
                    <a:pt x="2839" y="206"/>
                  </a:moveTo>
                  <a:cubicBezTo>
                    <a:pt x="2856" y="200"/>
                    <a:pt x="2867" y="176"/>
                    <a:pt x="2860" y="159"/>
                  </a:cubicBezTo>
                  <a:cubicBezTo>
                    <a:pt x="2854" y="144"/>
                    <a:pt x="2833" y="134"/>
                    <a:pt x="2817" y="138"/>
                  </a:cubicBezTo>
                  <a:cubicBezTo>
                    <a:pt x="2800" y="143"/>
                    <a:pt x="2787" y="163"/>
                    <a:pt x="2791" y="178"/>
                  </a:cubicBezTo>
                  <a:cubicBezTo>
                    <a:pt x="2796" y="198"/>
                    <a:pt x="2820" y="212"/>
                    <a:pt x="2839" y="206"/>
                  </a:cubicBezTo>
                  <a:close/>
                  <a:moveTo>
                    <a:pt x="2910" y="419"/>
                  </a:moveTo>
                  <a:cubicBezTo>
                    <a:pt x="2935" y="460"/>
                    <a:pt x="2941" y="461"/>
                    <a:pt x="2976" y="426"/>
                  </a:cubicBezTo>
                  <a:cubicBezTo>
                    <a:pt x="2973" y="414"/>
                    <a:pt x="2969" y="401"/>
                    <a:pt x="2966" y="390"/>
                  </a:cubicBezTo>
                  <a:cubicBezTo>
                    <a:pt x="2938" y="385"/>
                    <a:pt x="2919" y="389"/>
                    <a:pt x="2910" y="419"/>
                  </a:cubicBezTo>
                  <a:close/>
                  <a:moveTo>
                    <a:pt x="3086" y="263"/>
                  </a:moveTo>
                  <a:cubicBezTo>
                    <a:pt x="3111" y="254"/>
                    <a:pt x="3122" y="222"/>
                    <a:pt x="3111" y="191"/>
                  </a:cubicBezTo>
                  <a:cubicBezTo>
                    <a:pt x="3102" y="168"/>
                    <a:pt x="3068" y="151"/>
                    <a:pt x="3044" y="160"/>
                  </a:cubicBezTo>
                  <a:cubicBezTo>
                    <a:pt x="3023" y="169"/>
                    <a:pt x="3007" y="213"/>
                    <a:pt x="3017" y="238"/>
                  </a:cubicBezTo>
                  <a:cubicBezTo>
                    <a:pt x="3026" y="260"/>
                    <a:pt x="3060" y="272"/>
                    <a:pt x="3086" y="263"/>
                  </a:cubicBezTo>
                  <a:close/>
                  <a:moveTo>
                    <a:pt x="2935" y="340"/>
                  </a:moveTo>
                  <a:cubicBezTo>
                    <a:pt x="2954" y="331"/>
                    <a:pt x="2963" y="304"/>
                    <a:pt x="2954" y="283"/>
                  </a:cubicBezTo>
                  <a:cubicBezTo>
                    <a:pt x="2944" y="259"/>
                    <a:pt x="2919" y="248"/>
                    <a:pt x="2895" y="258"/>
                  </a:cubicBezTo>
                  <a:cubicBezTo>
                    <a:pt x="2873" y="267"/>
                    <a:pt x="2861" y="295"/>
                    <a:pt x="2870" y="316"/>
                  </a:cubicBezTo>
                  <a:cubicBezTo>
                    <a:pt x="2880" y="338"/>
                    <a:pt x="2913" y="350"/>
                    <a:pt x="2935" y="340"/>
                  </a:cubicBezTo>
                  <a:close/>
                  <a:moveTo>
                    <a:pt x="2870" y="680"/>
                  </a:moveTo>
                  <a:cubicBezTo>
                    <a:pt x="2887" y="693"/>
                    <a:pt x="2903" y="707"/>
                    <a:pt x="2917" y="687"/>
                  </a:cubicBezTo>
                  <a:cubicBezTo>
                    <a:pt x="2925" y="676"/>
                    <a:pt x="2929" y="657"/>
                    <a:pt x="2925" y="644"/>
                  </a:cubicBezTo>
                  <a:cubicBezTo>
                    <a:pt x="2919" y="621"/>
                    <a:pt x="2897" y="625"/>
                    <a:pt x="2871" y="630"/>
                  </a:cubicBezTo>
                  <a:cubicBezTo>
                    <a:pt x="2871" y="649"/>
                    <a:pt x="2870" y="665"/>
                    <a:pt x="2870" y="680"/>
                  </a:cubicBezTo>
                  <a:close/>
                  <a:moveTo>
                    <a:pt x="971" y="1771"/>
                  </a:moveTo>
                  <a:cubicBezTo>
                    <a:pt x="988" y="1778"/>
                    <a:pt x="997" y="1774"/>
                    <a:pt x="1010" y="1751"/>
                  </a:cubicBezTo>
                  <a:cubicBezTo>
                    <a:pt x="1006" y="1742"/>
                    <a:pt x="1001" y="1733"/>
                    <a:pt x="997" y="1724"/>
                  </a:cubicBezTo>
                  <a:cubicBezTo>
                    <a:pt x="973" y="1720"/>
                    <a:pt x="963" y="1723"/>
                    <a:pt x="958" y="1739"/>
                  </a:cubicBezTo>
                  <a:cubicBezTo>
                    <a:pt x="954" y="1754"/>
                    <a:pt x="959" y="1767"/>
                    <a:pt x="971" y="1771"/>
                  </a:cubicBezTo>
                  <a:close/>
                  <a:moveTo>
                    <a:pt x="803" y="2035"/>
                  </a:moveTo>
                  <a:cubicBezTo>
                    <a:pt x="806" y="2047"/>
                    <a:pt x="820" y="2052"/>
                    <a:pt x="842" y="2050"/>
                  </a:cubicBezTo>
                  <a:cubicBezTo>
                    <a:pt x="852" y="2024"/>
                    <a:pt x="853" y="2011"/>
                    <a:pt x="841" y="2006"/>
                  </a:cubicBezTo>
                  <a:cubicBezTo>
                    <a:pt x="832" y="2002"/>
                    <a:pt x="818" y="2002"/>
                    <a:pt x="809" y="2006"/>
                  </a:cubicBezTo>
                  <a:cubicBezTo>
                    <a:pt x="797" y="2011"/>
                    <a:pt x="800" y="2025"/>
                    <a:pt x="803" y="2035"/>
                  </a:cubicBezTo>
                  <a:close/>
                  <a:moveTo>
                    <a:pt x="874" y="1840"/>
                  </a:moveTo>
                  <a:cubicBezTo>
                    <a:pt x="881" y="1834"/>
                    <a:pt x="888" y="1828"/>
                    <a:pt x="898" y="1820"/>
                  </a:cubicBezTo>
                  <a:cubicBezTo>
                    <a:pt x="895" y="1810"/>
                    <a:pt x="893" y="1798"/>
                    <a:pt x="887" y="1789"/>
                  </a:cubicBezTo>
                  <a:cubicBezTo>
                    <a:pt x="878" y="1774"/>
                    <a:pt x="856" y="1772"/>
                    <a:pt x="843" y="1782"/>
                  </a:cubicBezTo>
                  <a:cubicBezTo>
                    <a:pt x="831" y="1791"/>
                    <a:pt x="831" y="1810"/>
                    <a:pt x="842" y="1824"/>
                  </a:cubicBezTo>
                  <a:cubicBezTo>
                    <a:pt x="850" y="1835"/>
                    <a:pt x="861" y="1841"/>
                    <a:pt x="874" y="1840"/>
                  </a:cubicBezTo>
                  <a:close/>
                  <a:moveTo>
                    <a:pt x="710" y="176"/>
                  </a:moveTo>
                  <a:cubicBezTo>
                    <a:pt x="728" y="170"/>
                    <a:pt x="735" y="148"/>
                    <a:pt x="728" y="126"/>
                  </a:cubicBezTo>
                  <a:cubicBezTo>
                    <a:pt x="722" y="110"/>
                    <a:pt x="697" y="98"/>
                    <a:pt x="681" y="104"/>
                  </a:cubicBezTo>
                  <a:cubicBezTo>
                    <a:pt x="666" y="110"/>
                    <a:pt x="655" y="141"/>
                    <a:pt x="662" y="159"/>
                  </a:cubicBezTo>
                  <a:cubicBezTo>
                    <a:pt x="668" y="174"/>
                    <a:pt x="692" y="183"/>
                    <a:pt x="710" y="176"/>
                  </a:cubicBezTo>
                  <a:close/>
                  <a:moveTo>
                    <a:pt x="1090" y="1877"/>
                  </a:moveTo>
                  <a:cubicBezTo>
                    <a:pt x="1106" y="1872"/>
                    <a:pt x="1111" y="1859"/>
                    <a:pt x="1109" y="1843"/>
                  </a:cubicBezTo>
                  <a:cubicBezTo>
                    <a:pt x="1092" y="1825"/>
                    <a:pt x="1083" y="1823"/>
                    <a:pt x="1070" y="1832"/>
                  </a:cubicBezTo>
                  <a:cubicBezTo>
                    <a:pt x="1061" y="1839"/>
                    <a:pt x="1057" y="1846"/>
                    <a:pt x="1060" y="1857"/>
                  </a:cubicBezTo>
                  <a:cubicBezTo>
                    <a:pt x="1065" y="1869"/>
                    <a:pt x="1079" y="1880"/>
                    <a:pt x="1090" y="1877"/>
                  </a:cubicBezTo>
                  <a:close/>
                  <a:moveTo>
                    <a:pt x="701" y="282"/>
                  </a:moveTo>
                  <a:cubicBezTo>
                    <a:pt x="709" y="293"/>
                    <a:pt x="724" y="297"/>
                    <a:pt x="736" y="290"/>
                  </a:cubicBezTo>
                  <a:cubicBezTo>
                    <a:pt x="748" y="283"/>
                    <a:pt x="757" y="274"/>
                    <a:pt x="755" y="258"/>
                  </a:cubicBezTo>
                  <a:cubicBezTo>
                    <a:pt x="753" y="243"/>
                    <a:pt x="743" y="238"/>
                    <a:pt x="711" y="237"/>
                  </a:cubicBezTo>
                  <a:cubicBezTo>
                    <a:pt x="698" y="251"/>
                    <a:pt x="689" y="264"/>
                    <a:pt x="701" y="282"/>
                  </a:cubicBezTo>
                  <a:close/>
                  <a:moveTo>
                    <a:pt x="713" y="350"/>
                  </a:moveTo>
                  <a:cubicBezTo>
                    <a:pt x="698" y="346"/>
                    <a:pt x="691" y="352"/>
                    <a:pt x="677" y="383"/>
                  </a:cubicBezTo>
                  <a:cubicBezTo>
                    <a:pt x="691" y="411"/>
                    <a:pt x="700" y="417"/>
                    <a:pt x="722" y="412"/>
                  </a:cubicBezTo>
                  <a:cubicBezTo>
                    <a:pt x="736" y="408"/>
                    <a:pt x="743" y="399"/>
                    <a:pt x="743" y="385"/>
                  </a:cubicBezTo>
                  <a:cubicBezTo>
                    <a:pt x="743" y="370"/>
                    <a:pt x="728" y="353"/>
                    <a:pt x="713" y="350"/>
                  </a:cubicBezTo>
                  <a:close/>
                  <a:moveTo>
                    <a:pt x="2193" y="228"/>
                  </a:moveTo>
                  <a:cubicBezTo>
                    <a:pt x="2214" y="228"/>
                    <a:pt x="2229" y="218"/>
                    <a:pt x="2235" y="197"/>
                  </a:cubicBezTo>
                  <a:cubicBezTo>
                    <a:pt x="2243" y="168"/>
                    <a:pt x="2238" y="157"/>
                    <a:pt x="2195" y="131"/>
                  </a:cubicBezTo>
                  <a:cubicBezTo>
                    <a:pt x="2158" y="148"/>
                    <a:pt x="2150" y="159"/>
                    <a:pt x="2155" y="186"/>
                  </a:cubicBezTo>
                  <a:cubicBezTo>
                    <a:pt x="2160" y="209"/>
                    <a:pt x="2176" y="229"/>
                    <a:pt x="2193" y="228"/>
                  </a:cubicBezTo>
                  <a:close/>
                  <a:moveTo>
                    <a:pt x="2237" y="416"/>
                  </a:moveTo>
                  <a:cubicBezTo>
                    <a:pt x="2243" y="435"/>
                    <a:pt x="2266" y="443"/>
                    <a:pt x="2300" y="439"/>
                  </a:cubicBezTo>
                  <a:cubicBezTo>
                    <a:pt x="2318" y="399"/>
                    <a:pt x="2319" y="377"/>
                    <a:pt x="2299" y="368"/>
                  </a:cubicBezTo>
                  <a:cubicBezTo>
                    <a:pt x="2284" y="362"/>
                    <a:pt x="2262" y="363"/>
                    <a:pt x="2247" y="369"/>
                  </a:cubicBezTo>
                  <a:cubicBezTo>
                    <a:pt x="2228" y="377"/>
                    <a:pt x="2233" y="399"/>
                    <a:pt x="2237" y="416"/>
                  </a:cubicBezTo>
                  <a:close/>
                  <a:moveTo>
                    <a:pt x="1105" y="1780"/>
                  </a:moveTo>
                  <a:cubicBezTo>
                    <a:pt x="1131" y="1771"/>
                    <a:pt x="1141" y="1762"/>
                    <a:pt x="1140" y="1745"/>
                  </a:cubicBezTo>
                  <a:cubicBezTo>
                    <a:pt x="1140" y="1733"/>
                    <a:pt x="1130" y="1722"/>
                    <a:pt x="1116" y="1720"/>
                  </a:cubicBezTo>
                  <a:cubicBezTo>
                    <a:pt x="1102" y="1719"/>
                    <a:pt x="1091" y="1723"/>
                    <a:pt x="1084" y="1736"/>
                  </a:cubicBezTo>
                  <a:cubicBezTo>
                    <a:pt x="1077" y="1752"/>
                    <a:pt x="1081" y="1761"/>
                    <a:pt x="1105" y="1780"/>
                  </a:cubicBezTo>
                  <a:close/>
                  <a:moveTo>
                    <a:pt x="2288" y="621"/>
                  </a:moveTo>
                  <a:cubicBezTo>
                    <a:pt x="2280" y="632"/>
                    <a:pt x="2276" y="651"/>
                    <a:pt x="2280" y="664"/>
                  </a:cubicBezTo>
                  <a:cubicBezTo>
                    <a:pt x="2286" y="686"/>
                    <a:pt x="2316" y="689"/>
                    <a:pt x="2362" y="675"/>
                  </a:cubicBezTo>
                  <a:cubicBezTo>
                    <a:pt x="2376" y="636"/>
                    <a:pt x="2374" y="624"/>
                    <a:pt x="2354" y="611"/>
                  </a:cubicBezTo>
                  <a:cubicBezTo>
                    <a:pt x="2338" y="600"/>
                    <a:pt x="2301" y="604"/>
                    <a:pt x="2288" y="621"/>
                  </a:cubicBezTo>
                  <a:close/>
                  <a:moveTo>
                    <a:pt x="2354" y="99"/>
                  </a:moveTo>
                  <a:cubicBezTo>
                    <a:pt x="2365" y="90"/>
                    <a:pt x="2376" y="81"/>
                    <a:pt x="2391" y="68"/>
                  </a:cubicBezTo>
                  <a:cubicBezTo>
                    <a:pt x="2386" y="52"/>
                    <a:pt x="2384" y="32"/>
                    <a:pt x="2374" y="17"/>
                  </a:cubicBezTo>
                  <a:cubicBezTo>
                    <a:pt x="2371" y="13"/>
                    <a:pt x="2368" y="9"/>
                    <a:pt x="2364" y="6"/>
                  </a:cubicBezTo>
                  <a:cubicBezTo>
                    <a:pt x="2302" y="6"/>
                    <a:pt x="2302" y="6"/>
                    <a:pt x="2302" y="6"/>
                  </a:cubicBezTo>
                  <a:cubicBezTo>
                    <a:pt x="2284" y="20"/>
                    <a:pt x="2283" y="51"/>
                    <a:pt x="2301" y="74"/>
                  </a:cubicBezTo>
                  <a:cubicBezTo>
                    <a:pt x="2314" y="91"/>
                    <a:pt x="2331" y="102"/>
                    <a:pt x="2354" y="99"/>
                  </a:cubicBezTo>
                  <a:close/>
                  <a:moveTo>
                    <a:pt x="1218" y="2037"/>
                  </a:moveTo>
                  <a:cubicBezTo>
                    <a:pt x="1234" y="2063"/>
                    <a:pt x="1238" y="2063"/>
                    <a:pt x="1259" y="2042"/>
                  </a:cubicBezTo>
                  <a:cubicBezTo>
                    <a:pt x="1257" y="2034"/>
                    <a:pt x="1255" y="2026"/>
                    <a:pt x="1253" y="2019"/>
                  </a:cubicBezTo>
                  <a:cubicBezTo>
                    <a:pt x="1236" y="2016"/>
                    <a:pt x="1224" y="2019"/>
                    <a:pt x="1218" y="2037"/>
                  </a:cubicBezTo>
                  <a:close/>
                  <a:moveTo>
                    <a:pt x="1240" y="1834"/>
                  </a:moveTo>
                  <a:cubicBezTo>
                    <a:pt x="1252" y="1831"/>
                    <a:pt x="1263" y="1813"/>
                    <a:pt x="1260" y="1802"/>
                  </a:cubicBezTo>
                  <a:cubicBezTo>
                    <a:pt x="1256" y="1786"/>
                    <a:pt x="1238" y="1778"/>
                    <a:pt x="1220" y="1784"/>
                  </a:cubicBezTo>
                  <a:cubicBezTo>
                    <a:pt x="1205" y="1789"/>
                    <a:pt x="1200" y="1799"/>
                    <a:pt x="1205" y="1814"/>
                  </a:cubicBezTo>
                  <a:cubicBezTo>
                    <a:pt x="1210" y="1828"/>
                    <a:pt x="1227" y="1837"/>
                    <a:pt x="1240" y="1834"/>
                  </a:cubicBezTo>
                  <a:close/>
                  <a:moveTo>
                    <a:pt x="2371" y="266"/>
                  </a:moveTo>
                  <a:cubicBezTo>
                    <a:pt x="2357" y="250"/>
                    <a:pt x="2350" y="225"/>
                    <a:pt x="2323" y="237"/>
                  </a:cubicBezTo>
                  <a:cubicBezTo>
                    <a:pt x="2309" y="243"/>
                    <a:pt x="2296" y="254"/>
                    <a:pt x="2301" y="274"/>
                  </a:cubicBezTo>
                  <a:cubicBezTo>
                    <a:pt x="2307" y="298"/>
                    <a:pt x="2324" y="305"/>
                    <a:pt x="2350" y="302"/>
                  </a:cubicBezTo>
                  <a:cubicBezTo>
                    <a:pt x="2356" y="291"/>
                    <a:pt x="2363" y="279"/>
                    <a:pt x="2371" y="266"/>
                  </a:cubicBezTo>
                  <a:close/>
                  <a:moveTo>
                    <a:pt x="2295" y="539"/>
                  </a:moveTo>
                  <a:cubicBezTo>
                    <a:pt x="2303" y="520"/>
                    <a:pt x="2293" y="503"/>
                    <a:pt x="2278" y="490"/>
                  </a:cubicBezTo>
                  <a:cubicBezTo>
                    <a:pt x="2256" y="483"/>
                    <a:pt x="2243" y="493"/>
                    <a:pt x="2232" y="511"/>
                  </a:cubicBezTo>
                  <a:cubicBezTo>
                    <a:pt x="2221" y="529"/>
                    <a:pt x="2228" y="543"/>
                    <a:pt x="2241" y="560"/>
                  </a:cubicBezTo>
                  <a:cubicBezTo>
                    <a:pt x="2265" y="565"/>
                    <a:pt x="2285" y="561"/>
                    <a:pt x="2295" y="539"/>
                  </a:cubicBezTo>
                  <a:close/>
                  <a:moveTo>
                    <a:pt x="2321" y="856"/>
                  </a:moveTo>
                  <a:cubicBezTo>
                    <a:pt x="2290" y="863"/>
                    <a:pt x="2283" y="888"/>
                    <a:pt x="2279" y="919"/>
                  </a:cubicBezTo>
                  <a:cubicBezTo>
                    <a:pt x="2295" y="930"/>
                    <a:pt x="2312" y="940"/>
                    <a:pt x="2329" y="951"/>
                  </a:cubicBezTo>
                  <a:cubicBezTo>
                    <a:pt x="2370" y="922"/>
                    <a:pt x="2379" y="908"/>
                    <a:pt x="2373" y="888"/>
                  </a:cubicBezTo>
                  <a:cubicBezTo>
                    <a:pt x="2367" y="869"/>
                    <a:pt x="2341" y="851"/>
                    <a:pt x="2321" y="856"/>
                  </a:cubicBezTo>
                  <a:close/>
                  <a:moveTo>
                    <a:pt x="2157" y="691"/>
                  </a:moveTo>
                  <a:cubicBezTo>
                    <a:pt x="2124" y="746"/>
                    <a:pt x="2132" y="764"/>
                    <a:pt x="2196" y="779"/>
                  </a:cubicBezTo>
                  <a:cubicBezTo>
                    <a:pt x="2231" y="755"/>
                    <a:pt x="2236" y="746"/>
                    <a:pt x="2228" y="720"/>
                  </a:cubicBezTo>
                  <a:cubicBezTo>
                    <a:pt x="2218" y="690"/>
                    <a:pt x="2206" y="685"/>
                    <a:pt x="2157" y="691"/>
                  </a:cubicBezTo>
                  <a:close/>
                  <a:moveTo>
                    <a:pt x="2443" y="702"/>
                  </a:moveTo>
                  <a:cubicBezTo>
                    <a:pt x="2405" y="716"/>
                    <a:pt x="2393" y="728"/>
                    <a:pt x="2395" y="752"/>
                  </a:cubicBezTo>
                  <a:cubicBezTo>
                    <a:pt x="2397" y="768"/>
                    <a:pt x="2404" y="779"/>
                    <a:pt x="2421" y="782"/>
                  </a:cubicBezTo>
                  <a:cubicBezTo>
                    <a:pt x="2439" y="786"/>
                    <a:pt x="2455" y="782"/>
                    <a:pt x="2464" y="764"/>
                  </a:cubicBezTo>
                  <a:cubicBezTo>
                    <a:pt x="2475" y="739"/>
                    <a:pt x="2470" y="718"/>
                    <a:pt x="2443" y="702"/>
                  </a:cubicBezTo>
                  <a:close/>
                  <a:moveTo>
                    <a:pt x="1161" y="1864"/>
                  </a:moveTo>
                  <a:cubicBezTo>
                    <a:pt x="1151" y="1867"/>
                    <a:pt x="1142" y="1879"/>
                    <a:pt x="1145" y="1888"/>
                  </a:cubicBezTo>
                  <a:cubicBezTo>
                    <a:pt x="1148" y="1900"/>
                    <a:pt x="1163" y="1909"/>
                    <a:pt x="1175" y="1905"/>
                  </a:cubicBezTo>
                  <a:cubicBezTo>
                    <a:pt x="1185" y="1902"/>
                    <a:pt x="1192" y="1887"/>
                    <a:pt x="1188" y="1876"/>
                  </a:cubicBezTo>
                  <a:cubicBezTo>
                    <a:pt x="1184" y="1867"/>
                    <a:pt x="1171" y="1861"/>
                    <a:pt x="1161" y="1864"/>
                  </a:cubicBezTo>
                  <a:close/>
                  <a:moveTo>
                    <a:pt x="2427" y="226"/>
                  </a:moveTo>
                  <a:cubicBezTo>
                    <a:pt x="2452" y="211"/>
                    <a:pt x="2470" y="196"/>
                    <a:pt x="2461" y="168"/>
                  </a:cubicBezTo>
                  <a:cubicBezTo>
                    <a:pt x="2454" y="150"/>
                    <a:pt x="2442" y="135"/>
                    <a:pt x="2419" y="138"/>
                  </a:cubicBezTo>
                  <a:cubicBezTo>
                    <a:pt x="2402" y="140"/>
                    <a:pt x="2381" y="141"/>
                    <a:pt x="2378" y="162"/>
                  </a:cubicBezTo>
                  <a:cubicBezTo>
                    <a:pt x="2373" y="197"/>
                    <a:pt x="2399" y="211"/>
                    <a:pt x="2427" y="226"/>
                  </a:cubicBezTo>
                  <a:close/>
                  <a:moveTo>
                    <a:pt x="2440" y="463"/>
                  </a:moveTo>
                  <a:cubicBezTo>
                    <a:pt x="2459" y="440"/>
                    <a:pt x="2456" y="417"/>
                    <a:pt x="2439" y="395"/>
                  </a:cubicBezTo>
                  <a:cubicBezTo>
                    <a:pt x="2394" y="399"/>
                    <a:pt x="2381" y="407"/>
                    <a:pt x="2383" y="430"/>
                  </a:cubicBezTo>
                  <a:cubicBezTo>
                    <a:pt x="2386" y="456"/>
                    <a:pt x="2402" y="465"/>
                    <a:pt x="2440" y="463"/>
                  </a:cubicBezTo>
                  <a:close/>
                  <a:moveTo>
                    <a:pt x="2159" y="338"/>
                  </a:moveTo>
                  <a:cubicBezTo>
                    <a:pt x="2139" y="318"/>
                    <a:pt x="2117" y="319"/>
                    <a:pt x="2095" y="333"/>
                  </a:cubicBezTo>
                  <a:cubicBezTo>
                    <a:pt x="2067" y="351"/>
                    <a:pt x="2070" y="377"/>
                    <a:pt x="2080" y="416"/>
                  </a:cubicBezTo>
                  <a:cubicBezTo>
                    <a:pt x="2090" y="419"/>
                    <a:pt x="2105" y="425"/>
                    <a:pt x="2116" y="429"/>
                  </a:cubicBezTo>
                  <a:cubicBezTo>
                    <a:pt x="2168" y="406"/>
                    <a:pt x="2171" y="375"/>
                    <a:pt x="2159" y="338"/>
                  </a:cubicBezTo>
                  <a:close/>
                  <a:moveTo>
                    <a:pt x="2416" y="531"/>
                  </a:moveTo>
                  <a:cubicBezTo>
                    <a:pt x="2398" y="538"/>
                    <a:pt x="2384" y="565"/>
                    <a:pt x="2391" y="582"/>
                  </a:cubicBezTo>
                  <a:cubicBezTo>
                    <a:pt x="2397" y="601"/>
                    <a:pt x="2430" y="613"/>
                    <a:pt x="2451" y="605"/>
                  </a:cubicBezTo>
                  <a:cubicBezTo>
                    <a:pt x="2471" y="598"/>
                    <a:pt x="2474" y="584"/>
                    <a:pt x="2464" y="558"/>
                  </a:cubicBezTo>
                  <a:cubicBezTo>
                    <a:pt x="2453" y="533"/>
                    <a:pt x="2437" y="524"/>
                    <a:pt x="2416" y="531"/>
                  </a:cubicBezTo>
                  <a:close/>
                  <a:moveTo>
                    <a:pt x="1215" y="2108"/>
                  </a:moveTo>
                  <a:cubicBezTo>
                    <a:pt x="1212" y="2120"/>
                    <a:pt x="1215" y="2129"/>
                    <a:pt x="1226" y="2134"/>
                  </a:cubicBezTo>
                  <a:cubicBezTo>
                    <a:pt x="1241" y="2141"/>
                    <a:pt x="1253" y="2136"/>
                    <a:pt x="1267" y="2117"/>
                  </a:cubicBezTo>
                  <a:cubicBezTo>
                    <a:pt x="1263" y="2109"/>
                    <a:pt x="1259" y="2100"/>
                    <a:pt x="1254" y="2091"/>
                  </a:cubicBezTo>
                  <a:cubicBezTo>
                    <a:pt x="1224" y="2090"/>
                    <a:pt x="1218" y="2092"/>
                    <a:pt x="1215" y="2108"/>
                  </a:cubicBezTo>
                  <a:close/>
                  <a:moveTo>
                    <a:pt x="1234" y="1988"/>
                  </a:moveTo>
                  <a:cubicBezTo>
                    <a:pt x="1245" y="1983"/>
                    <a:pt x="1251" y="1966"/>
                    <a:pt x="1245" y="1953"/>
                  </a:cubicBezTo>
                  <a:cubicBezTo>
                    <a:pt x="1239" y="1938"/>
                    <a:pt x="1224" y="1932"/>
                    <a:pt x="1209" y="1938"/>
                  </a:cubicBezTo>
                  <a:cubicBezTo>
                    <a:pt x="1195" y="1943"/>
                    <a:pt x="1188" y="1960"/>
                    <a:pt x="1194" y="1974"/>
                  </a:cubicBezTo>
                  <a:cubicBezTo>
                    <a:pt x="1200" y="1987"/>
                    <a:pt x="1220" y="1995"/>
                    <a:pt x="1234" y="1988"/>
                  </a:cubicBezTo>
                  <a:close/>
                  <a:moveTo>
                    <a:pt x="1327" y="1941"/>
                  </a:moveTo>
                  <a:cubicBezTo>
                    <a:pt x="1342" y="1935"/>
                    <a:pt x="1349" y="1915"/>
                    <a:pt x="1342" y="1896"/>
                  </a:cubicBezTo>
                  <a:cubicBezTo>
                    <a:pt x="1337" y="1882"/>
                    <a:pt x="1316" y="1872"/>
                    <a:pt x="1301" y="1877"/>
                  </a:cubicBezTo>
                  <a:cubicBezTo>
                    <a:pt x="1288" y="1882"/>
                    <a:pt x="1278" y="1910"/>
                    <a:pt x="1284" y="1925"/>
                  </a:cubicBezTo>
                  <a:cubicBezTo>
                    <a:pt x="1290" y="1939"/>
                    <a:pt x="1311" y="1947"/>
                    <a:pt x="1327" y="1941"/>
                  </a:cubicBezTo>
                  <a:close/>
                  <a:moveTo>
                    <a:pt x="1328" y="1995"/>
                  </a:moveTo>
                  <a:cubicBezTo>
                    <a:pt x="1316" y="2007"/>
                    <a:pt x="1308" y="2019"/>
                    <a:pt x="1318" y="2035"/>
                  </a:cubicBezTo>
                  <a:cubicBezTo>
                    <a:pt x="1326" y="2045"/>
                    <a:pt x="1339" y="2048"/>
                    <a:pt x="1350" y="2042"/>
                  </a:cubicBezTo>
                  <a:cubicBezTo>
                    <a:pt x="1360" y="2036"/>
                    <a:pt x="1369" y="2028"/>
                    <a:pt x="1367" y="2014"/>
                  </a:cubicBezTo>
                  <a:cubicBezTo>
                    <a:pt x="1365" y="2000"/>
                    <a:pt x="1356" y="1996"/>
                    <a:pt x="1328" y="1995"/>
                  </a:cubicBezTo>
                  <a:close/>
                  <a:moveTo>
                    <a:pt x="1330" y="2095"/>
                  </a:moveTo>
                  <a:cubicBezTo>
                    <a:pt x="1316" y="2092"/>
                    <a:pt x="1310" y="2097"/>
                    <a:pt x="1298" y="2124"/>
                  </a:cubicBezTo>
                  <a:cubicBezTo>
                    <a:pt x="1310" y="2149"/>
                    <a:pt x="1318" y="2154"/>
                    <a:pt x="1338" y="2150"/>
                  </a:cubicBezTo>
                  <a:cubicBezTo>
                    <a:pt x="1350" y="2147"/>
                    <a:pt x="1356" y="2139"/>
                    <a:pt x="1356" y="2127"/>
                  </a:cubicBezTo>
                  <a:cubicBezTo>
                    <a:pt x="1356" y="2113"/>
                    <a:pt x="1343" y="2098"/>
                    <a:pt x="1330" y="2095"/>
                  </a:cubicBezTo>
                  <a:close/>
                  <a:moveTo>
                    <a:pt x="2163" y="537"/>
                  </a:moveTo>
                  <a:cubicBezTo>
                    <a:pt x="2155" y="518"/>
                    <a:pt x="2133" y="510"/>
                    <a:pt x="2111" y="520"/>
                  </a:cubicBezTo>
                  <a:cubicBezTo>
                    <a:pt x="2084" y="531"/>
                    <a:pt x="2074" y="550"/>
                    <a:pt x="2084" y="571"/>
                  </a:cubicBezTo>
                  <a:cubicBezTo>
                    <a:pt x="2094" y="592"/>
                    <a:pt x="2120" y="604"/>
                    <a:pt x="2139" y="597"/>
                  </a:cubicBezTo>
                  <a:cubicBezTo>
                    <a:pt x="2160" y="588"/>
                    <a:pt x="2172" y="559"/>
                    <a:pt x="2163" y="537"/>
                  </a:cubicBezTo>
                  <a:close/>
                  <a:moveTo>
                    <a:pt x="2968" y="506"/>
                  </a:moveTo>
                  <a:cubicBezTo>
                    <a:pt x="2919" y="504"/>
                    <a:pt x="2910" y="508"/>
                    <a:pt x="2904" y="534"/>
                  </a:cubicBezTo>
                  <a:cubicBezTo>
                    <a:pt x="2899" y="553"/>
                    <a:pt x="2905" y="568"/>
                    <a:pt x="2923" y="577"/>
                  </a:cubicBezTo>
                  <a:cubicBezTo>
                    <a:pt x="2947" y="588"/>
                    <a:pt x="2967" y="579"/>
                    <a:pt x="2989" y="548"/>
                  </a:cubicBezTo>
                  <a:cubicBezTo>
                    <a:pt x="2983" y="535"/>
                    <a:pt x="2976" y="521"/>
                    <a:pt x="2968" y="506"/>
                  </a:cubicBezTo>
                  <a:close/>
                  <a:moveTo>
                    <a:pt x="2897" y="816"/>
                  </a:moveTo>
                  <a:cubicBezTo>
                    <a:pt x="2881" y="824"/>
                    <a:pt x="2873" y="829"/>
                    <a:pt x="2865" y="833"/>
                  </a:cubicBezTo>
                  <a:cubicBezTo>
                    <a:pt x="2843" y="843"/>
                    <a:pt x="2832" y="863"/>
                    <a:pt x="2837" y="882"/>
                  </a:cubicBezTo>
                  <a:cubicBezTo>
                    <a:pt x="2842" y="901"/>
                    <a:pt x="2856" y="918"/>
                    <a:pt x="2870" y="931"/>
                  </a:cubicBezTo>
                  <a:cubicBezTo>
                    <a:pt x="2883" y="943"/>
                    <a:pt x="2918" y="934"/>
                    <a:pt x="2932" y="920"/>
                  </a:cubicBezTo>
                  <a:cubicBezTo>
                    <a:pt x="2946" y="905"/>
                    <a:pt x="2946" y="889"/>
                    <a:pt x="2935" y="873"/>
                  </a:cubicBezTo>
                  <a:cubicBezTo>
                    <a:pt x="2923" y="855"/>
                    <a:pt x="2911" y="837"/>
                    <a:pt x="2897" y="816"/>
                  </a:cubicBezTo>
                  <a:close/>
                  <a:moveTo>
                    <a:pt x="2778" y="710"/>
                  </a:moveTo>
                  <a:cubicBezTo>
                    <a:pt x="2751" y="744"/>
                    <a:pt x="2751" y="747"/>
                    <a:pt x="2777" y="781"/>
                  </a:cubicBezTo>
                  <a:cubicBezTo>
                    <a:pt x="2817" y="779"/>
                    <a:pt x="2833" y="768"/>
                    <a:pt x="2834" y="741"/>
                  </a:cubicBezTo>
                  <a:cubicBezTo>
                    <a:pt x="2835" y="718"/>
                    <a:pt x="2823" y="711"/>
                    <a:pt x="2778" y="710"/>
                  </a:cubicBezTo>
                  <a:close/>
                  <a:moveTo>
                    <a:pt x="3151" y="381"/>
                  </a:moveTo>
                  <a:cubicBezTo>
                    <a:pt x="3148" y="360"/>
                    <a:pt x="3134" y="353"/>
                    <a:pt x="3087" y="350"/>
                  </a:cubicBezTo>
                  <a:cubicBezTo>
                    <a:pt x="3068" y="370"/>
                    <a:pt x="3055" y="390"/>
                    <a:pt x="3072" y="415"/>
                  </a:cubicBezTo>
                  <a:cubicBezTo>
                    <a:pt x="3084" y="432"/>
                    <a:pt x="3106" y="437"/>
                    <a:pt x="3123" y="427"/>
                  </a:cubicBezTo>
                  <a:cubicBezTo>
                    <a:pt x="3140" y="417"/>
                    <a:pt x="3154" y="404"/>
                    <a:pt x="3151" y="381"/>
                  </a:cubicBezTo>
                  <a:close/>
                  <a:moveTo>
                    <a:pt x="3005" y="694"/>
                  </a:moveTo>
                  <a:cubicBezTo>
                    <a:pt x="2985" y="702"/>
                    <a:pt x="2970" y="734"/>
                    <a:pt x="2977" y="754"/>
                  </a:cubicBezTo>
                  <a:cubicBezTo>
                    <a:pt x="2984" y="773"/>
                    <a:pt x="3016" y="784"/>
                    <a:pt x="3038" y="775"/>
                  </a:cubicBezTo>
                  <a:cubicBezTo>
                    <a:pt x="3058" y="767"/>
                    <a:pt x="3066" y="745"/>
                    <a:pt x="3057" y="724"/>
                  </a:cubicBezTo>
                  <a:cubicBezTo>
                    <a:pt x="3047" y="701"/>
                    <a:pt x="3023" y="687"/>
                    <a:pt x="3005" y="694"/>
                  </a:cubicBezTo>
                  <a:close/>
                  <a:moveTo>
                    <a:pt x="2699" y="922"/>
                  </a:moveTo>
                  <a:cubicBezTo>
                    <a:pt x="2677" y="930"/>
                    <a:pt x="2667" y="950"/>
                    <a:pt x="2675" y="970"/>
                  </a:cubicBezTo>
                  <a:cubicBezTo>
                    <a:pt x="2686" y="995"/>
                    <a:pt x="2711" y="1008"/>
                    <a:pt x="2732" y="1000"/>
                  </a:cubicBezTo>
                  <a:cubicBezTo>
                    <a:pt x="2754" y="991"/>
                    <a:pt x="2765" y="963"/>
                    <a:pt x="2756" y="941"/>
                  </a:cubicBezTo>
                  <a:cubicBezTo>
                    <a:pt x="2750" y="923"/>
                    <a:pt x="2724" y="914"/>
                    <a:pt x="2699" y="922"/>
                  </a:cubicBezTo>
                  <a:close/>
                  <a:moveTo>
                    <a:pt x="3090" y="512"/>
                  </a:moveTo>
                  <a:cubicBezTo>
                    <a:pt x="3068" y="508"/>
                    <a:pt x="3058" y="516"/>
                    <a:pt x="3038" y="560"/>
                  </a:cubicBezTo>
                  <a:cubicBezTo>
                    <a:pt x="3058" y="601"/>
                    <a:pt x="3071" y="609"/>
                    <a:pt x="3103" y="601"/>
                  </a:cubicBezTo>
                  <a:cubicBezTo>
                    <a:pt x="3123" y="597"/>
                    <a:pt x="3132" y="584"/>
                    <a:pt x="3132" y="564"/>
                  </a:cubicBezTo>
                  <a:cubicBezTo>
                    <a:pt x="3132" y="542"/>
                    <a:pt x="3112" y="517"/>
                    <a:pt x="3090" y="512"/>
                  </a:cubicBezTo>
                  <a:close/>
                  <a:moveTo>
                    <a:pt x="2558" y="636"/>
                  </a:moveTo>
                  <a:cubicBezTo>
                    <a:pt x="2554" y="649"/>
                    <a:pt x="2551" y="662"/>
                    <a:pt x="2548" y="673"/>
                  </a:cubicBezTo>
                  <a:cubicBezTo>
                    <a:pt x="2565" y="700"/>
                    <a:pt x="2586" y="700"/>
                    <a:pt x="2606" y="686"/>
                  </a:cubicBezTo>
                  <a:cubicBezTo>
                    <a:pt x="2620" y="676"/>
                    <a:pt x="2617" y="662"/>
                    <a:pt x="2610" y="648"/>
                  </a:cubicBezTo>
                  <a:cubicBezTo>
                    <a:pt x="2598" y="622"/>
                    <a:pt x="2580" y="625"/>
                    <a:pt x="2558" y="636"/>
                  </a:cubicBezTo>
                  <a:close/>
                  <a:moveTo>
                    <a:pt x="2527" y="817"/>
                  </a:moveTo>
                  <a:cubicBezTo>
                    <a:pt x="2532" y="837"/>
                    <a:pt x="2546" y="845"/>
                    <a:pt x="2565" y="843"/>
                  </a:cubicBezTo>
                  <a:cubicBezTo>
                    <a:pt x="2589" y="841"/>
                    <a:pt x="2604" y="818"/>
                    <a:pt x="2606" y="782"/>
                  </a:cubicBezTo>
                  <a:cubicBezTo>
                    <a:pt x="2592" y="774"/>
                    <a:pt x="2577" y="766"/>
                    <a:pt x="2564" y="759"/>
                  </a:cubicBezTo>
                  <a:cubicBezTo>
                    <a:pt x="2529" y="777"/>
                    <a:pt x="2520" y="791"/>
                    <a:pt x="2527" y="817"/>
                  </a:cubicBezTo>
                  <a:close/>
                  <a:moveTo>
                    <a:pt x="2532" y="293"/>
                  </a:moveTo>
                  <a:cubicBezTo>
                    <a:pt x="2515" y="279"/>
                    <a:pt x="2501" y="259"/>
                    <a:pt x="2479" y="279"/>
                  </a:cubicBezTo>
                  <a:cubicBezTo>
                    <a:pt x="2472" y="285"/>
                    <a:pt x="2468" y="304"/>
                    <a:pt x="2472" y="310"/>
                  </a:cubicBezTo>
                  <a:cubicBezTo>
                    <a:pt x="2480" y="322"/>
                    <a:pt x="2495" y="335"/>
                    <a:pt x="2507" y="335"/>
                  </a:cubicBezTo>
                  <a:cubicBezTo>
                    <a:pt x="2529" y="336"/>
                    <a:pt x="2529" y="314"/>
                    <a:pt x="2532" y="293"/>
                  </a:cubicBezTo>
                  <a:close/>
                  <a:moveTo>
                    <a:pt x="2706" y="842"/>
                  </a:moveTo>
                  <a:cubicBezTo>
                    <a:pt x="2731" y="801"/>
                    <a:pt x="2731" y="799"/>
                    <a:pt x="2697" y="772"/>
                  </a:cubicBezTo>
                  <a:cubicBezTo>
                    <a:pt x="2675" y="781"/>
                    <a:pt x="2660" y="796"/>
                    <a:pt x="2666" y="822"/>
                  </a:cubicBezTo>
                  <a:cubicBezTo>
                    <a:pt x="2671" y="842"/>
                    <a:pt x="2687" y="848"/>
                    <a:pt x="2706" y="842"/>
                  </a:cubicBezTo>
                  <a:close/>
                  <a:moveTo>
                    <a:pt x="2501" y="931"/>
                  </a:moveTo>
                  <a:cubicBezTo>
                    <a:pt x="2486" y="943"/>
                    <a:pt x="2484" y="969"/>
                    <a:pt x="2496" y="987"/>
                  </a:cubicBezTo>
                  <a:cubicBezTo>
                    <a:pt x="2512" y="1010"/>
                    <a:pt x="2527" y="1012"/>
                    <a:pt x="2567" y="996"/>
                  </a:cubicBezTo>
                  <a:cubicBezTo>
                    <a:pt x="2572" y="982"/>
                    <a:pt x="2578" y="967"/>
                    <a:pt x="2584" y="951"/>
                  </a:cubicBezTo>
                  <a:cubicBezTo>
                    <a:pt x="2548" y="919"/>
                    <a:pt x="2522" y="913"/>
                    <a:pt x="2501" y="931"/>
                  </a:cubicBezTo>
                  <a:close/>
                  <a:moveTo>
                    <a:pt x="2697" y="264"/>
                  </a:moveTo>
                  <a:cubicBezTo>
                    <a:pt x="2667" y="226"/>
                    <a:pt x="2657" y="220"/>
                    <a:pt x="2639" y="234"/>
                  </a:cubicBezTo>
                  <a:cubicBezTo>
                    <a:pt x="2619" y="249"/>
                    <a:pt x="2624" y="269"/>
                    <a:pt x="2658" y="307"/>
                  </a:cubicBezTo>
                  <a:cubicBezTo>
                    <a:pt x="2677" y="295"/>
                    <a:pt x="2700" y="290"/>
                    <a:pt x="2697" y="264"/>
                  </a:cubicBezTo>
                  <a:close/>
                  <a:moveTo>
                    <a:pt x="2678" y="546"/>
                  </a:moveTo>
                  <a:cubicBezTo>
                    <a:pt x="2686" y="530"/>
                    <a:pt x="2672" y="518"/>
                    <a:pt x="2638" y="511"/>
                  </a:cubicBezTo>
                  <a:cubicBezTo>
                    <a:pt x="2624" y="542"/>
                    <a:pt x="2627" y="564"/>
                    <a:pt x="2646" y="565"/>
                  </a:cubicBezTo>
                  <a:cubicBezTo>
                    <a:pt x="2657" y="565"/>
                    <a:pt x="2673" y="555"/>
                    <a:pt x="2678" y="546"/>
                  </a:cubicBezTo>
                  <a:close/>
                  <a:moveTo>
                    <a:pt x="496" y="487"/>
                  </a:moveTo>
                  <a:cubicBezTo>
                    <a:pt x="477" y="511"/>
                    <a:pt x="477" y="513"/>
                    <a:pt x="495" y="537"/>
                  </a:cubicBezTo>
                  <a:cubicBezTo>
                    <a:pt x="523" y="536"/>
                    <a:pt x="534" y="528"/>
                    <a:pt x="535" y="509"/>
                  </a:cubicBezTo>
                  <a:cubicBezTo>
                    <a:pt x="536" y="493"/>
                    <a:pt x="527" y="488"/>
                    <a:pt x="496" y="487"/>
                  </a:cubicBezTo>
                  <a:close/>
                  <a:moveTo>
                    <a:pt x="754" y="1987"/>
                  </a:moveTo>
                  <a:cubicBezTo>
                    <a:pt x="742" y="1975"/>
                    <a:pt x="728" y="1975"/>
                    <a:pt x="714" y="1984"/>
                  </a:cubicBezTo>
                  <a:cubicBezTo>
                    <a:pt x="697" y="1995"/>
                    <a:pt x="699" y="2011"/>
                    <a:pt x="706" y="2035"/>
                  </a:cubicBezTo>
                  <a:cubicBezTo>
                    <a:pt x="711" y="2037"/>
                    <a:pt x="721" y="2041"/>
                    <a:pt x="728" y="2043"/>
                  </a:cubicBezTo>
                  <a:cubicBezTo>
                    <a:pt x="760" y="2029"/>
                    <a:pt x="762" y="2010"/>
                    <a:pt x="754" y="1987"/>
                  </a:cubicBezTo>
                  <a:close/>
                  <a:moveTo>
                    <a:pt x="654" y="476"/>
                  </a:moveTo>
                  <a:cubicBezTo>
                    <a:pt x="640" y="482"/>
                    <a:pt x="629" y="504"/>
                    <a:pt x="634" y="518"/>
                  </a:cubicBezTo>
                  <a:cubicBezTo>
                    <a:pt x="640" y="531"/>
                    <a:pt x="662" y="539"/>
                    <a:pt x="677" y="533"/>
                  </a:cubicBezTo>
                  <a:cubicBezTo>
                    <a:pt x="691" y="527"/>
                    <a:pt x="696" y="512"/>
                    <a:pt x="690" y="497"/>
                  </a:cubicBezTo>
                  <a:cubicBezTo>
                    <a:pt x="683" y="481"/>
                    <a:pt x="666" y="471"/>
                    <a:pt x="654" y="476"/>
                  </a:cubicBezTo>
                  <a:close/>
                  <a:moveTo>
                    <a:pt x="628" y="345"/>
                  </a:moveTo>
                  <a:cubicBezTo>
                    <a:pt x="594" y="344"/>
                    <a:pt x="588" y="347"/>
                    <a:pt x="584" y="365"/>
                  </a:cubicBezTo>
                  <a:cubicBezTo>
                    <a:pt x="580" y="378"/>
                    <a:pt x="584" y="388"/>
                    <a:pt x="597" y="394"/>
                  </a:cubicBezTo>
                  <a:cubicBezTo>
                    <a:pt x="613" y="402"/>
                    <a:pt x="627" y="396"/>
                    <a:pt x="643" y="374"/>
                  </a:cubicBezTo>
                  <a:cubicBezTo>
                    <a:pt x="638" y="365"/>
                    <a:pt x="634" y="356"/>
                    <a:pt x="628" y="345"/>
                  </a:cubicBezTo>
                  <a:close/>
                  <a:moveTo>
                    <a:pt x="725" y="2099"/>
                  </a:moveTo>
                  <a:cubicBezTo>
                    <a:pt x="708" y="2106"/>
                    <a:pt x="702" y="2118"/>
                    <a:pt x="708" y="2131"/>
                  </a:cubicBezTo>
                  <a:cubicBezTo>
                    <a:pt x="714" y="2144"/>
                    <a:pt x="730" y="2152"/>
                    <a:pt x="742" y="2147"/>
                  </a:cubicBezTo>
                  <a:cubicBezTo>
                    <a:pt x="755" y="2142"/>
                    <a:pt x="762" y="2124"/>
                    <a:pt x="756" y="2110"/>
                  </a:cubicBezTo>
                  <a:cubicBezTo>
                    <a:pt x="752" y="2098"/>
                    <a:pt x="738" y="2094"/>
                    <a:pt x="725" y="2099"/>
                  </a:cubicBezTo>
                  <a:close/>
                  <a:moveTo>
                    <a:pt x="579" y="561"/>
                  </a:moveTo>
                  <a:cubicBezTo>
                    <a:pt x="567" y="567"/>
                    <a:pt x="562" y="570"/>
                    <a:pt x="556" y="573"/>
                  </a:cubicBezTo>
                  <a:cubicBezTo>
                    <a:pt x="541" y="580"/>
                    <a:pt x="534" y="594"/>
                    <a:pt x="537" y="607"/>
                  </a:cubicBezTo>
                  <a:cubicBezTo>
                    <a:pt x="540" y="620"/>
                    <a:pt x="550" y="632"/>
                    <a:pt x="560" y="641"/>
                  </a:cubicBezTo>
                  <a:cubicBezTo>
                    <a:pt x="569" y="650"/>
                    <a:pt x="593" y="643"/>
                    <a:pt x="603" y="633"/>
                  </a:cubicBezTo>
                  <a:cubicBezTo>
                    <a:pt x="612" y="623"/>
                    <a:pt x="613" y="612"/>
                    <a:pt x="605" y="601"/>
                  </a:cubicBezTo>
                  <a:cubicBezTo>
                    <a:pt x="597" y="588"/>
                    <a:pt x="589" y="576"/>
                    <a:pt x="579" y="561"/>
                  </a:cubicBezTo>
                  <a:close/>
                  <a:moveTo>
                    <a:pt x="828" y="2081"/>
                  </a:moveTo>
                  <a:cubicBezTo>
                    <a:pt x="814" y="2076"/>
                    <a:pt x="806" y="2083"/>
                    <a:pt x="799" y="2094"/>
                  </a:cubicBezTo>
                  <a:cubicBezTo>
                    <a:pt x="792" y="2105"/>
                    <a:pt x="797" y="2114"/>
                    <a:pt x="805" y="2124"/>
                  </a:cubicBezTo>
                  <a:cubicBezTo>
                    <a:pt x="820" y="2127"/>
                    <a:pt x="832" y="2125"/>
                    <a:pt x="838" y="2111"/>
                  </a:cubicBezTo>
                  <a:cubicBezTo>
                    <a:pt x="843" y="2100"/>
                    <a:pt x="837" y="2089"/>
                    <a:pt x="828" y="2081"/>
                  </a:cubicBezTo>
                  <a:close/>
                  <a:moveTo>
                    <a:pt x="776" y="1859"/>
                  </a:moveTo>
                  <a:cubicBezTo>
                    <a:pt x="753" y="1869"/>
                    <a:pt x="749" y="1876"/>
                    <a:pt x="752" y="1893"/>
                  </a:cubicBezTo>
                  <a:cubicBezTo>
                    <a:pt x="755" y="1908"/>
                    <a:pt x="765" y="1920"/>
                    <a:pt x="775" y="1919"/>
                  </a:cubicBezTo>
                  <a:cubicBezTo>
                    <a:pt x="788" y="1919"/>
                    <a:pt x="797" y="1913"/>
                    <a:pt x="801" y="1900"/>
                  </a:cubicBezTo>
                  <a:cubicBezTo>
                    <a:pt x="806" y="1882"/>
                    <a:pt x="803" y="1875"/>
                    <a:pt x="776" y="1859"/>
                  </a:cubicBezTo>
                  <a:close/>
                  <a:moveTo>
                    <a:pt x="446" y="579"/>
                  </a:moveTo>
                  <a:cubicBezTo>
                    <a:pt x="463" y="551"/>
                    <a:pt x="463" y="549"/>
                    <a:pt x="439" y="530"/>
                  </a:cubicBezTo>
                  <a:cubicBezTo>
                    <a:pt x="424" y="537"/>
                    <a:pt x="413" y="547"/>
                    <a:pt x="418" y="565"/>
                  </a:cubicBezTo>
                  <a:cubicBezTo>
                    <a:pt x="421" y="579"/>
                    <a:pt x="432" y="583"/>
                    <a:pt x="446" y="579"/>
                  </a:cubicBezTo>
                  <a:close/>
                  <a:moveTo>
                    <a:pt x="440" y="176"/>
                  </a:moveTo>
                  <a:cubicBezTo>
                    <a:pt x="419" y="150"/>
                    <a:pt x="411" y="146"/>
                    <a:pt x="399" y="156"/>
                  </a:cubicBezTo>
                  <a:cubicBezTo>
                    <a:pt x="385" y="166"/>
                    <a:pt x="388" y="180"/>
                    <a:pt x="412" y="206"/>
                  </a:cubicBezTo>
                  <a:cubicBezTo>
                    <a:pt x="426" y="198"/>
                    <a:pt x="441" y="195"/>
                    <a:pt x="440" y="176"/>
                  </a:cubicBezTo>
                  <a:close/>
                  <a:moveTo>
                    <a:pt x="426" y="373"/>
                  </a:moveTo>
                  <a:cubicBezTo>
                    <a:pt x="432" y="362"/>
                    <a:pt x="422" y="354"/>
                    <a:pt x="398" y="349"/>
                  </a:cubicBezTo>
                  <a:cubicBezTo>
                    <a:pt x="389" y="370"/>
                    <a:pt x="391" y="385"/>
                    <a:pt x="404" y="386"/>
                  </a:cubicBezTo>
                  <a:cubicBezTo>
                    <a:pt x="411" y="386"/>
                    <a:pt x="423" y="379"/>
                    <a:pt x="426" y="373"/>
                  </a:cubicBezTo>
                  <a:close/>
                  <a:moveTo>
                    <a:pt x="343" y="436"/>
                  </a:moveTo>
                  <a:cubicBezTo>
                    <a:pt x="340" y="445"/>
                    <a:pt x="337" y="454"/>
                    <a:pt x="335" y="462"/>
                  </a:cubicBezTo>
                  <a:cubicBezTo>
                    <a:pt x="347" y="480"/>
                    <a:pt x="362" y="480"/>
                    <a:pt x="376" y="470"/>
                  </a:cubicBezTo>
                  <a:cubicBezTo>
                    <a:pt x="386" y="464"/>
                    <a:pt x="384" y="454"/>
                    <a:pt x="379" y="444"/>
                  </a:cubicBezTo>
                  <a:cubicBezTo>
                    <a:pt x="370" y="426"/>
                    <a:pt x="358" y="428"/>
                    <a:pt x="343" y="436"/>
                  </a:cubicBezTo>
                  <a:close/>
                  <a:moveTo>
                    <a:pt x="321" y="562"/>
                  </a:moveTo>
                  <a:cubicBezTo>
                    <a:pt x="324" y="576"/>
                    <a:pt x="334" y="582"/>
                    <a:pt x="347" y="580"/>
                  </a:cubicBezTo>
                  <a:cubicBezTo>
                    <a:pt x="364" y="578"/>
                    <a:pt x="375" y="563"/>
                    <a:pt x="376" y="537"/>
                  </a:cubicBezTo>
                  <a:cubicBezTo>
                    <a:pt x="366" y="532"/>
                    <a:pt x="356" y="526"/>
                    <a:pt x="346" y="521"/>
                  </a:cubicBezTo>
                  <a:cubicBezTo>
                    <a:pt x="322" y="534"/>
                    <a:pt x="316" y="543"/>
                    <a:pt x="321" y="562"/>
                  </a:cubicBezTo>
                  <a:close/>
                  <a:moveTo>
                    <a:pt x="874" y="2156"/>
                  </a:moveTo>
                  <a:cubicBezTo>
                    <a:pt x="865" y="2149"/>
                    <a:pt x="842" y="2151"/>
                    <a:pt x="834" y="2162"/>
                  </a:cubicBezTo>
                  <a:cubicBezTo>
                    <a:pt x="834" y="2163"/>
                    <a:pt x="833" y="2163"/>
                    <a:pt x="833" y="2164"/>
                  </a:cubicBezTo>
                  <a:cubicBezTo>
                    <a:pt x="883" y="2164"/>
                    <a:pt x="883" y="2164"/>
                    <a:pt x="883" y="2164"/>
                  </a:cubicBezTo>
                  <a:cubicBezTo>
                    <a:pt x="882" y="2161"/>
                    <a:pt x="879" y="2158"/>
                    <a:pt x="874" y="2156"/>
                  </a:cubicBezTo>
                  <a:close/>
                  <a:moveTo>
                    <a:pt x="441" y="635"/>
                  </a:moveTo>
                  <a:cubicBezTo>
                    <a:pt x="425" y="640"/>
                    <a:pt x="418" y="655"/>
                    <a:pt x="424" y="669"/>
                  </a:cubicBezTo>
                  <a:cubicBezTo>
                    <a:pt x="432" y="686"/>
                    <a:pt x="449" y="695"/>
                    <a:pt x="464" y="689"/>
                  </a:cubicBezTo>
                  <a:cubicBezTo>
                    <a:pt x="479" y="683"/>
                    <a:pt x="487" y="664"/>
                    <a:pt x="481" y="648"/>
                  </a:cubicBezTo>
                  <a:cubicBezTo>
                    <a:pt x="476" y="635"/>
                    <a:pt x="458" y="630"/>
                    <a:pt x="441" y="635"/>
                  </a:cubicBezTo>
                  <a:close/>
                  <a:moveTo>
                    <a:pt x="1050" y="2094"/>
                  </a:moveTo>
                  <a:cubicBezTo>
                    <a:pt x="1042" y="2113"/>
                    <a:pt x="1044" y="2127"/>
                    <a:pt x="1055" y="2127"/>
                  </a:cubicBezTo>
                  <a:cubicBezTo>
                    <a:pt x="1062" y="2127"/>
                    <a:pt x="1072" y="2121"/>
                    <a:pt x="1075" y="2115"/>
                  </a:cubicBezTo>
                  <a:cubicBezTo>
                    <a:pt x="1080" y="2106"/>
                    <a:pt x="1071" y="2098"/>
                    <a:pt x="1050" y="2094"/>
                  </a:cubicBezTo>
                  <a:close/>
                  <a:moveTo>
                    <a:pt x="1160" y="2081"/>
                  </a:moveTo>
                  <a:cubicBezTo>
                    <a:pt x="1148" y="2106"/>
                    <a:pt x="1149" y="2117"/>
                    <a:pt x="1163" y="2122"/>
                  </a:cubicBezTo>
                  <a:cubicBezTo>
                    <a:pt x="1174" y="2126"/>
                    <a:pt x="1182" y="2121"/>
                    <a:pt x="1186" y="2111"/>
                  </a:cubicBezTo>
                  <a:cubicBezTo>
                    <a:pt x="1193" y="2099"/>
                    <a:pt x="1183" y="2087"/>
                    <a:pt x="1160" y="2081"/>
                  </a:cubicBezTo>
                  <a:close/>
                  <a:moveTo>
                    <a:pt x="1069" y="2019"/>
                  </a:moveTo>
                  <a:cubicBezTo>
                    <a:pt x="1062" y="2030"/>
                    <a:pt x="1057" y="2039"/>
                    <a:pt x="1053" y="2047"/>
                  </a:cubicBezTo>
                  <a:cubicBezTo>
                    <a:pt x="1078" y="2068"/>
                    <a:pt x="1083" y="2068"/>
                    <a:pt x="1093" y="2040"/>
                  </a:cubicBezTo>
                  <a:cubicBezTo>
                    <a:pt x="1086" y="2034"/>
                    <a:pt x="1079" y="2027"/>
                    <a:pt x="1069" y="2019"/>
                  </a:cubicBezTo>
                  <a:close/>
                  <a:moveTo>
                    <a:pt x="994" y="1836"/>
                  </a:moveTo>
                  <a:cubicBezTo>
                    <a:pt x="982" y="1846"/>
                    <a:pt x="976" y="1857"/>
                    <a:pt x="984" y="1872"/>
                  </a:cubicBezTo>
                  <a:cubicBezTo>
                    <a:pt x="989" y="1881"/>
                    <a:pt x="999" y="1883"/>
                    <a:pt x="1007" y="1877"/>
                  </a:cubicBezTo>
                  <a:cubicBezTo>
                    <a:pt x="1014" y="1873"/>
                    <a:pt x="1022" y="1865"/>
                    <a:pt x="1022" y="1859"/>
                  </a:cubicBezTo>
                  <a:cubicBezTo>
                    <a:pt x="1022" y="1842"/>
                    <a:pt x="1010" y="1836"/>
                    <a:pt x="994" y="1836"/>
                  </a:cubicBezTo>
                  <a:close/>
                  <a:moveTo>
                    <a:pt x="1087" y="1941"/>
                  </a:moveTo>
                  <a:cubicBezTo>
                    <a:pt x="1068" y="1918"/>
                    <a:pt x="1062" y="1914"/>
                    <a:pt x="1051" y="1923"/>
                  </a:cubicBezTo>
                  <a:cubicBezTo>
                    <a:pt x="1039" y="1932"/>
                    <a:pt x="1041" y="1945"/>
                    <a:pt x="1063" y="1968"/>
                  </a:cubicBezTo>
                  <a:cubicBezTo>
                    <a:pt x="1075" y="1961"/>
                    <a:pt x="1088" y="1958"/>
                    <a:pt x="1087" y="1941"/>
                  </a:cubicBezTo>
                  <a:close/>
                  <a:moveTo>
                    <a:pt x="1097" y="2156"/>
                  </a:moveTo>
                  <a:cubicBezTo>
                    <a:pt x="1093" y="2157"/>
                    <a:pt x="1090" y="2160"/>
                    <a:pt x="1088" y="2164"/>
                  </a:cubicBezTo>
                  <a:cubicBezTo>
                    <a:pt x="1125" y="2164"/>
                    <a:pt x="1125" y="2164"/>
                    <a:pt x="1125" y="2164"/>
                  </a:cubicBezTo>
                  <a:cubicBezTo>
                    <a:pt x="1120" y="2155"/>
                    <a:pt x="1109" y="2151"/>
                    <a:pt x="1097" y="2156"/>
                  </a:cubicBezTo>
                  <a:close/>
                  <a:moveTo>
                    <a:pt x="856" y="1925"/>
                  </a:moveTo>
                  <a:cubicBezTo>
                    <a:pt x="847" y="1928"/>
                    <a:pt x="839" y="1935"/>
                    <a:pt x="842" y="1947"/>
                  </a:cubicBezTo>
                  <a:cubicBezTo>
                    <a:pt x="845" y="1962"/>
                    <a:pt x="856" y="1967"/>
                    <a:pt x="872" y="1965"/>
                  </a:cubicBezTo>
                  <a:cubicBezTo>
                    <a:pt x="876" y="1958"/>
                    <a:pt x="880" y="1951"/>
                    <a:pt x="885" y="1943"/>
                  </a:cubicBezTo>
                  <a:cubicBezTo>
                    <a:pt x="876" y="1933"/>
                    <a:pt x="872" y="1918"/>
                    <a:pt x="856" y="1925"/>
                  </a:cubicBezTo>
                  <a:close/>
                  <a:moveTo>
                    <a:pt x="1163" y="2015"/>
                  </a:moveTo>
                  <a:cubicBezTo>
                    <a:pt x="1168" y="2000"/>
                    <a:pt x="1159" y="1989"/>
                    <a:pt x="1143" y="1983"/>
                  </a:cubicBezTo>
                  <a:cubicBezTo>
                    <a:pt x="1127" y="1990"/>
                    <a:pt x="1116" y="2000"/>
                    <a:pt x="1121" y="2017"/>
                  </a:cubicBezTo>
                  <a:cubicBezTo>
                    <a:pt x="1123" y="2023"/>
                    <a:pt x="1132" y="2030"/>
                    <a:pt x="1140" y="2032"/>
                  </a:cubicBezTo>
                  <a:cubicBezTo>
                    <a:pt x="1152" y="2035"/>
                    <a:pt x="1161" y="2025"/>
                    <a:pt x="1163" y="2015"/>
                  </a:cubicBezTo>
                  <a:close/>
                  <a:moveTo>
                    <a:pt x="928" y="2064"/>
                  </a:moveTo>
                  <a:cubicBezTo>
                    <a:pt x="940" y="2050"/>
                    <a:pt x="938" y="2036"/>
                    <a:pt x="927" y="2022"/>
                  </a:cubicBezTo>
                  <a:cubicBezTo>
                    <a:pt x="899" y="2025"/>
                    <a:pt x="891" y="2030"/>
                    <a:pt x="893" y="2044"/>
                  </a:cubicBezTo>
                  <a:cubicBezTo>
                    <a:pt x="894" y="2060"/>
                    <a:pt x="904" y="2066"/>
                    <a:pt x="928" y="2064"/>
                  </a:cubicBezTo>
                  <a:close/>
                  <a:moveTo>
                    <a:pt x="920" y="1918"/>
                  </a:moveTo>
                  <a:cubicBezTo>
                    <a:pt x="935" y="1909"/>
                    <a:pt x="947" y="1899"/>
                    <a:pt x="941" y="1882"/>
                  </a:cubicBezTo>
                  <a:cubicBezTo>
                    <a:pt x="937" y="1871"/>
                    <a:pt x="929" y="1861"/>
                    <a:pt x="915" y="1863"/>
                  </a:cubicBezTo>
                  <a:cubicBezTo>
                    <a:pt x="904" y="1865"/>
                    <a:pt x="892" y="1865"/>
                    <a:pt x="890" y="1879"/>
                  </a:cubicBezTo>
                  <a:cubicBezTo>
                    <a:pt x="886" y="1900"/>
                    <a:pt x="903" y="1909"/>
                    <a:pt x="920" y="1918"/>
                  </a:cubicBezTo>
                  <a:close/>
                  <a:moveTo>
                    <a:pt x="913" y="2107"/>
                  </a:moveTo>
                  <a:cubicBezTo>
                    <a:pt x="902" y="2111"/>
                    <a:pt x="893" y="2127"/>
                    <a:pt x="897" y="2138"/>
                  </a:cubicBezTo>
                  <a:cubicBezTo>
                    <a:pt x="902" y="2150"/>
                    <a:pt x="922" y="2157"/>
                    <a:pt x="935" y="2152"/>
                  </a:cubicBezTo>
                  <a:cubicBezTo>
                    <a:pt x="947" y="2148"/>
                    <a:pt x="949" y="2139"/>
                    <a:pt x="942" y="2123"/>
                  </a:cubicBezTo>
                  <a:cubicBezTo>
                    <a:pt x="936" y="2107"/>
                    <a:pt x="926" y="2102"/>
                    <a:pt x="913" y="2107"/>
                  </a:cubicBezTo>
                  <a:close/>
                  <a:moveTo>
                    <a:pt x="985" y="1959"/>
                  </a:moveTo>
                  <a:cubicBezTo>
                    <a:pt x="974" y="1951"/>
                    <a:pt x="965" y="1938"/>
                    <a:pt x="952" y="1950"/>
                  </a:cubicBezTo>
                  <a:cubicBezTo>
                    <a:pt x="948" y="1954"/>
                    <a:pt x="945" y="1966"/>
                    <a:pt x="948" y="1970"/>
                  </a:cubicBezTo>
                  <a:cubicBezTo>
                    <a:pt x="952" y="1977"/>
                    <a:pt x="962" y="1985"/>
                    <a:pt x="969" y="1985"/>
                  </a:cubicBezTo>
                  <a:cubicBezTo>
                    <a:pt x="983" y="1986"/>
                    <a:pt x="983" y="1972"/>
                    <a:pt x="985" y="1959"/>
                  </a:cubicBezTo>
                  <a:close/>
                  <a:moveTo>
                    <a:pt x="997" y="2009"/>
                  </a:moveTo>
                  <a:cubicBezTo>
                    <a:pt x="992" y="2013"/>
                    <a:pt x="989" y="2020"/>
                    <a:pt x="982" y="2030"/>
                  </a:cubicBezTo>
                  <a:cubicBezTo>
                    <a:pt x="993" y="2034"/>
                    <a:pt x="1000" y="2040"/>
                    <a:pt x="1006" y="2038"/>
                  </a:cubicBezTo>
                  <a:cubicBezTo>
                    <a:pt x="1015" y="2036"/>
                    <a:pt x="1020" y="2028"/>
                    <a:pt x="1016" y="2018"/>
                  </a:cubicBezTo>
                  <a:cubicBezTo>
                    <a:pt x="1012" y="2009"/>
                    <a:pt x="1005" y="2005"/>
                    <a:pt x="997" y="2009"/>
                  </a:cubicBezTo>
                  <a:close/>
                  <a:moveTo>
                    <a:pt x="983" y="2075"/>
                  </a:moveTo>
                  <a:cubicBezTo>
                    <a:pt x="976" y="2080"/>
                    <a:pt x="968" y="2084"/>
                    <a:pt x="962" y="2089"/>
                  </a:cubicBezTo>
                  <a:cubicBezTo>
                    <a:pt x="964" y="2104"/>
                    <a:pt x="966" y="2116"/>
                    <a:pt x="981" y="2116"/>
                  </a:cubicBezTo>
                  <a:cubicBezTo>
                    <a:pt x="987" y="2117"/>
                    <a:pt x="995" y="2112"/>
                    <a:pt x="997" y="2107"/>
                  </a:cubicBezTo>
                  <a:cubicBezTo>
                    <a:pt x="1005" y="2093"/>
                    <a:pt x="996" y="2084"/>
                    <a:pt x="983" y="2075"/>
                  </a:cubicBezTo>
                  <a:close/>
                </a:path>
              </a:pathLst>
            </a:custGeom>
            <a:solidFill>
              <a:schemeClr val="accent2"/>
            </a:solidFill>
            <a:ln>
              <a:noFill/>
            </a:ln>
          </p:spPr>
        </p:sp>
        <p:sp>
          <p:nvSpPr>
            <p:cNvPr id="19" name="Freeform 9"/>
            <p:cNvSpPr>
              <a:spLocks noEditPoints="1"/>
            </p:cNvSpPr>
            <p:nvPr/>
          </p:nvSpPr>
          <p:spPr bwMode="auto">
            <a:xfrm>
              <a:off x="0" y="0"/>
              <a:ext cx="11633200" cy="6861175"/>
            </a:xfrm>
            <a:custGeom>
              <a:avLst/>
              <a:gdLst/>
              <a:ahLst/>
              <a:cxnLst/>
              <a:rect l="0" t="0" r="r" b="b"/>
              <a:pathLst>
                <a:path w="3661" h="2158">
                  <a:moveTo>
                    <a:pt x="24" y="2073"/>
                  </a:moveTo>
                  <a:cubicBezTo>
                    <a:pt x="14" y="2076"/>
                    <a:pt x="6" y="2080"/>
                    <a:pt x="0" y="2086"/>
                  </a:cubicBezTo>
                  <a:cubicBezTo>
                    <a:pt x="0" y="2158"/>
                    <a:pt x="0" y="2158"/>
                    <a:pt x="0" y="2158"/>
                  </a:cubicBezTo>
                  <a:cubicBezTo>
                    <a:pt x="100" y="2158"/>
                    <a:pt x="100" y="2158"/>
                    <a:pt x="100" y="2158"/>
                  </a:cubicBezTo>
                  <a:cubicBezTo>
                    <a:pt x="99" y="2098"/>
                    <a:pt x="68" y="2079"/>
                    <a:pt x="24" y="2073"/>
                  </a:cubicBezTo>
                  <a:close/>
                  <a:moveTo>
                    <a:pt x="135" y="1936"/>
                  </a:moveTo>
                  <a:cubicBezTo>
                    <a:pt x="120" y="1949"/>
                    <a:pt x="109" y="1973"/>
                    <a:pt x="107" y="1993"/>
                  </a:cubicBezTo>
                  <a:cubicBezTo>
                    <a:pt x="106" y="2018"/>
                    <a:pt x="132" y="2025"/>
                    <a:pt x="153" y="2029"/>
                  </a:cubicBezTo>
                  <a:cubicBezTo>
                    <a:pt x="178" y="2034"/>
                    <a:pt x="198" y="2014"/>
                    <a:pt x="214" y="1974"/>
                  </a:cubicBezTo>
                  <a:cubicBezTo>
                    <a:pt x="179" y="1932"/>
                    <a:pt x="156" y="1918"/>
                    <a:pt x="135" y="1936"/>
                  </a:cubicBezTo>
                  <a:close/>
                  <a:moveTo>
                    <a:pt x="317" y="1834"/>
                  </a:moveTo>
                  <a:cubicBezTo>
                    <a:pt x="303" y="1800"/>
                    <a:pt x="276" y="1791"/>
                    <a:pt x="242" y="1797"/>
                  </a:cubicBezTo>
                  <a:cubicBezTo>
                    <a:pt x="221" y="1849"/>
                    <a:pt x="223" y="1868"/>
                    <a:pt x="250" y="1878"/>
                  </a:cubicBezTo>
                  <a:cubicBezTo>
                    <a:pt x="279" y="1889"/>
                    <a:pt x="298" y="1877"/>
                    <a:pt x="317" y="1834"/>
                  </a:cubicBezTo>
                  <a:close/>
                  <a:moveTo>
                    <a:pt x="182" y="1639"/>
                  </a:moveTo>
                  <a:cubicBezTo>
                    <a:pt x="158" y="1649"/>
                    <a:pt x="128" y="1654"/>
                    <a:pt x="137" y="1689"/>
                  </a:cubicBezTo>
                  <a:cubicBezTo>
                    <a:pt x="140" y="1700"/>
                    <a:pt x="158" y="1715"/>
                    <a:pt x="168" y="1714"/>
                  </a:cubicBezTo>
                  <a:cubicBezTo>
                    <a:pt x="184" y="1712"/>
                    <a:pt x="207" y="1703"/>
                    <a:pt x="214" y="1690"/>
                  </a:cubicBezTo>
                  <a:cubicBezTo>
                    <a:pt x="227" y="1665"/>
                    <a:pt x="203" y="1653"/>
                    <a:pt x="182" y="1639"/>
                  </a:cubicBezTo>
                  <a:close/>
                  <a:moveTo>
                    <a:pt x="5" y="1648"/>
                  </a:moveTo>
                  <a:cubicBezTo>
                    <a:pt x="4" y="1647"/>
                    <a:pt x="2" y="1647"/>
                    <a:pt x="0" y="1647"/>
                  </a:cubicBezTo>
                  <a:cubicBezTo>
                    <a:pt x="0" y="1745"/>
                    <a:pt x="0" y="1745"/>
                    <a:pt x="0" y="1745"/>
                  </a:cubicBezTo>
                  <a:cubicBezTo>
                    <a:pt x="17" y="1740"/>
                    <a:pt x="33" y="1729"/>
                    <a:pt x="50" y="1717"/>
                  </a:cubicBezTo>
                  <a:cubicBezTo>
                    <a:pt x="48" y="1681"/>
                    <a:pt x="42" y="1652"/>
                    <a:pt x="5" y="1648"/>
                  </a:cubicBezTo>
                  <a:close/>
                  <a:moveTo>
                    <a:pt x="69" y="1413"/>
                  </a:moveTo>
                  <a:cubicBezTo>
                    <a:pt x="93" y="1416"/>
                    <a:pt x="126" y="1400"/>
                    <a:pt x="130" y="1379"/>
                  </a:cubicBezTo>
                  <a:cubicBezTo>
                    <a:pt x="136" y="1345"/>
                    <a:pt x="118" y="1324"/>
                    <a:pt x="87" y="1313"/>
                  </a:cubicBezTo>
                  <a:cubicBezTo>
                    <a:pt x="40" y="1329"/>
                    <a:pt x="29" y="1342"/>
                    <a:pt x="33" y="1374"/>
                  </a:cubicBezTo>
                  <a:cubicBezTo>
                    <a:pt x="36" y="1395"/>
                    <a:pt x="45" y="1410"/>
                    <a:pt x="69" y="1413"/>
                  </a:cubicBezTo>
                  <a:close/>
                  <a:moveTo>
                    <a:pt x="5" y="1836"/>
                  </a:moveTo>
                  <a:cubicBezTo>
                    <a:pt x="3" y="1855"/>
                    <a:pt x="9" y="1876"/>
                    <a:pt x="32" y="1882"/>
                  </a:cubicBezTo>
                  <a:cubicBezTo>
                    <a:pt x="62" y="1889"/>
                    <a:pt x="79" y="1873"/>
                    <a:pt x="91" y="1843"/>
                  </a:cubicBezTo>
                  <a:cubicBezTo>
                    <a:pt x="82" y="1831"/>
                    <a:pt x="73" y="1816"/>
                    <a:pt x="63" y="1801"/>
                  </a:cubicBezTo>
                  <a:cubicBezTo>
                    <a:pt x="38" y="1807"/>
                    <a:pt x="7" y="1800"/>
                    <a:pt x="5" y="1836"/>
                  </a:cubicBezTo>
                  <a:close/>
                  <a:moveTo>
                    <a:pt x="27" y="1561"/>
                  </a:moveTo>
                  <a:cubicBezTo>
                    <a:pt x="47" y="1560"/>
                    <a:pt x="59" y="1545"/>
                    <a:pt x="57" y="1526"/>
                  </a:cubicBezTo>
                  <a:cubicBezTo>
                    <a:pt x="55" y="1510"/>
                    <a:pt x="48" y="1487"/>
                    <a:pt x="37" y="1482"/>
                  </a:cubicBezTo>
                  <a:cubicBezTo>
                    <a:pt x="23" y="1474"/>
                    <a:pt x="10" y="1475"/>
                    <a:pt x="0" y="1480"/>
                  </a:cubicBezTo>
                  <a:cubicBezTo>
                    <a:pt x="0" y="1556"/>
                    <a:pt x="0" y="1556"/>
                    <a:pt x="0" y="1556"/>
                  </a:cubicBezTo>
                  <a:cubicBezTo>
                    <a:pt x="7" y="1560"/>
                    <a:pt x="16" y="1562"/>
                    <a:pt x="27" y="1561"/>
                  </a:cubicBezTo>
                  <a:close/>
                  <a:moveTo>
                    <a:pt x="257" y="2026"/>
                  </a:moveTo>
                  <a:cubicBezTo>
                    <a:pt x="237" y="2046"/>
                    <a:pt x="240" y="2066"/>
                    <a:pt x="254" y="2088"/>
                  </a:cubicBezTo>
                  <a:cubicBezTo>
                    <a:pt x="267" y="2110"/>
                    <a:pt x="287" y="2111"/>
                    <a:pt x="313" y="2106"/>
                  </a:cubicBezTo>
                  <a:cubicBezTo>
                    <a:pt x="332" y="2082"/>
                    <a:pt x="338" y="2058"/>
                    <a:pt x="320" y="2035"/>
                  </a:cubicBezTo>
                  <a:cubicBezTo>
                    <a:pt x="304" y="2016"/>
                    <a:pt x="280" y="2017"/>
                    <a:pt x="257" y="2026"/>
                  </a:cubicBezTo>
                  <a:close/>
                  <a:moveTo>
                    <a:pt x="479" y="1900"/>
                  </a:moveTo>
                  <a:cubicBezTo>
                    <a:pt x="482" y="1875"/>
                    <a:pt x="468" y="1863"/>
                    <a:pt x="434" y="1861"/>
                  </a:cubicBezTo>
                  <a:cubicBezTo>
                    <a:pt x="401" y="1858"/>
                    <a:pt x="382" y="1871"/>
                    <a:pt x="379" y="1898"/>
                  </a:cubicBezTo>
                  <a:cubicBezTo>
                    <a:pt x="376" y="1922"/>
                    <a:pt x="397" y="1951"/>
                    <a:pt x="420" y="1954"/>
                  </a:cubicBezTo>
                  <a:cubicBezTo>
                    <a:pt x="445" y="1957"/>
                    <a:pt x="476" y="1928"/>
                    <a:pt x="479" y="1900"/>
                  </a:cubicBezTo>
                  <a:close/>
                  <a:moveTo>
                    <a:pt x="653" y="1775"/>
                  </a:moveTo>
                  <a:cubicBezTo>
                    <a:pt x="651" y="1755"/>
                    <a:pt x="633" y="1750"/>
                    <a:pt x="614" y="1750"/>
                  </a:cubicBezTo>
                  <a:cubicBezTo>
                    <a:pt x="579" y="1749"/>
                    <a:pt x="572" y="1770"/>
                    <a:pt x="572" y="1800"/>
                  </a:cubicBezTo>
                  <a:cubicBezTo>
                    <a:pt x="584" y="1812"/>
                    <a:pt x="597" y="1823"/>
                    <a:pt x="607" y="1833"/>
                  </a:cubicBezTo>
                  <a:cubicBezTo>
                    <a:pt x="646" y="1828"/>
                    <a:pt x="658" y="1806"/>
                    <a:pt x="653" y="1775"/>
                  </a:cubicBezTo>
                  <a:close/>
                  <a:moveTo>
                    <a:pt x="581" y="1963"/>
                  </a:moveTo>
                  <a:cubicBezTo>
                    <a:pt x="574" y="2013"/>
                    <a:pt x="581" y="2032"/>
                    <a:pt x="609" y="2043"/>
                  </a:cubicBezTo>
                  <a:cubicBezTo>
                    <a:pt x="627" y="2050"/>
                    <a:pt x="643" y="2048"/>
                    <a:pt x="656" y="2032"/>
                  </a:cubicBezTo>
                  <a:cubicBezTo>
                    <a:pt x="670" y="2014"/>
                    <a:pt x="676" y="1994"/>
                    <a:pt x="660" y="1975"/>
                  </a:cubicBezTo>
                  <a:cubicBezTo>
                    <a:pt x="638" y="1949"/>
                    <a:pt x="613" y="1943"/>
                    <a:pt x="581" y="1963"/>
                  </a:cubicBezTo>
                  <a:close/>
                  <a:moveTo>
                    <a:pt x="630" y="1469"/>
                  </a:moveTo>
                  <a:cubicBezTo>
                    <a:pt x="648" y="1453"/>
                    <a:pt x="645" y="1434"/>
                    <a:pt x="633" y="1418"/>
                  </a:cubicBezTo>
                  <a:cubicBezTo>
                    <a:pt x="616" y="1395"/>
                    <a:pt x="586" y="1402"/>
                    <a:pt x="555" y="1437"/>
                  </a:cubicBezTo>
                  <a:cubicBezTo>
                    <a:pt x="590" y="1481"/>
                    <a:pt x="609" y="1489"/>
                    <a:pt x="630" y="1469"/>
                  </a:cubicBezTo>
                  <a:close/>
                  <a:moveTo>
                    <a:pt x="722" y="1620"/>
                  </a:moveTo>
                  <a:cubicBezTo>
                    <a:pt x="724" y="1598"/>
                    <a:pt x="704" y="1578"/>
                    <a:pt x="678" y="1575"/>
                  </a:cubicBezTo>
                  <a:cubicBezTo>
                    <a:pt x="653" y="1571"/>
                    <a:pt x="634" y="1589"/>
                    <a:pt x="631" y="1615"/>
                  </a:cubicBezTo>
                  <a:cubicBezTo>
                    <a:pt x="629" y="1638"/>
                    <a:pt x="649" y="1660"/>
                    <a:pt x="673" y="1661"/>
                  </a:cubicBezTo>
                  <a:cubicBezTo>
                    <a:pt x="695" y="1662"/>
                    <a:pt x="720" y="1640"/>
                    <a:pt x="722" y="1620"/>
                  </a:cubicBezTo>
                  <a:close/>
                  <a:moveTo>
                    <a:pt x="423" y="1519"/>
                  </a:moveTo>
                  <a:cubicBezTo>
                    <a:pt x="406" y="1526"/>
                    <a:pt x="387" y="1533"/>
                    <a:pt x="362" y="1543"/>
                  </a:cubicBezTo>
                  <a:cubicBezTo>
                    <a:pt x="377" y="1565"/>
                    <a:pt x="389" y="1582"/>
                    <a:pt x="399" y="1597"/>
                  </a:cubicBezTo>
                  <a:cubicBezTo>
                    <a:pt x="459" y="1571"/>
                    <a:pt x="462" y="1563"/>
                    <a:pt x="423" y="1519"/>
                  </a:cubicBezTo>
                  <a:close/>
                  <a:moveTo>
                    <a:pt x="457" y="1223"/>
                  </a:moveTo>
                  <a:cubicBezTo>
                    <a:pt x="457" y="1198"/>
                    <a:pt x="433" y="1173"/>
                    <a:pt x="404" y="1171"/>
                  </a:cubicBezTo>
                  <a:cubicBezTo>
                    <a:pt x="373" y="1168"/>
                    <a:pt x="348" y="1190"/>
                    <a:pt x="345" y="1221"/>
                  </a:cubicBezTo>
                  <a:cubicBezTo>
                    <a:pt x="342" y="1251"/>
                    <a:pt x="366" y="1280"/>
                    <a:pt x="395" y="1281"/>
                  </a:cubicBezTo>
                  <a:cubicBezTo>
                    <a:pt x="424" y="1283"/>
                    <a:pt x="456" y="1253"/>
                    <a:pt x="457" y="1223"/>
                  </a:cubicBezTo>
                  <a:close/>
                  <a:moveTo>
                    <a:pt x="479" y="1644"/>
                  </a:moveTo>
                  <a:cubicBezTo>
                    <a:pt x="505" y="1676"/>
                    <a:pt x="531" y="1685"/>
                    <a:pt x="543" y="1664"/>
                  </a:cubicBezTo>
                  <a:cubicBezTo>
                    <a:pt x="549" y="1653"/>
                    <a:pt x="547" y="1630"/>
                    <a:pt x="539" y="1619"/>
                  </a:cubicBezTo>
                  <a:cubicBezTo>
                    <a:pt x="527" y="1602"/>
                    <a:pt x="506" y="1611"/>
                    <a:pt x="479" y="1644"/>
                  </a:cubicBezTo>
                  <a:close/>
                  <a:moveTo>
                    <a:pt x="313" y="1636"/>
                  </a:moveTo>
                  <a:cubicBezTo>
                    <a:pt x="295" y="1635"/>
                    <a:pt x="281" y="1643"/>
                    <a:pt x="282" y="1661"/>
                  </a:cubicBezTo>
                  <a:cubicBezTo>
                    <a:pt x="283" y="1674"/>
                    <a:pt x="294" y="1686"/>
                    <a:pt x="304" y="1707"/>
                  </a:cubicBezTo>
                  <a:cubicBezTo>
                    <a:pt x="322" y="1691"/>
                    <a:pt x="338" y="1683"/>
                    <a:pt x="341" y="1672"/>
                  </a:cubicBezTo>
                  <a:cubicBezTo>
                    <a:pt x="346" y="1654"/>
                    <a:pt x="335" y="1639"/>
                    <a:pt x="313" y="1636"/>
                  </a:cubicBezTo>
                  <a:close/>
                  <a:moveTo>
                    <a:pt x="431" y="2010"/>
                  </a:moveTo>
                  <a:cubicBezTo>
                    <a:pt x="411" y="2022"/>
                    <a:pt x="394" y="2064"/>
                    <a:pt x="406" y="2088"/>
                  </a:cubicBezTo>
                  <a:cubicBezTo>
                    <a:pt x="414" y="2103"/>
                    <a:pt x="433" y="2117"/>
                    <a:pt x="449" y="2121"/>
                  </a:cubicBezTo>
                  <a:cubicBezTo>
                    <a:pt x="476" y="2126"/>
                    <a:pt x="496" y="2095"/>
                    <a:pt x="507" y="2037"/>
                  </a:cubicBezTo>
                  <a:cubicBezTo>
                    <a:pt x="471" y="2000"/>
                    <a:pt x="457" y="1995"/>
                    <a:pt x="431" y="2010"/>
                  </a:cubicBezTo>
                  <a:close/>
                  <a:moveTo>
                    <a:pt x="391" y="1077"/>
                  </a:moveTo>
                  <a:cubicBezTo>
                    <a:pt x="420" y="1080"/>
                    <a:pt x="452" y="1049"/>
                    <a:pt x="456" y="1016"/>
                  </a:cubicBezTo>
                  <a:cubicBezTo>
                    <a:pt x="460" y="983"/>
                    <a:pt x="431" y="953"/>
                    <a:pt x="391" y="948"/>
                  </a:cubicBezTo>
                  <a:cubicBezTo>
                    <a:pt x="361" y="944"/>
                    <a:pt x="324" y="973"/>
                    <a:pt x="321" y="1004"/>
                  </a:cubicBezTo>
                  <a:cubicBezTo>
                    <a:pt x="318" y="1032"/>
                    <a:pt x="358" y="1074"/>
                    <a:pt x="391" y="1077"/>
                  </a:cubicBezTo>
                  <a:close/>
                  <a:moveTo>
                    <a:pt x="933" y="1407"/>
                  </a:moveTo>
                  <a:cubicBezTo>
                    <a:pt x="958" y="1409"/>
                    <a:pt x="988" y="1380"/>
                    <a:pt x="991" y="1352"/>
                  </a:cubicBezTo>
                  <a:cubicBezTo>
                    <a:pt x="993" y="1325"/>
                    <a:pt x="974" y="1305"/>
                    <a:pt x="945" y="1303"/>
                  </a:cubicBezTo>
                  <a:cubicBezTo>
                    <a:pt x="914" y="1301"/>
                    <a:pt x="886" y="1319"/>
                    <a:pt x="883" y="1344"/>
                  </a:cubicBezTo>
                  <a:cubicBezTo>
                    <a:pt x="881" y="1369"/>
                    <a:pt x="908" y="1404"/>
                    <a:pt x="933" y="1407"/>
                  </a:cubicBezTo>
                  <a:close/>
                  <a:moveTo>
                    <a:pt x="2301" y="299"/>
                  </a:moveTo>
                  <a:cubicBezTo>
                    <a:pt x="2321" y="286"/>
                    <a:pt x="2342" y="274"/>
                    <a:pt x="2363" y="261"/>
                  </a:cubicBezTo>
                  <a:cubicBezTo>
                    <a:pt x="2354" y="201"/>
                    <a:pt x="2343" y="183"/>
                    <a:pt x="2319" y="178"/>
                  </a:cubicBezTo>
                  <a:cubicBezTo>
                    <a:pt x="2294" y="174"/>
                    <a:pt x="2260" y="193"/>
                    <a:pt x="2254" y="217"/>
                  </a:cubicBezTo>
                  <a:cubicBezTo>
                    <a:pt x="2244" y="255"/>
                    <a:pt x="2269" y="277"/>
                    <a:pt x="2301" y="299"/>
                  </a:cubicBezTo>
                  <a:close/>
                  <a:moveTo>
                    <a:pt x="2541" y="1330"/>
                  </a:moveTo>
                  <a:cubicBezTo>
                    <a:pt x="2574" y="1318"/>
                    <a:pt x="2595" y="1269"/>
                    <a:pt x="2583" y="1229"/>
                  </a:cubicBezTo>
                  <a:cubicBezTo>
                    <a:pt x="2572" y="1191"/>
                    <a:pt x="2525" y="1172"/>
                    <a:pt x="2478" y="1186"/>
                  </a:cubicBezTo>
                  <a:cubicBezTo>
                    <a:pt x="2442" y="1196"/>
                    <a:pt x="2415" y="1247"/>
                    <a:pt x="2427" y="1282"/>
                  </a:cubicBezTo>
                  <a:cubicBezTo>
                    <a:pt x="2437" y="1315"/>
                    <a:pt x="2503" y="1342"/>
                    <a:pt x="2541" y="1330"/>
                  </a:cubicBezTo>
                  <a:close/>
                  <a:moveTo>
                    <a:pt x="775" y="1600"/>
                  </a:moveTo>
                  <a:cubicBezTo>
                    <a:pt x="797" y="1649"/>
                    <a:pt x="801" y="1651"/>
                    <a:pt x="853" y="1641"/>
                  </a:cubicBezTo>
                  <a:cubicBezTo>
                    <a:pt x="873" y="1596"/>
                    <a:pt x="869" y="1572"/>
                    <a:pt x="840" y="1556"/>
                  </a:cubicBezTo>
                  <a:cubicBezTo>
                    <a:pt x="815" y="1542"/>
                    <a:pt x="801" y="1552"/>
                    <a:pt x="775" y="1600"/>
                  </a:cubicBezTo>
                  <a:close/>
                  <a:moveTo>
                    <a:pt x="2808" y="1262"/>
                  </a:moveTo>
                  <a:cubicBezTo>
                    <a:pt x="2834" y="1246"/>
                    <a:pt x="2843" y="1214"/>
                    <a:pt x="2830" y="1188"/>
                  </a:cubicBezTo>
                  <a:cubicBezTo>
                    <a:pt x="2816" y="1162"/>
                    <a:pt x="2798" y="1140"/>
                    <a:pt x="2765" y="1142"/>
                  </a:cubicBezTo>
                  <a:cubicBezTo>
                    <a:pt x="2732" y="1145"/>
                    <a:pt x="2720" y="1165"/>
                    <a:pt x="2713" y="1235"/>
                  </a:cubicBezTo>
                  <a:cubicBezTo>
                    <a:pt x="2741" y="1265"/>
                    <a:pt x="2769" y="1286"/>
                    <a:pt x="2808" y="1262"/>
                  </a:cubicBezTo>
                  <a:close/>
                  <a:moveTo>
                    <a:pt x="3021" y="1324"/>
                  </a:moveTo>
                  <a:cubicBezTo>
                    <a:pt x="3083" y="1299"/>
                    <a:pt x="3097" y="1280"/>
                    <a:pt x="3088" y="1231"/>
                  </a:cubicBezTo>
                  <a:cubicBezTo>
                    <a:pt x="3082" y="1202"/>
                    <a:pt x="3064" y="1186"/>
                    <a:pt x="3035" y="1185"/>
                  </a:cubicBezTo>
                  <a:cubicBezTo>
                    <a:pt x="3002" y="1183"/>
                    <a:pt x="2964" y="1211"/>
                    <a:pt x="2955" y="1243"/>
                  </a:cubicBezTo>
                  <a:cubicBezTo>
                    <a:pt x="2945" y="1276"/>
                    <a:pt x="2958" y="1291"/>
                    <a:pt x="3021" y="1324"/>
                  </a:cubicBezTo>
                  <a:close/>
                  <a:moveTo>
                    <a:pt x="3533" y="1859"/>
                  </a:moveTo>
                  <a:cubicBezTo>
                    <a:pt x="3542" y="1892"/>
                    <a:pt x="3572" y="1909"/>
                    <a:pt x="3602" y="1898"/>
                  </a:cubicBezTo>
                  <a:cubicBezTo>
                    <a:pt x="3640" y="1884"/>
                    <a:pt x="3661" y="1848"/>
                    <a:pt x="3650" y="1816"/>
                  </a:cubicBezTo>
                  <a:cubicBezTo>
                    <a:pt x="3639" y="1784"/>
                    <a:pt x="3599" y="1764"/>
                    <a:pt x="3565" y="1775"/>
                  </a:cubicBezTo>
                  <a:cubicBezTo>
                    <a:pt x="3537" y="1784"/>
                    <a:pt x="3523" y="1822"/>
                    <a:pt x="3533" y="1859"/>
                  </a:cubicBezTo>
                  <a:close/>
                  <a:moveTo>
                    <a:pt x="122" y="1117"/>
                  </a:moveTo>
                  <a:cubicBezTo>
                    <a:pt x="152" y="1121"/>
                    <a:pt x="183" y="1100"/>
                    <a:pt x="189" y="1073"/>
                  </a:cubicBezTo>
                  <a:cubicBezTo>
                    <a:pt x="194" y="1049"/>
                    <a:pt x="173" y="1014"/>
                    <a:pt x="150" y="1009"/>
                  </a:cubicBezTo>
                  <a:cubicBezTo>
                    <a:pt x="118" y="1002"/>
                    <a:pt x="88" y="1027"/>
                    <a:pt x="83" y="1065"/>
                  </a:cubicBezTo>
                  <a:cubicBezTo>
                    <a:pt x="78" y="1096"/>
                    <a:pt x="91" y="1114"/>
                    <a:pt x="122" y="1117"/>
                  </a:cubicBezTo>
                  <a:close/>
                  <a:moveTo>
                    <a:pt x="827" y="1436"/>
                  </a:moveTo>
                  <a:cubicBezTo>
                    <a:pt x="820" y="1421"/>
                    <a:pt x="801" y="1406"/>
                    <a:pt x="785" y="1403"/>
                  </a:cubicBezTo>
                  <a:cubicBezTo>
                    <a:pt x="756" y="1397"/>
                    <a:pt x="748" y="1423"/>
                    <a:pt x="739" y="1454"/>
                  </a:cubicBezTo>
                  <a:cubicBezTo>
                    <a:pt x="759" y="1465"/>
                    <a:pt x="777" y="1475"/>
                    <a:pt x="793" y="1483"/>
                  </a:cubicBezTo>
                  <a:cubicBezTo>
                    <a:pt x="816" y="1472"/>
                    <a:pt x="841" y="1462"/>
                    <a:pt x="827" y="1436"/>
                  </a:cubicBezTo>
                  <a:close/>
                  <a:moveTo>
                    <a:pt x="2495" y="98"/>
                  </a:moveTo>
                  <a:cubicBezTo>
                    <a:pt x="2530" y="94"/>
                    <a:pt x="2540" y="78"/>
                    <a:pt x="2544" y="26"/>
                  </a:cubicBezTo>
                  <a:cubicBezTo>
                    <a:pt x="2536" y="17"/>
                    <a:pt x="2529" y="9"/>
                    <a:pt x="2521" y="0"/>
                  </a:cubicBezTo>
                  <a:cubicBezTo>
                    <a:pt x="2467" y="0"/>
                    <a:pt x="2467" y="0"/>
                    <a:pt x="2467" y="0"/>
                  </a:cubicBezTo>
                  <a:cubicBezTo>
                    <a:pt x="2440" y="17"/>
                    <a:pt x="2431" y="37"/>
                    <a:pt x="2436" y="61"/>
                  </a:cubicBezTo>
                  <a:cubicBezTo>
                    <a:pt x="2442" y="84"/>
                    <a:pt x="2468" y="101"/>
                    <a:pt x="2495" y="98"/>
                  </a:cubicBezTo>
                  <a:close/>
                  <a:moveTo>
                    <a:pt x="746" y="2143"/>
                  </a:moveTo>
                  <a:cubicBezTo>
                    <a:pt x="731" y="2141"/>
                    <a:pt x="712" y="2147"/>
                    <a:pt x="698" y="2158"/>
                  </a:cubicBezTo>
                  <a:cubicBezTo>
                    <a:pt x="770" y="2158"/>
                    <a:pt x="770" y="2158"/>
                    <a:pt x="770" y="2158"/>
                  </a:cubicBezTo>
                  <a:cubicBezTo>
                    <a:pt x="764" y="2149"/>
                    <a:pt x="756" y="2145"/>
                    <a:pt x="746" y="2143"/>
                  </a:cubicBezTo>
                  <a:close/>
                  <a:moveTo>
                    <a:pt x="171" y="1241"/>
                  </a:moveTo>
                  <a:cubicBezTo>
                    <a:pt x="167" y="1262"/>
                    <a:pt x="181" y="1287"/>
                    <a:pt x="200" y="1292"/>
                  </a:cubicBezTo>
                  <a:cubicBezTo>
                    <a:pt x="224" y="1297"/>
                    <a:pt x="253" y="1278"/>
                    <a:pt x="257" y="1254"/>
                  </a:cubicBezTo>
                  <a:cubicBezTo>
                    <a:pt x="260" y="1232"/>
                    <a:pt x="240" y="1207"/>
                    <a:pt x="217" y="1205"/>
                  </a:cubicBezTo>
                  <a:cubicBezTo>
                    <a:pt x="197" y="1203"/>
                    <a:pt x="175" y="1220"/>
                    <a:pt x="171" y="1241"/>
                  </a:cubicBezTo>
                  <a:close/>
                  <a:moveTo>
                    <a:pt x="441" y="1372"/>
                  </a:moveTo>
                  <a:cubicBezTo>
                    <a:pt x="418" y="1351"/>
                    <a:pt x="391" y="1356"/>
                    <a:pt x="366" y="1380"/>
                  </a:cubicBezTo>
                  <a:cubicBezTo>
                    <a:pt x="365" y="1414"/>
                    <a:pt x="371" y="1443"/>
                    <a:pt x="406" y="1449"/>
                  </a:cubicBezTo>
                  <a:cubicBezTo>
                    <a:pt x="420" y="1451"/>
                    <a:pt x="439" y="1440"/>
                    <a:pt x="449" y="1429"/>
                  </a:cubicBezTo>
                  <a:cubicBezTo>
                    <a:pt x="467" y="1410"/>
                    <a:pt x="456" y="1386"/>
                    <a:pt x="441" y="1372"/>
                  </a:cubicBezTo>
                  <a:close/>
                  <a:moveTo>
                    <a:pt x="241" y="1441"/>
                  </a:moveTo>
                  <a:cubicBezTo>
                    <a:pt x="183" y="1453"/>
                    <a:pt x="171" y="1462"/>
                    <a:pt x="176" y="1489"/>
                  </a:cubicBezTo>
                  <a:cubicBezTo>
                    <a:pt x="182" y="1519"/>
                    <a:pt x="207" y="1525"/>
                    <a:pt x="267" y="1508"/>
                  </a:cubicBezTo>
                  <a:cubicBezTo>
                    <a:pt x="265" y="1481"/>
                    <a:pt x="272" y="1453"/>
                    <a:pt x="241" y="1441"/>
                  </a:cubicBezTo>
                  <a:close/>
                  <a:moveTo>
                    <a:pt x="574" y="1226"/>
                  </a:moveTo>
                  <a:cubicBezTo>
                    <a:pt x="559" y="1223"/>
                    <a:pt x="543" y="1220"/>
                    <a:pt x="528" y="1217"/>
                  </a:cubicBezTo>
                  <a:cubicBezTo>
                    <a:pt x="509" y="1245"/>
                    <a:pt x="502" y="1269"/>
                    <a:pt x="530" y="1295"/>
                  </a:cubicBezTo>
                  <a:cubicBezTo>
                    <a:pt x="588" y="1290"/>
                    <a:pt x="593" y="1283"/>
                    <a:pt x="574" y="1226"/>
                  </a:cubicBezTo>
                  <a:close/>
                  <a:moveTo>
                    <a:pt x="385" y="1746"/>
                  </a:moveTo>
                  <a:cubicBezTo>
                    <a:pt x="387" y="1763"/>
                    <a:pt x="389" y="1781"/>
                    <a:pt x="391" y="1796"/>
                  </a:cubicBezTo>
                  <a:cubicBezTo>
                    <a:pt x="420" y="1804"/>
                    <a:pt x="444" y="1813"/>
                    <a:pt x="457" y="1786"/>
                  </a:cubicBezTo>
                  <a:cubicBezTo>
                    <a:pt x="462" y="1776"/>
                    <a:pt x="462" y="1758"/>
                    <a:pt x="456" y="1750"/>
                  </a:cubicBezTo>
                  <a:cubicBezTo>
                    <a:pt x="438" y="1723"/>
                    <a:pt x="414" y="1732"/>
                    <a:pt x="385" y="1746"/>
                  </a:cubicBezTo>
                  <a:close/>
                  <a:moveTo>
                    <a:pt x="615" y="1115"/>
                  </a:moveTo>
                  <a:cubicBezTo>
                    <a:pt x="640" y="1111"/>
                    <a:pt x="657" y="1090"/>
                    <a:pt x="656" y="1066"/>
                  </a:cubicBezTo>
                  <a:cubicBezTo>
                    <a:pt x="655" y="1042"/>
                    <a:pt x="648" y="1019"/>
                    <a:pt x="622" y="1010"/>
                  </a:cubicBezTo>
                  <a:cubicBezTo>
                    <a:pt x="596" y="1001"/>
                    <a:pt x="581" y="1013"/>
                    <a:pt x="552" y="1063"/>
                  </a:cubicBezTo>
                  <a:cubicBezTo>
                    <a:pt x="564" y="1095"/>
                    <a:pt x="578" y="1120"/>
                    <a:pt x="615" y="1115"/>
                  </a:cubicBezTo>
                  <a:close/>
                  <a:moveTo>
                    <a:pt x="652" y="1365"/>
                  </a:moveTo>
                  <a:cubicBezTo>
                    <a:pt x="671" y="1381"/>
                    <a:pt x="690" y="1383"/>
                    <a:pt x="709" y="1368"/>
                  </a:cubicBezTo>
                  <a:cubicBezTo>
                    <a:pt x="735" y="1348"/>
                    <a:pt x="737" y="1321"/>
                    <a:pt x="714" y="1279"/>
                  </a:cubicBezTo>
                  <a:cubicBezTo>
                    <a:pt x="697" y="1279"/>
                    <a:pt x="678" y="1279"/>
                    <a:pt x="658" y="1279"/>
                  </a:cubicBezTo>
                  <a:cubicBezTo>
                    <a:pt x="627" y="1332"/>
                    <a:pt x="627" y="1344"/>
                    <a:pt x="652" y="1365"/>
                  </a:cubicBezTo>
                  <a:close/>
                  <a:moveTo>
                    <a:pt x="836" y="1184"/>
                  </a:moveTo>
                  <a:cubicBezTo>
                    <a:pt x="842" y="1160"/>
                    <a:pt x="833" y="1142"/>
                    <a:pt x="812" y="1131"/>
                  </a:cubicBezTo>
                  <a:cubicBezTo>
                    <a:pt x="788" y="1119"/>
                    <a:pt x="749" y="1128"/>
                    <a:pt x="732" y="1149"/>
                  </a:cubicBezTo>
                  <a:cubicBezTo>
                    <a:pt x="714" y="1171"/>
                    <a:pt x="718" y="1186"/>
                    <a:pt x="755" y="1232"/>
                  </a:cubicBezTo>
                  <a:cubicBezTo>
                    <a:pt x="811" y="1234"/>
                    <a:pt x="827" y="1224"/>
                    <a:pt x="836" y="1184"/>
                  </a:cubicBezTo>
                  <a:close/>
                  <a:moveTo>
                    <a:pt x="2552" y="1807"/>
                  </a:moveTo>
                  <a:cubicBezTo>
                    <a:pt x="2493" y="1849"/>
                    <a:pt x="2484" y="1864"/>
                    <a:pt x="2503" y="1892"/>
                  </a:cubicBezTo>
                  <a:cubicBezTo>
                    <a:pt x="2524" y="1923"/>
                    <a:pt x="2554" y="1917"/>
                    <a:pt x="2613" y="1869"/>
                  </a:cubicBezTo>
                  <a:cubicBezTo>
                    <a:pt x="2597" y="1840"/>
                    <a:pt x="2592" y="1806"/>
                    <a:pt x="2552" y="1807"/>
                  </a:cubicBezTo>
                  <a:close/>
                  <a:moveTo>
                    <a:pt x="759" y="1829"/>
                  </a:moveTo>
                  <a:cubicBezTo>
                    <a:pt x="743" y="1840"/>
                    <a:pt x="725" y="1852"/>
                    <a:pt x="709" y="1862"/>
                  </a:cubicBezTo>
                  <a:cubicBezTo>
                    <a:pt x="710" y="1911"/>
                    <a:pt x="721" y="1928"/>
                    <a:pt x="753" y="1935"/>
                  </a:cubicBezTo>
                  <a:cubicBezTo>
                    <a:pt x="778" y="1941"/>
                    <a:pt x="795" y="1930"/>
                    <a:pt x="803" y="1908"/>
                  </a:cubicBezTo>
                  <a:cubicBezTo>
                    <a:pt x="814" y="1880"/>
                    <a:pt x="797" y="1851"/>
                    <a:pt x="759" y="1829"/>
                  </a:cubicBezTo>
                  <a:close/>
                  <a:moveTo>
                    <a:pt x="2941" y="2045"/>
                  </a:moveTo>
                  <a:cubicBezTo>
                    <a:pt x="2908" y="2025"/>
                    <a:pt x="2885" y="2046"/>
                    <a:pt x="2860" y="2076"/>
                  </a:cubicBezTo>
                  <a:cubicBezTo>
                    <a:pt x="2871" y="2094"/>
                    <a:pt x="2881" y="2112"/>
                    <a:pt x="2891" y="2128"/>
                  </a:cubicBezTo>
                  <a:cubicBezTo>
                    <a:pt x="2927" y="2124"/>
                    <a:pt x="2958" y="2121"/>
                    <a:pt x="2960" y="2085"/>
                  </a:cubicBezTo>
                  <a:cubicBezTo>
                    <a:pt x="2961" y="2072"/>
                    <a:pt x="2952" y="2052"/>
                    <a:pt x="2941" y="2045"/>
                  </a:cubicBezTo>
                  <a:close/>
                  <a:moveTo>
                    <a:pt x="2970" y="1860"/>
                  </a:moveTo>
                  <a:cubicBezTo>
                    <a:pt x="2947" y="1846"/>
                    <a:pt x="2929" y="1867"/>
                    <a:pt x="2915" y="1916"/>
                  </a:cubicBezTo>
                  <a:cubicBezTo>
                    <a:pt x="2960" y="1939"/>
                    <a:pt x="2993" y="1936"/>
                    <a:pt x="2996" y="1908"/>
                  </a:cubicBezTo>
                  <a:cubicBezTo>
                    <a:pt x="2997" y="1892"/>
                    <a:pt x="2984" y="1868"/>
                    <a:pt x="2970" y="1860"/>
                  </a:cubicBezTo>
                  <a:close/>
                  <a:moveTo>
                    <a:pt x="2976" y="1590"/>
                  </a:moveTo>
                  <a:cubicBezTo>
                    <a:pt x="2946" y="1573"/>
                    <a:pt x="2916" y="1596"/>
                    <a:pt x="2899" y="1649"/>
                  </a:cubicBezTo>
                  <a:cubicBezTo>
                    <a:pt x="2958" y="1681"/>
                    <a:pt x="2983" y="1681"/>
                    <a:pt x="2998" y="1649"/>
                  </a:cubicBezTo>
                  <a:cubicBezTo>
                    <a:pt x="3010" y="1622"/>
                    <a:pt x="2998" y="1603"/>
                    <a:pt x="2976" y="1590"/>
                  </a:cubicBezTo>
                  <a:close/>
                  <a:moveTo>
                    <a:pt x="2727" y="1989"/>
                  </a:moveTo>
                  <a:cubicBezTo>
                    <a:pt x="2705" y="1996"/>
                    <a:pt x="2694" y="2012"/>
                    <a:pt x="2705" y="2032"/>
                  </a:cubicBezTo>
                  <a:cubicBezTo>
                    <a:pt x="2712" y="2046"/>
                    <a:pt x="2729" y="2054"/>
                    <a:pt x="2751" y="2072"/>
                  </a:cubicBezTo>
                  <a:cubicBezTo>
                    <a:pt x="2764" y="2045"/>
                    <a:pt x="2778" y="2029"/>
                    <a:pt x="2776" y="2015"/>
                  </a:cubicBezTo>
                  <a:cubicBezTo>
                    <a:pt x="2772" y="1992"/>
                    <a:pt x="2752" y="1981"/>
                    <a:pt x="2727" y="1989"/>
                  </a:cubicBezTo>
                  <a:close/>
                  <a:moveTo>
                    <a:pt x="2792" y="1805"/>
                  </a:moveTo>
                  <a:cubicBezTo>
                    <a:pt x="2776" y="1821"/>
                    <a:pt x="2759" y="1839"/>
                    <a:pt x="2736" y="1862"/>
                  </a:cubicBezTo>
                  <a:cubicBezTo>
                    <a:pt x="2763" y="1878"/>
                    <a:pt x="2784" y="1891"/>
                    <a:pt x="2804" y="1904"/>
                  </a:cubicBezTo>
                  <a:cubicBezTo>
                    <a:pt x="2857" y="1845"/>
                    <a:pt x="2856" y="1835"/>
                    <a:pt x="2792" y="1805"/>
                  </a:cubicBezTo>
                  <a:close/>
                  <a:moveTo>
                    <a:pt x="2739" y="1735"/>
                  </a:moveTo>
                  <a:cubicBezTo>
                    <a:pt x="2755" y="1731"/>
                    <a:pt x="2771" y="1709"/>
                    <a:pt x="2777" y="1692"/>
                  </a:cubicBezTo>
                  <a:cubicBezTo>
                    <a:pt x="2787" y="1662"/>
                    <a:pt x="2764" y="1641"/>
                    <a:pt x="2740" y="1633"/>
                  </a:cubicBezTo>
                  <a:cubicBezTo>
                    <a:pt x="2704" y="1621"/>
                    <a:pt x="2677" y="1640"/>
                    <a:pt x="2660" y="1678"/>
                  </a:cubicBezTo>
                  <a:cubicBezTo>
                    <a:pt x="2676" y="1717"/>
                    <a:pt x="2697" y="1746"/>
                    <a:pt x="2739" y="1735"/>
                  </a:cubicBezTo>
                  <a:close/>
                  <a:moveTo>
                    <a:pt x="2685" y="1460"/>
                  </a:moveTo>
                  <a:cubicBezTo>
                    <a:pt x="2673" y="1431"/>
                    <a:pt x="2634" y="1416"/>
                    <a:pt x="2601" y="1427"/>
                  </a:cubicBezTo>
                  <a:cubicBezTo>
                    <a:pt x="2565" y="1440"/>
                    <a:pt x="2548" y="1476"/>
                    <a:pt x="2560" y="1512"/>
                  </a:cubicBezTo>
                  <a:cubicBezTo>
                    <a:pt x="2571" y="1547"/>
                    <a:pt x="2611" y="1567"/>
                    <a:pt x="2645" y="1555"/>
                  </a:cubicBezTo>
                  <a:cubicBezTo>
                    <a:pt x="2678" y="1542"/>
                    <a:pt x="2699" y="1494"/>
                    <a:pt x="2685" y="1460"/>
                  </a:cubicBezTo>
                  <a:close/>
                  <a:moveTo>
                    <a:pt x="2999" y="1396"/>
                  </a:moveTo>
                  <a:cubicBezTo>
                    <a:pt x="2979" y="1405"/>
                    <a:pt x="2959" y="1414"/>
                    <a:pt x="2935" y="1424"/>
                  </a:cubicBezTo>
                  <a:cubicBezTo>
                    <a:pt x="2928" y="1498"/>
                    <a:pt x="2933" y="1511"/>
                    <a:pt x="2971" y="1522"/>
                  </a:cubicBezTo>
                  <a:cubicBezTo>
                    <a:pt x="3000" y="1531"/>
                    <a:pt x="3022" y="1524"/>
                    <a:pt x="3036" y="1497"/>
                  </a:cubicBezTo>
                  <a:cubicBezTo>
                    <a:pt x="3055" y="1463"/>
                    <a:pt x="3044" y="1432"/>
                    <a:pt x="2999" y="1396"/>
                  </a:cubicBezTo>
                  <a:close/>
                  <a:moveTo>
                    <a:pt x="3316" y="1986"/>
                  </a:moveTo>
                  <a:cubicBezTo>
                    <a:pt x="3303" y="2006"/>
                    <a:pt x="3290" y="2027"/>
                    <a:pt x="3278" y="2047"/>
                  </a:cubicBezTo>
                  <a:cubicBezTo>
                    <a:pt x="3302" y="2101"/>
                    <a:pt x="3322" y="2114"/>
                    <a:pt x="3361" y="2107"/>
                  </a:cubicBezTo>
                  <a:cubicBezTo>
                    <a:pt x="3392" y="2101"/>
                    <a:pt x="3405" y="2081"/>
                    <a:pt x="3404" y="2052"/>
                  </a:cubicBezTo>
                  <a:cubicBezTo>
                    <a:pt x="3402" y="2016"/>
                    <a:pt x="3370" y="1992"/>
                    <a:pt x="3316" y="1986"/>
                  </a:cubicBezTo>
                  <a:close/>
                  <a:moveTo>
                    <a:pt x="3548" y="1513"/>
                  </a:moveTo>
                  <a:cubicBezTo>
                    <a:pt x="3527" y="1491"/>
                    <a:pt x="3504" y="1488"/>
                    <a:pt x="3478" y="1504"/>
                  </a:cubicBezTo>
                  <a:cubicBezTo>
                    <a:pt x="3451" y="1520"/>
                    <a:pt x="3423" y="1536"/>
                    <a:pt x="3390" y="1555"/>
                  </a:cubicBezTo>
                  <a:cubicBezTo>
                    <a:pt x="3402" y="1580"/>
                    <a:pt x="3408" y="1592"/>
                    <a:pt x="3413" y="1605"/>
                  </a:cubicBezTo>
                  <a:cubicBezTo>
                    <a:pt x="3426" y="1638"/>
                    <a:pt x="3455" y="1656"/>
                    <a:pt x="3485" y="1650"/>
                  </a:cubicBezTo>
                  <a:cubicBezTo>
                    <a:pt x="3512" y="1645"/>
                    <a:pt x="3540" y="1625"/>
                    <a:pt x="3560" y="1605"/>
                  </a:cubicBezTo>
                  <a:cubicBezTo>
                    <a:pt x="3579" y="1586"/>
                    <a:pt x="3568" y="1534"/>
                    <a:pt x="3548" y="1513"/>
                  </a:cubicBezTo>
                  <a:close/>
                  <a:moveTo>
                    <a:pt x="3308" y="1850"/>
                  </a:moveTo>
                  <a:cubicBezTo>
                    <a:pt x="3321" y="1883"/>
                    <a:pt x="3341" y="1907"/>
                    <a:pt x="3380" y="1900"/>
                  </a:cubicBezTo>
                  <a:cubicBezTo>
                    <a:pt x="3411" y="1894"/>
                    <a:pt x="3421" y="1871"/>
                    <a:pt x="3413" y="1841"/>
                  </a:cubicBezTo>
                  <a:cubicBezTo>
                    <a:pt x="3355" y="1801"/>
                    <a:pt x="3352" y="1801"/>
                    <a:pt x="3308" y="1850"/>
                  </a:cubicBezTo>
                  <a:close/>
                  <a:moveTo>
                    <a:pt x="3565" y="2032"/>
                  </a:moveTo>
                  <a:cubicBezTo>
                    <a:pt x="3515" y="2083"/>
                    <a:pt x="3505" y="2122"/>
                    <a:pt x="3529" y="2154"/>
                  </a:cubicBezTo>
                  <a:cubicBezTo>
                    <a:pt x="3530" y="2155"/>
                    <a:pt x="3531" y="2157"/>
                    <a:pt x="3532" y="2158"/>
                  </a:cubicBezTo>
                  <a:cubicBezTo>
                    <a:pt x="3624" y="2158"/>
                    <a:pt x="3624" y="2158"/>
                    <a:pt x="3624" y="2158"/>
                  </a:cubicBezTo>
                  <a:cubicBezTo>
                    <a:pt x="3649" y="2138"/>
                    <a:pt x="3650" y="2114"/>
                    <a:pt x="3631" y="2062"/>
                  </a:cubicBezTo>
                  <a:cubicBezTo>
                    <a:pt x="3610" y="2053"/>
                    <a:pt x="3589" y="2043"/>
                    <a:pt x="3565" y="2032"/>
                  </a:cubicBezTo>
                  <a:close/>
                  <a:moveTo>
                    <a:pt x="2582" y="2056"/>
                  </a:moveTo>
                  <a:cubicBezTo>
                    <a:pt x="2560" y="2079"/>
                    <a:pt x="2529" y="2100"/>
                    <a:pt x="2556" y="2133"/>
                  </a:cubicBezTo>
                  <a:cubicBezTo>
                    <a:pt x="2565" y="2144"/>
                    <a:pt x="2593" y="2152"/>
                    <a:pt x="2603" y="2146"/>
                  </a:cubicBezTo>
                  <a:cubicBezTo>
                    <a:pt x="2621" y="2136"/>
                    <a:pt x="2641" y="2115"/>
                    <a:pt x="2643" y="2097"/>
                  </a:cubicBezTo>
                  <a:cubicBezTo>
                    <a:pt x="2645" y="2063"/>
                    <a:pt x="2613" y="2061"/>
                    <a:pt x="2582" y="2056"/>
                  </a:cubicBezTo>
                  <a:close/>
                  <a:moveTo>
                    <a:pt x="3139" y="1841"/>
                  </a:moveTo>
                  <a:cubicBezTo>
                    <a:pt x="3163" y="1832"/>
                    <a:pt x="3181" y="1795"/>
                    <a:pt x="3173" y="1771"/>
                  </a:cubicBezTo>
                  <a:cubicBezTo>
                    <a:pt x="3165" y="1747"/>
                    <a:pt x="3133" y="1734"/>
                    <a:pt x="3102" y="1743"/>
                  </a:cubicBezTo>
                  <a:cubicBezTo>
                    <a:pt x="3073" y="1751"/>
                    <a:pt x="3060" y="1780"/>
                    <a:pt x="3070" y="1811"/>
                  </a:cubicBezTo>
                  <a:cubicBezTo>
                    <a:pt x="3078" y="1837"/>
                    <a:pt x="3112" y="1851"/>
                    <a:pt x="3139" y="1841"/>
                  </a:cubicBezTo>
                  <a:close/>
                  <a:moveTo>
                    <a:pt x="3200" y="1515"/>
                  </a:moveTo>
                  <a:cubicBezTo>
                    <a:pt x="3185" y="1503"/>
                    <a:pt x="3157" y="1495"/>
                    <a:pt x="3137" y="1499"/>
                  </a:cubicBezTo>
                  <a:cubicBezTo>
                    <a:pt x="3102" y="1507"/>
                    <a:pt x="3106" y="1540"/>
                    <a:pt x="3111" y="1579"/>
                  </a:cubicBezTo>
                  <a:cubicBezTo>
                    <a:pt x="3139" y="1581"/>
                    <a:pt x="3164" y="1583"/>
                    <a:pt x="3186" y="1585"/>
                  </a:cubicBezTo>
                  <a:cubicBezTo>
                    <a:pt x="3206" y="1561"/>
                    <a:pt x="3229" y="1538"/>
                    <a:pt x="3200" y="1515"/>
                  </a:cubicBezTo>
                  <a:close/>
                  <a:moveTo>
                    <a:pt x="3274" y="1643"/>
                  </a:moveTo>
                  <a:cubicBezTo>
                    <a:pt x="3239" y="1639"/>
                    <a:pt x="3228" y="1657"/>
                    <a:pt x="3223" y="1723"/>
                  </a:cubicBezTo>
                  <a:cubicBezTo>
                    <a:pt x="3271" y="1767"/>
                    <a:pt x="3276" y="1767"/>
                    <a:pt x="3329" y="1731"/>
                  </a:cubicBezTo>
                  <a:cubicBezTo>
                    <a:pt x="3329" y="1671"/>
                    <a:pt x="3314" y="1646"/>
                    <a:pt x="3274" y="1643"/>
                  </a:cubicBezTo>
                  <a:close/>
                  <a:moveTo>
                    <a:pt x="3116" y="1969"/>
                  </a:moveTo>
                  <a:cubicBezTo>
                    <a:pt x="3078" y="1985"/>
                    <a:pt x="3080" y="2012"/>
                    <a:pt x="3094" y="2045"/>
                  </a:cubicBezTo>
                  <a:cubicBezTo>
                    <a:pt x="3114" y="2052"/>
                    <a:pt x="3133" y="2058"/>
                    <a:pt x="3149" y="2064"/>
                  </a:cubicBezTo>
                  <a:cubicBezTo>
                    <a:pt x="3190" y="2040"/>
                    <a:pt x="3192" y="2010"/>
                    <a:pt x="3173" y="1978"/>
                  </a:cubicBezTo>
                  <a:cubicBezTo>
                    <a:pt x="3160" y="1956"/>
                    <a:pt x="3138" y="1960"/>
                    <a:pt x="3116" y="1969"/>
                  </a:cubicBezTo>
                  <a:close/>
                  <a:moveTo>
                    <a:pt x="3304" y="1431"/>
                  </a:moveTo>
                  <a:cubicBezTo>
                    <a:pt x="3333" y="1422"/>
                    <a:pt x="3352" y="1375"/>
                    <a:pt x="3341" y="1342"/>
                  </a:cubicBezTo>
                  <a:cubicBezTo>
                    <a:pt x="3331" y="1312"/>
                    <a:pt x="3299" y="1298"/>
                    <a:pt x="3266" y="1310"/>
                  </a:cubicBezTo>
                  <a:cubicBezTo>
                    <a:pt x="3231" y="1323"/>
                    <a:pt x="3209" y="1357"/>
                    <a:pt x="3218" y="1386"/>
                  </a:cubicBezTo>
                  <a:cubicBezTo>
                    <a:pt x="3228" y="1415"/>
                    <a:pt x="3275" y="1440"/>
                    <a:pt x="3304" y="1431"/>
                  </a:cubicBezTo>
                  <a:close/>
                  <a:moveTo>
                    <a:pt x="2762" y="1418"/>
                  </a:moveTo>
                  <a:cubicBezTo>
                    <a:pt x="2753" y="1458"/>
                    <a:pt x="2757" y="1488"/>
                    <a:pt x="2801" y="1504"/>
                  </a:cubicBezTo>
                  <a:cubicBezTo>
                    <a:pt x="2864" y="1470"/>
                    <a:pt x="2865" y="1460"/>
                    <a:pt x="2817" y="1406"/>
                  </a:cubicBezTo>
                  <a:cubicBezTo>
                    <a:pt x="2799" y="1410"/>
                    <a:pt x="2779" y="1414"/>
                    <a:pt x="2762" y="1418"/>
                  </a:cubicBezTo>
                  <a:close/>
                  <a:moveTo>
                    <a:pt x="1429" y="27"/>
                  </a:moveTo>
                  <a:cubicBezTo>
                    <a:pt x="1456" y="35"/>
                    <a:pt x="1487" y="28"/>
                    <a:pt x="1496" y="9"/>
                  </a:cubicBezTo>
                  <a:cubicBezTo>
                    <a:pt x="1497" y="6"/>
                    <a:pt x="1498" y="3"/>
                    <a:pt x="1499" y="0"/>
                  </a:cubicBezTo>
                  <a:cubicBezTo>
                    <a:pt x="1394" y="0"/>
                    <a:pt x="1394" y="0"/>
                    <a:pt x="1394" y="0"/>
                  </a:cubicBezTo>
                  <a:cubicBezTo>
                    <a:pt x="1399" y="14"/>
                    <a:pt x="1409" y="22"/>
                    <a:pt x="1429" y="27"/>
                  </a:cubicBezTo>
                  <a:close/>
                  <a:moveTo>
                    <a:pt x="1779" y="0"/>
                  </a:moveTo>
                  <a:cubicBezTo>
                    <a:pt x="1687" y="0"/>
                    <a:pt x="1687" y="0"/>
                    <a:pt x="1687" y="0"/>
                  </a:cubicBezTo>
                  <a:cubicBezTo>
                    <a:pt x="1683" y="9"/>
                    <a:pt x="1681" y="19"/>
                    <a:pt x="1680" y="28"/>
                  </a:cubicBezTo>
                  <a:cubicBezTo>
                    <a:pt x="1678" y="53"/>
                    <a:pt x="1705" y="60"/>
                    <a:pt x="1726" y="64"/>
                  </a:cubicBezTo>
                  <a:cubicBezTo>
                    <a:pt x="1750" y="69"/>
                    <a:pt x="1771" y="49"/>
                    <a:pt x="1787" y="9"/>
                  </a:cubicBezTo>
                  <a:cubicBezTo>
                    <a:pt x="1784" y="6"/>
                    <a:pt x="1781" y="3"/>
                    <a:pt x="1779" y="0"/>
                  </a:cubicBezTo>
                  <a:close/>
                  <a:moveTo>
                    <a:pt x="1596" y="108"/>
                  </a:moveTo>
                  <a:cubicBezTo>
                    <a:pt x="1564" y="118"/>
                    <a:pt x="1553" y="143"/>
                    <a:pt x="1556" y="175"/>
                  </a:cubicBezTo>
                  <a:cubicBezTo>
                    <a:pt x="1560" y="216"/>
                    <a:pt x="1590" y="226"/>
                    <a:pt x="1638" y="237"/>
                  </a:cubicBezTo>
                  <a:cubicBezTo>
                    <a:pt x="1648" y="228"/>
                    <a:pt x="1663" y="214"/>
                    <a:pt x="1673" y="205"/>
                  </a:cubicBezTo>
                  <a:cubicBezTo>
                    <a:pt x="1676" y="135"/>
                    <a:pt x="1644" y="114"/>
                    <a:pt x="1596" y="108"/>
                  </a:cubicBezTo>
                  <a:close/>
                  <a:moveTo>
                    <a:pt x="1817" y="214"/>
                  </a:moveTo>
                  <a:cubicBezTo>
                    <a:pt x="1791" y="212"/>
                    <a:pt x="1772" y="231"/>
                    <a:pt x="1769" y="261"/>
                  </a:cubicBezTo>
                  <a:cubicBezTo>
                    <a:pt x="1767" y="296"/>
                    <a:pt x="1782" y="318"/>
                    <a:pt x="1811" y="318"/>
                  </a:cubicBezTo>
                  <a:cubicBezTo>
                    <a:pt x="1839" y="319"/>
                    <a:pt x="1867" y="297"/>
                    <a:pt x="1869" y="273"/>
                  </a:cubicBezTo>
                  <a:cubicBezTo>
                    <a:pt x="1872" y="245"/>
                    <a:pt x="1847" y="216"/>
                    <a:pt x="1817" y="214"/>
                  </a:cubicBezTo>
                  <a:close/>
                  <a:moveTo>
                    <a:pt x="1040" y="1519"/>
                  </a:moveTo>
                  <a:cubicBezTo>
                    <a:pt x="1014" y="1522"/>
                    <a:pt x="988" y="1525"/>
                    <a:pt x="957" y="1528"/>
                  </a:cubicBezTo>
                  <a:cubicBezTo>
                    <a:pt x="958" y="1551"/>
                    <a:pt x="958" y="1563"/>
                    <a:pt x="958" y="1574"/>
                  </a:cubicBezTo>
                  <a:cubicBezTo>
                    <a:pt x="957" y="1603"/>
                    <a:pt x="973" y="1626"/>
                    <a:pt x="997" y="1632"/>
                  </a:cubicBezTo>
                  <a:cubicBezTo>
                    <a:pt x="1019" y="1637"/>
                    <a:pt x="1047" y="1631"/>
                    <a:pt x="1069" y="1622"/>
                  </a:cubicBezTo>
                  <a:cubicBezTo>
                    <a:pt x="1089" y="1614"/>
                    <a:pt x="1098" y="1572"/>
                    <a:pt x="1090" y="1549"/>
                  </a:cubicBezTo>
                  <a:cubicBezTo>
                    <a:pt x="1082" y="1525"/>
                    <a:pt x="1065" y="1516"/>
                    <a:pt x="1040" y="1519"/>
                  </a:cubicBezTo>
                  <a:close/>
                  <a:moveTo>
                    <a:pt x="863" y="2026"/>
                  </a:moveTo>
                  <a:cubicBezTo>
                    <a:pt x="869" y="2049"/>
                    <a:pt x="896" y="2066"/>
                    <a:pt x="922" y="2063"/>
                  </a:cubicBezTo>
                  <a:cubicBezTo>
                    <a:pt x="957" y="2059"/>
                    <a:pt x="968" y="2043"/>
                    <a:pt x="971" y="1991"/>
                  </a:cubicBezTo>
                  <a:cubicBezTo>
                    <a:pt x="959" y="1977"/>
                    <a:pt x="946" y="1962"/>
                    <a:pt x="931" y="1946"/>
                  </a:cubicBezTo>
                  <a:cubicBezTo>
                    <a:pt x="876" y="1968"/>
                    <a:pt x="856" y="1994"/>
                    <a:pt x="863" y="2026"/>
                  </a:cubicBezTo>
                  <a:close/>
                  <a:moveTo>
                    <a:pt x="880" y="1752"/>
                  </a:moveTo>
                  <a:cubicBezTo>
                    <a:pt x="849" y="1702"/>
                    <a:pt x="847" y="1702"/>
                    <a:pt x="798" y="1724"/>
                  </a:cubicBezTo>
                  <a:cubicBezTo>
                    <a:pt x="796" y="1753"/>
                    <a:pt x="804" y="1778"/>
                    <a:pt x="836" y="1785"/>
                  </a:cubicBezTo>
                  <a:cubicBezTo>
                    <a:pt x="861" y="1791"/>
                    <a:pt x="876" y="1777"/>
                    <a:pt x="880" y="1752"/>
                  </a:cubicBezTo>
                  <a:close/>
                  <a:moveTo>
                    <a:pt x="1830" y="61"/>
                  </a:moveTo>
                  <a:cubicBezTo>
                    <a:pt x="1809" y="81"/>
                    <a:pt x="1813" y="101"/>
                    <a:pt x="1827" y="123"/>
                  </a:cubicBezTo>
                  <a:cubicBezTo>
                    <a:pt x="1840" y="145"/>
                    <a:pt x="1860" y="146"/>
                    <a:pt x="1886" y="141"/>
                  </a:cubicBezTo>
                  <a:cubicBezTo>
                    <a:pt x="1905" y="117"/>
                    <a:pt x="1911" y="93"/>
                    <a:pt x="1893" y="70"/>
                  </a:cubicBezTo>
                  <a:cubicBezTo>
                    <a:pt x="1876" y="50"/>
                    <a:pt x="1852" y="52"/>
                    <a:pt x="1830" y="61"/>
                  </a:cubicBezTo>
                  <a:close/>
                  <a:moveTo>
                    <a:pt x="1016" y="1752"/>
                  </a:moveTo>
                  <a:cubicBezTo>
                    <a:pt x="992" y="1750"/>
                    <a:pt x="969" y="1774"/>
                    <a:pt x="964" y="1805"/>
                  </a:cubicBezTo>
                  <a:cubicBezTo>
                    <a:pt x="960" y="1833"/>
                    <a:pt x="977" y="1856"/>
                    <a:pt x="1004" y="1857"/>
                  </a:cubicBezTo>
                  <a:cubicBezTo>
                    <a:pt x="1037" y="1859"/>
                    <a:pt x="1064" y="1839"/>
                    <a:pt x="1067" y="1812"/>
                  </a:cubicBezTo>
                  <a:cubicBezTo>
                    <a:pt x="1069" y="1783"/>
                    <a:pt x="1046" y="1755"/>
                    <a:pt x="1016" y="1752"/>
                  </a:cubicBezTo>
                  <a:close/>
                  <a:moveTo>
                    <a:pt x="2084" y="1966"/>
                  </a:moveTo>
                  <a:cubicBezTo>
                    <a:pt x="2063" y="1975"/>
                    <a:pt x="2039" y="1985"/>
                    <a:pt x="2017" y="1994"/>
                  </a:cubicBezTo>
                  <a:cubicBezTo>
                    <a:pt x="2003" y="2053"/>
                    <a:pt x="2011" y="2076"/>
                    <a:pt x="2049" y="2090"/>
                  </a:cubicBezTo>
                  <a:cubicBezTo>
                    <a:pt x="2083" y="2103"/>
                    <a:pt x="2115" y="2093"/>
                    <a:pt x="2127" y="2065"/>
                  </a:cubicBezTo>
                  <a:cubicBezTo>
                    <a:pt x="2146" y="2023"/>
                    <a:pt x="2137" y="2002"/>
                    <a:pt x="2084" y="1966"/>
                  </a:cubicBezTo>
                  <a:close/>
                  <a:moveTo>
                    <a:pt x="2346" y="1860"/>
                  </a:moveTo>
                  <a:cubicBezTo>
                    <a:pt x="2375" y="1851"/>
                    <a:pt x="2404" y="1817"/>
                    <a:pt x="2398" y="1792"/>
                  </a:cubicBezTo>
                  <a:cubicBezTo>
                    <a:pt x="2387" y="1752"/>
                    <a:pt x="2357" y="1737"/>
                    <a:pt x="2318" y="1740"/>
                  </a:cubicBezTo>
                  <a:cubicBezTo>
                    <a:pt x="2273" y="1781"/>
                    <a:pt x="2267" y="1801"/>
                    <a:pt x="2288" y="1834"/>
                  </a:cubicBezTo>
                  <a:cubicBezTo>
                    <a:pt x="2301" y="1856"/>
                    <a:pt x="2319" y="1868"/>
                    <a:pt x="2346" y="1860"/>
                  </a:cubicBezTo>
                  <a:close/>
                  <a:moveTo>
                    <a:pt x="2314" y="1423"/>
                  </a:moveTo>
                  <a:cubicBezTo>
                    <a:pt x="2308" y="1394"/>
                    <a:pt x="2268" y="1366"/>
                    <a:pt x="2240" y="1372"/>
                  </a:cubicBezTo>
                  <a:cubicBezTo>
                    <a:pt x="2201" y="1379"/>
                    <a:pt x="2180" y="1421"/>
                    <a:pt x="2192" y="1467"/>
                  </a:cubicBezTo>
                  <a:cubicBezTo>
                    <a:pt x="2202" y="1504"/>
                    <a:pt x="2225" y="1516"/>
                    <a:pt x="2261" y="1505"/>
                  </a:cubicBezTo>
                  <a:cubicBezTo>
                    <a:pt x="2296" y="1495"/>
                    <a:pt x="2321" y="1456"/>
                    <a:pt x="2314" y="1423"/>
                  </a:cubicBezTo>
                  <a:close/>
                  <a:moveTo>
                    <a:pt x="2388" y="1991"/>
                  </a:moveTo>
                  <a:cubicBezTo>
                    <a:pt x="2378" y="1974"/>
                    <a:pt x="2360" y="1952"/>
                    <a:pt x="2344" y="1952"/>
                  </a:cubicBezTo>
                  <a:cubicBezTo>
                    <a:pt x="2304" y="1950"/>
                    <a:pt x="2288" y="1979"/>
                    <a:pt x="2287" y="2017"/>
                  </a:cubicBezTo>
                  <a:cubicBezTo>
                    <a:pt x="2309" y="2046"/>
                    <a:pt x="2335" y="2064"/>
                    <a:pt x="2372" y="2045"/>
                  </a:cubicBezTo>
                  <a:cubicBezTo>
                    <a:pt x="2394" y="2034"/>
                    <a:pt x="2400" y="2011"/>
                    <a:pt x="2388" y="1991"/>
                  </a:cubicBezTo>
                  <a:close/>
                  <a:moveTo>
                    <a:pt x="2390" y="2152"/>
                  </a:moveTo>
                  <a:cubicBezTo>
                    <a:pt x="2384" y="2153"/>
                    <a:pt x="2379" y="2155"/>
                    <a:pt x="2373" y="2158"/>
                  </a:cubicBezTo>
                  <a:cubicBezTo>
                    <a:pt x="2437" y="2158"/>
                    <a:pt x="2437" y="2158"/>
                    <a:pt x="2437" y="2158"/>
                  </a:cubicBezTo>
                  <a:cubicBezTo>
                    <a:pt x="2425" y="2149"/>
                    <a:pt x="2410" y="2146"/>
                    <a:pt x="2390" y="2152"/>
                  </a:cubicBezTo>
                  <a:close/>
                  <a:moveTo>
                    <a:pt x="2021" y="155"/>
                  </a:moveTo>
                  <a:cubicBezTo>
                    <a:pt x="2049" y="161"/>
                    <a:pt x="2069" y="129"/>
                    <a:pt x="2080" y="72"/>
                  </a:cubicBezTo>
                  <a:cubicBezTo>
                    <a:pt x="2044" y="35"/>
                    <a:pt x="2030" y="30"/>
                    <a:pt x="2004" y="45"/>
                  </a:cubicBezTo>
                  <a:cubicBezTo>
                    <a:pt x="1984" y="57"/>
                    <a:pt x="1967" y="99"/>
                    <a:pt x="1979" y="123"/>
                  </a:cubicBezTo>
                  <a:cubicBezTo>
                    <a:pt x="1987" y="138"/>
                    <a:pt x="2005" y="152"/>
                    <a:pt x="2021" y="155"/>
                  </a:cubicBezTo>
                  <a:close/>
                  <a:moveTo>
                    <a:pt x="2101" y="311"/>
                  </a:moveTo>
                  <a:cubicBezTo>
                    <a:pt x="2094" y="260"/>
                    <a:pt x="2087" y="249"/>
                    <a:pt x="2054" y="244"/>
                  </a:cubicBezTo>
                  <a:cubicBezTo>
                    <a:pt x="2016" y="238"/>
                    <a:pt x="2004" y="248"/>
                    <a:pt x="1982" y="305"/>
                  </a:cubicBezTo>
                  <a:cubicBezTo>
                    <a:pt x="2024" y="372"/>
                    <a:pt x="2049" y="373"/>
                    <a:pt x="2101" y="311"/>
                  </a:cubicBezTo>
                  <a:close/>
                  <a:moveTo>
                    <a:pt x="2410" y="1556"/>
                  </a:moveTo>
                  <a:cubicBezTo>
                    <a:pt x="2386" y="1564"/>
                    <a:pt x="2370" y="1594"/>
                    <a:pt x="2375" y="1619"/>
                  </a:cubicBezTo>
                  <a:cubicBezTo>
                    <a:pt x="2381" y="1644"/>
                    <a:pt x="2410" y="1665"/>
                    <a:pt x="2433" y="1661"/>
                  </a:cubicBezTo>
                  <a:cubicBezTo>
                    <a:pt x="2462" y="1656"/>
                    <a:pt x="2485" y="1620"/>
                    <a:pt x="2477" y="1591"/>
                  </a:cubicBezTo>
                  <a:cubicBezTo>
                    <a:pt x="2470" y="1565"/>
                    <a:pt x="2436" y="1547"/>
                    <a:pt x="2410" y="1556"/>
                  </a:cubicBezTo>
                  <a:close/>
                  <a:moveTo>
                    <a:pt x="2228" y="67"/>
                  </a:moveTo>
                  <a:cubicBezTo>
                    <a:pt x="2243" y="49"/>
                    <a:pt x="2248" y="29"/>
                    <a:pt x="2232" y="10"/>
                  </a:cubicBezTo>
                  <a:cubicBezTo>
                    <a:pt x="2229" y="6"/>
                    <a:pt x="2226" y="3"/>
                    <a:pt x="2223" y="0"/>
                  </a:cubicBezTo>
                  <a:cubicBezTo>
                    <a:pt x="2154" y="0"/>
                    <a:pt x="2154" y="0"/>
                    <a:pt x="2154" y="0"/>
                  </a:cubicBezTo>
                  <a:cubicBezTo>
                    <a:pt x="2147" y="48"/>
                    <a:pt x="2154" y="67"/>
                    <a:pt x="2182" y="78"/>
                  </a:cubicBezTo>
                  <a:cubicBezTo>
                    <a:pt x="2200" y="85"/>
                    <a:pt x="2216" y="83"/>
                    <a:pt x="2228" y="67"/>
                  </a:cubicBezTo>
                  <a:close/>
                  <a:moveTo>
                    <a:pt x="2088" y="1653"/>
                  </a:moveTo>
                  <a:cubicBezTo>
                    <a:pt x="2057" y="1652"/>
                    <a:pt x="2030" y="1675"/>
                    <a:pt x="2024" y="1708"/>
                  </a:cubicBezTo>
                  <a:cubicBezTo>
                    <a:pt x="2018" y="1742"/>
                    <a:pt x="2027" y="1769"/>
                    <a:pt x="2058" y="1786"/>
                  </a:cubicBezTo>
                  <a:cubicBezTo>
                    <a:pt x="2094" y="1807"/>
                    <a:pt x="2116" y="1798"/>
                    <a:pt x="2167" y="1742"/>
                  </a:cubicBezTo>
                  <a:cubicBezTo>
                    <a:pt x="2148" y="1678"/>
                    <a:pt x="2127" y="1654"/>
                    <a:pt x="2088" y="1653"/>
                  </a:cubicBezTo>
                  <a:close/>
                </a:path>
              </a:pathLst>
            </a:custGeom>
            <a:solidFill>
              <a:schemeClr val="accent1"/>
            </a:solidFill>
            <a:ln>
              <a:noFill/>
            </a:ln>
          </p:spPr>
        </p:sp>
        <p:sp>
          <p:nvSpPr>
            <p:cNvPr id="14" name="Freeform 5"/>
            <p:cNvSpPr>
              <a:spLocks noEditPoints="1"/>
            </p:cNvSpPr>
            <p:nvPr/>
          </p:nvSpPr>
          <p:spPr bwMode="auto">
            <a:xfrm>
              <a:off x="-3175" y="0"/>
              <a:ext cx="12201525" cy="4895850"/>
            </a:xfrm>
            <a:custGeom>
              <a:avLst/>
              <a:gdLst/>
              <a:ahLst/>
              <a:cxnLst/>
              <a:rect l="0" t="0" r="r" b="b"/>
              <a:pathLst>
                <a:path w="3843" h="1540">
                  <a:moveTo>
                    <a:pt x="263" y="102"/>
                  </a:moveTo>
                  <a:cubicBezTo>
                    <a:pt x="285" y="93"/>
                    <a:pt x="295" y="65"/>
                    <a:pt x="285" y="38"/>
                  </a:cubicBezTo>
                  <a:cubicBezTo>
                    <a:pt x="278" y="17"/>
                    <a:pt x="247" y="3"/>
                    <a:pt x="226" y="11"/>
                  </a:cubicBezTo>
                  <a:cubicBezTo>
                    <a:pt x="207" y="18"/>
                    <a:pt x="193" y="58"/>
                    <a:pt x="202" y="80"/>
                  </a:cubicBezTo>
                  <a:cubicBezTo>
                    <a:pt x="210" y="99"/>
                    <a:pt x="240" y="110"/>
                    <a:pt x="263" y="102"/>
                  </a:cubicBezTo>
                  <a:close/>
                  <a:moveTo>
                    <a:pt x="1265" y="813"/>
                  </a:moveTo>
                  <a:cubicBezTo>
                    <a:pt x="1291" y="808"/>
                    <a:pt x="1313" y="801"/>
                    <a:pt x="1314" y="771"/>
                  </a:cubicBezTo>
                  <a:cubicBezTo>
                    <a:pt x="1315" y="752"/>
                    <a:pt x="1301" y="735"/>
                    <a:pt x="1282" y="733"/>
                  </a:cubicBezTo>
                  <a:cubicBezTo>
                    <a:pt x="1263" y="730"/>
                    <a:pt x="1244" y="732"/>
                    <a:pt x="1233" y="751"/>
                  </a:cubicBezTo>
                  <a:cubicBezTo>
                    <a:pt x="1223" y="770"/>
                    <a:pt x="1230" y="784"/>
                    <a:pt x="1265" y="813"/>
                  </a:cubicBezTo>
                  <a:close/>
                  <a:moveTo>
                    <a:pt x="130" y="169"/>
                  </a:moveTo>
                  <a:cubicBezTo>
                    <a:pt x="146" y="162"/>
                    <a:pt x="154" y="138"/>
                    <a:pt x="146" y="119"/>
                  </a:cubicBezTo>
                  <a:cubicBezTo>
                    <a:pt x="138" y="98"/>
                    <a:pt x="115" y="89"/>
                    <a:pt x="94" y="97"/>
                  </a:cubicBezTo>
                  <a:cubicBezTo>
                    <a:pt x="74" y="105"/>
                    <a:pt x="64" y="129"/>
                    <a:pt x="72" y="149"/>
                  </a:cubicBezTo>
                  <a:cubicBezTo>
                    <a:pt x="81" y="168"/>
                    <a:pt x="110" y="179"/>
                    <a:pt x="130" y="169"/>
                  </a:cubicBezTo>
                  <a:close/>
                  <a:moveTo>
                    <a:pt x="72" y="470"/>
                  </a:moveTo>
                  <a:cubicBezTo>
                    <a:pt x="87" y="481"/>
                    <a:pt x="101" y="494"/>
                    <a:pt x="114" y="477"/>
                  </a:cubicBezTo>
                  <a:cubicBezTo>
                    <a:pt x="121" y="467"/>
                    <a:pt x="124" y="450"/>
                    <a:pt x="121" y="439"/>
                  </a:cubicBezTo>
                  <a:cubicBezTo>
                    <a:pt x="115" y="418"/>
                    <a:pt x="96" y="421"/>
                    <a:pt x="73" y="426"/>
                  </a:cubicBezTo>
                  <a:cubicBezTo>
                    <a:pt x="73" y="442"/>
                    <a:pt x="72" y="457"/>
                    <a:pt x="72" y="470"/>
                  </a:cubicBezTo>
                  <a:close/>
                  <a:moveTo>
                    <a:pt x="107" y="240"/>
                  </a:moveTo>
                  <a:cubicBezTo>
                    <a:pt x="130" y="276"/>
                    <a:pt x="135" y="276"/>
                    <a:pt x="166" y="246"/>
                  </a:cubicBezTo>
                  <a:cubicBezTo>
                    <a:pt x="163" y="235"/>
                    <a:pt x="160" y="224"/>
                    <a:pt x="157" y="214"/>
                  </a:cubicBezTo>
                  <a:cubicBezTo>
                    <a:pt x="133" y="210"/>
                    <a:pt x="115" y="213"/>
                    <a:pt x="107" y="240"/>
                  </a:cubicBezTo>
                  <a:close/>
                  <a:moveTo>
                    <a:pt x="1360" y="997"/>
                  </a:moveTo>
                  <a:cubicBezTo>
                    <a:pt x="1383" y="1003"/>
                    <a:pt x="1408" y="988"/>
                    <a:pt x="1414" y="966"/>
                  </a:cubicBezTo>
                  <a:cubicBezTo>
                    <a:pt x="1419" y="943"/>
                    <a:pt x="1400" y="915"/>
                    <a:pt x="1377" y="910"/>
                  </a:cubicBezTo>
                  <a:cubicBezTo>
                    <a:pt x="1357" y="906"/>
                    <a:pt x="1334" y="922"/>
                    <a:pt x="1329" y="943"/>
                  </a:cubicBezTo>
                  <a:cubicBezTo>
                    <a:pt x="1322" y="967"/>
                    <a:pt x="1336" y="990"/>
                    <a:pt x="1360" y="997"/>
                  </a:cubicBezTo>
                  <a:close/>
                  <a:moveTo>
                    <a:pt x="1530" y="594"/>
                  </a:moveTo>
                  <a:cubicBezTo>
                    <a:pt x="1550" y="599"/>
                    <a:pt x="1580" y="583"/>
                    <a:pt x="1586" y="564"/>
                  </a:cubicBezTo>
                  <a:cubicBezTo>
                    <a:pt x="1591" y="545"/>
                    <a:pt x="1573" y="517"/>
                    <a:pt x="1551" y="511"/>
                  </a:cubicBezTo>
                  <a:cubicBezTo>
                    <a:pt x="1531" y="506"/>
                    <a:pt x="1512" y="518"/>
                    <a:pt x="1507" y="540"/>
                  </a:cubicBezTo>
                  <a:cubicBezTo>
                    <a:pt x="1501" y="564"/>
                    <a:pt x="1511" y="589"/>
                    <a:pt x="1530" y="594"/>
                  </a:cubicBezTo>
                  <a:close/>
                  <a:moveTo>
                    <a:pt x="1395" y="819"/>
                  </a:moveTo>
                  <a:cubicBezTo>
                    <a:pt x="1391" y="830"/>
                    <a:pt x="1386" y="842"/>
                    <a:pt x="1382" y="853"/>
                  </a:cubicBezTo>
                  <a:cubicBezTo>
                    <a:pt x="1401" y="872"/>
                    <a:pt x="1418" y="881"/>
                    <a:pt x="1443" y="863"/>
                  </a:cubicBezTo>
                  <a:cubicBezTo>
                    <a:pt x="1447" y="816"/>
                    <a:pt x="1443" y="812"/>
                    <a:pt x="1395" y="819"/>
                  </a:cubicBezTo>
                  <a:close/>
                  <a:moveTo>
                    <a:pt x="1425" y="678"/>
                  </a:moveTo>
                  <a:cubicBezTo>
                    <a:pt x="1434" y="635"/>
                    <a:pt x="1428" y="621"/>
                    <a:pt x="1399" y="608"/>
                  </a:cubicBezTo>
                  <a:cubicBezTo>
                    <a:pt x="1381" y="601"/>
                    <a:pt x="1366" y="605"/>
                    <a:pt x="1354" y="620"/>
                  </a:cubicBezTo>
                  <a:cubicBezTo>
                    <a:pt x="1342" y="637"/>
                    <a:pt x="1343" y="669"/>
                    <a:pt x="1357" y="685"/>
                  </a:cubicBezTo>
                  <a:cubicBezTo>
                    <a:pt x="1371" y="702"/>
                    <a:pt x="1384" y="701"/>
                    <a:pt x="1425" y="678"/>
                  </a:cubicBezTo>
                  <a:close/>
                  <a:moveTo>
                    <a:pt x="1514" y="777"/>
                  </a:moveTo>
                  <a:cubicBezTo>
                    <a:pt x="1529" y="765"/>
                    <a:pt x="1533" y="750"/>
                    <a:pt x="1524" y="733"/>
                  </a:cubicBezTo>
                  <a:cubicBezTo>
                    <a:pt x="1513" y="710"/>
                    <a:pt x="1492" y="705"/>
                    <a:pt x="1456" y="717"/>
                  </a:cubicBezTo>
                  <a:cubicBezTo>
                    <a:pt x="1454" y="730"/>
                    <a:pt x="1451" y="745"/>
                    <a:pt x="1448" y="761"/>
                  </a:cubicBezTo>
                  <a:cubicBezTo>
                    <a:pt x="1486" y="792"/>
                    <a:pt x="1494" y="794"/>
                    <a:pt x="1514" y="777"/>
                  </a:cubicBezTo>
                  <a:close/>
                  <a:moveTo>
                    <a:pt x="159" y="317"/>
                  </a:moveTo>
                  <a:cubicBezTo>
                    <a:pt x="115" y="315"/>
                    <a:pt x="108" y="318"/>
                    <a:pt x="102" y="341"/>
                  </a:cubicBezTo>
                  <a:cubicBezTo>
                    <a:pt x="98" y="358"/>
                    <a:pt x="103" y="371"/>
                    <a:pt x="119" y="379"/>
                  </a:cubicBezTo>
                  <a:cubicBezTo>
                    <a:pt x="140" y="389"/>
                    <a:pt x="158" y="381"/>
                    <a:pt x="177" y="353"/>
                  </a:cubicBezTo>
                  <a:cubicBezTo>
                    <a:pt x="172" y="342"/>
                    <a:pt x="166" y="330"/>
                    <a:pt x="159" y="317"/>
                  </a:cubicBezTo>
                  <a:close/>
                  <a:moveTo>
                    <a:pt x="267" y="322"/>
                  </a:moveTo>
                  <a:cubicBezTo>
                    <a:pt x="247" y="318"/>
                    <a:pt x="238" y="325"/>
                    <a:pt x="221" y="364"/>
                  </a:cubicBezTo>
                  <a:cubicBezTo>
                    <a:pt x="238" y="400"/>
                    <a:pt x="250" y="407"/>
                    <a:pt x="278" y="401"/>
                  </a:cubicBezTo>
                  <a:cubicBezTo>
                    <a:pt x="296" y="396"/>
                    <a:pt x="304" y="385"/>
                    <a:pt x="304" y="367"/>
                  </a:cubicBezTo>
                  <a:cubicBezTo>
                    <a:pt x="304" y="348"/>
                    <a:pt x="286" y="326"/>
                    <a:pt x="267" y="322"/>
                  </a:cubicBezTo>
                  <a:close/>
                  <a:moveTo>
                    <a:pt x="45" y="51"/>
                  </a:moveTo>
                  <a:cubicBezTo>
                    <a:pt x="60" y="46"/>
                    <a:pt x="70" y="25"/>
                    <a:pt x="64" y="10"/>
                  </a:cubicBezTo>
                  <a:cubicBezTo>
                    <a:pt x="62" y="6"/>
                    <a:pt x="60" y="3"/>
                    <a:pt x="57" y="0"/>
                  </a:cubicBezTo>
                  <a:cubicBezTo>
                    <a:pt x="12" y="0"/>
                    <a:pt x="12" y="0"/>
                    <a:pt x="12" y="0"/>
                  </a:cubicBezTo>
                  <a:cubicBezTo>
                    <a:pt x="4" y="7"/>
                    <a:pt x="0" y="18"/>
                    <a:pt x="2" y="27"/>
                  </a:cubicBezTo>
                  <a:cubicBezTo>
                    <a:pt x="6" y="44"/>
                    <a:pt x="28" y="56"/>
                    <a:pt x="45" y="51"/>
                  </a:cubicBezTo>
                  <a:close/>
                  <a:moveTo>
                    <a:pt x="264" y="179"/>
                  </a:moveTo>
                  <a:cubicBezTo>
                    <a:pt x="247" y="196"/>
                    <a:pt x="235" y="214"/>
                    <a:pt x="251" y="236"/>
                  </a:cubicBezTo>
                  <a:cubicBezTo>
                    <a:pt x="261" y="251"/>
                    <a:pt x="280" y="255"/>
                    <a:pt x="295" y="246"/>
                  </a:cubicBezTo>
                  <a:cubicBezTo>
                    <a:pt x="310" y="237"/>
                    <a:pt x="323" y="226"/>
                    <a:pt x="320" y="206"/>
                  </a:cubicBezTo>
                  <a:cubicBezTo>
                    <a:pt x="318" y="187"/>
                    <a:pt x="305" y="181"/>
                    <a:pt x="264" y="179"/>
                  </a:cubicBezTo>
                  <a:close/>
                  <a:moveTo>
                    <a:pt x="191" y="483"/>
                  </a:moveTo>
                  <a:cubicBezTo>
                    <a:pt x="174" y="489"/>
                    <a:pt x="160" y="518"/>
                    <a:pt x="167" y="535"/>
                  </a:cubicBezTo>
                  <a:cubicBezTo>
                    <a:pt x="173" y="552"/>
                    <a:pt x="202" y="562"/>
                    <a:pt x="221" y="554"/>
                  </a:cubicBezTo>
                  <a:cubicBezTo>
                    <a:pt x="238" y="547"/>
                    <a:pt x="245" y="528"/>
                    <a:pt x="237" y="509"/>
                  </a:cubicBezTo>
                  <a:cubicBezTo>
                    <a:pt x="229" y="488"/>
                    <a:pt x="207" y="476"/>
                    <a:pt x="191" y="483"/>
                  </a:cubicBezTo>
                  <a:close/>
                  <a:moveTo>
                    <a:pt x="29" y="208"/>
                  </a:moveTo>
                  <a:cubicBezTo>
                    <a:pt x="35" y="186"/>
                    <a:pt x="23" y="171"/>
                    <a:pt x="1" y="162"/>
                  </a:cubicBezTo>
                  <a:cubicBezTo>
                    <a:pt x="1" y="233"/>
                    <a:pt x="1" y="233"/>
                    <a:pt x="1" y="233"/>
                  </a:cubicBezTo>
                  <a:cubicBezTo>
                    <a:pt x="15" y="233"/>
                    <a:pt x="25" y="221"/>
                    <a:pt x="29" y="208"/>
                  </a:cubicBezTo>
                  <a:close/>
                  <a:moveTo>
                    <a:pt x="96" y="590"/>
                  </a:moveTo>
                  <a:cubicBezTo>
                    <a:pt x="82" y="598"/>
                    <a:pt x="75" y="602"/>
                    <a:pt x="67" y="605"/>
                  </a:cubicBezTo>
                  <a:cubicBezTo>
                    <a:pt x="48" y="614"/>
                    <a:pt x="39" y="632"/>
                    <a:pt x="43" y="649"/>
                  </a:cubicBezTo>
                  <a:cubicBezTo>
                    <a:pt x="47" y="665"/>
                    <a:pt x="60" y="681"/>
                    <a:pt x="72" y="692"/>
                  </a:cubicBezTo>
                  <a:cubicBezTo>
                    <a:pt x="84" y="703"/>
                    <a:pt x="114" y="695"/>
                    <a:pt x="127" y="682"/>
                  </a:cubicBezTo>
                  <a:cubicBezTo>
                    <a:pt x="139" y="669"/>
                    <a:pt x="140" y="655"/>
                    <a:pt x="129" y="640"/>
                  </a:cubicBezTo>
                  <a:cubicBezTo>
                    <a:pt x="119" y="625"/>
                    <a:pt x="109" y="609"/>
                    <a:pt x="96" y="590"/>
                  </a:cubicBezTo>
                  <a:close/>
                  <a:moveTo>
                    <a:pt x="28" y="361"/>
                  </a:moveTo>
                  <a:cubicBezTo>
                    <a:pt x="44" y="367"/>
                    <a:pt x="55" y="359"/>
                    <a:pt x="62" y="346"/>
                  </a:cubicBezTo>
                  <a:cubicBezTo>
                    <a:pt x="71" y="327"/>
                    <a:pt x="57" y="311"/>
                    <a:pt x="25" y="302"/>
                  </a:cubicBezTo>
                  <a:cubicBezTo>
                    <a:pt x="7" y="339"/>
                    <a:pt x="9" y="353"/>
                    <a:pt x="28" y="361"/>
                  </a:cubicBezTo>
                  <a:close/>
                  <a:moveTo>
                    <a:pt x="1" y="497"/>
                  </a:moveTo>
                  <a:cubicBezTo>
                    <a:pt x="1" y="559"/>
                    <a:pt x="1" y="559"/>
                    <a:pt x="1" y="559"/>
                  </a:cubicBezTo>
                  <a:cubicBezTo>
                    <a:pt x="28" y="556"/>
                    <a:pt x="40" y="545"/>
                    <a:pt x="41" y="524"/>
                  </a:cubicBezTo>
                  <a:cubicBezTo>
                    <a:pt x="41" y="505"/>
                    <a:pt x="32" y="499"/>
                    <a:pt x="1" y="497"/>
                  </a:cubicBezTo>
                  <a:close/>
                  <a:moveTo>
                    <a:pt x="3788" y="1004"/>
                  </a:moveTo>
                  <a:cubicBezTo>
                    <a:pt x="3779" y="1017"/>
                    <a:pt x="3783" y="1028"/>
                    <a:pt x="3802" y="1041"/>
                  </a:cubicBezTo>
                  <a:cubicBezTo>
                    <a:pt x="3820" y="1038"/>
                    <a:pt x="3828" y="1026"/>
                    <a:pt x="3828" y="1008"/>
                  </a:cubicBezTo>
                  <a:cubicBezTo>
                    <a:pt x="3805" y="993"/>
                    <a:pt x="3795" y="992"/>
                    <a:pt x="3788" y="1004"/>
                  </a:cubicBezTo>
                  <a:close/>
                  <a:moveTo>
                    <a:pt x="3744" y="975"/>
                  </a:moveTo>
                  <a:cubicBezTo>
                    <a:pt x="3769" y="963"/>
                    <a:pt x="3778" y="953"/>
                    <a:pt x="3772" y="941"/>
                  </a:cubicBezTo>
                  <a:cubicBezTo>
                    <a:pt x="3767" y="932"/>
                    <a:pt x="3756" y="924"/>
                    <a:pt x="3746" y="921"/>
                  </a:cubicBezTo>
                  <a:cubicBezTo>
                    <a:pt x="3734" y="917"/>
                    <a:pt x="3728" y="930"/>
                    <a:pt x="3724" y="939"/>
                  </a:cubicBezTo>
                  <a:cubicBezTo>
                    <a:pt x="3719" y="951"/>
                    <a:pt x="3726" y="963"/>
                    <a:pt x="3744" y="975"/>
                  </a:cubicBezTo>
                  <a:close/>
                  <a:moveTo>
                    <a:pt x="3684" y="983"/>
                  </a:moveTo>
                  <a:cubicBezTo>
                    <a:pt x="3671" y="987"/>
                    <a:pt x="3669" y="997"/>
                    <a:pt x="3669" y="1010"/>
                  </a:cubicBezTo>
                  <a:cubicBezTo>
                    <a:pt x="3678" y="1022"/>
                    <a:pt x="3690" y="1028"/>
                    <a:pt x="3703" y="1021"/>
                  </a:cubicBezTo>
                  <a:cubicBezTo>
                    <a:pt x="3714" y="1015"/>
                    <a:pt x="3716" y="1003"/>
                    <a:pt x="3714" y="991"/>
                  </a:cubicBezTo>
                  <a:cubicBezTo>
                    <a:pt x="3707" y="979"/>
                    <a:pt x="3696" y="978"/>
                    <a:pt x="3684" y="983"/>
                  </a:cubicBezTo>
                  <a:close/>
                  <a:moveTo>
                    <a:pt x="3716" y="871"/>
                  </a:moveTo>
                  <a:cubicBezTo>
                    <a:pt x="3715" y="854"/>
                    <a:pt x="3704" y="846"/>
                    <a:pt x="3688" y="844"/>
                  </a:cubicBezTo>
                  <a:cubicBezTo>
                    <a:pt x="3667" y="842"/>
                    <a:pt x="3659" y="855"/>
                    <a:pt x="3648" y="878"/>
                  </a:cubicBezTo>
                  <a:cubicBezTo>
                    <a:pt x="3652" y="883"/>
                    <a:pt x="3657" y="892"/>
                    <a:pt x="3660" y="898"/>
                  </a:cubicBezTo>
                  <a:cubicBezTo>
                    <a:pt x="3694" y="907"/>
                    <a:pt x="3708" y="894"/>
                    <a:pt x="3716" y="871"/>
                  </a:cubicBezTo>
                  <a:close/>
                  <a:moveTo>
                    <a:pt x="3682" y="1113"/>
                  </a:moveTo>
                  <a:cubicBezTo>
                    <a:pt x="3704" y="1099"/>
                    <a:pt x="3708" y="1093"/>
                    <a:pt x="3703" y="1078"/>
                  </a:cubicBezTo>
                  <a:cubicBezTo>
                    <a:pt x="3699" y="1067"/>
                    <a:pt x="3680" y="1054"/>
                    <a:pt x="3667" y="1058"/>
                  </a:cubicBezTo>
                  <a:cubicBezTo>
                    <a:pt x="3659" y="1060"/>
                    <a:pt x="3650" y="1067"/>
                    <a:pt x="3647" y="1075"/>
                  </a:cubicBezTo>
                  <a:cubicBezTo>
                    <a:pt x="3641" y="1088"/>
                    <a:pt x="3655" y="1101"/>
                    <a:pt x="3682" y="1113"/>
                  </a:cubicBezTo>
                  <a:close/>
                  <a:moveTo>
                    <a:pt x="3764" y="1065"/>
                  </a:moveTo>
                  <a:cubicBezTo>
                    <a:pt x="3752" y="1061"/>
                    <a:pt x="3736" y="1068"/>
                    <a:pt x="3732" y="1079"/>
                  </a:cubicBezTo>
                  <a:cubicBezTo>
                    <a:pt x="3728" y="1091"/>
                    <a:pt x="3738" y="1109"/>
                    <a:pt x="3752" y="1114"/>
                  </a:cubicBezTo>
                  <a:cubicBezTo>
                    <a:pt x="3764" y="1118"/>
                    <a:pt x="3771" y="1112"/>
                    <a:pt x="3776" y="1096"/>
                  </a:cubicBezTo>
                  <a:cubicBezTo>
                    <a:pt x="3781" y="1080"/>
                    <a:pt x="3777" y="1069"/>
                    <a:pt x="3764" y="1065"/>
                  </a:cubicBezTo>
                  <a:close/>
                  <a:moveTo>
                    <a:pt x="1562" y="679"/>
                  </a:moveTo>
                  <a:cubicBezTo>
                    <a:pt x="1554" y="701"/>
                    <a:pt x="1573" y="710"/>
                    <a:pt x="1596" y="722"/>
                  </a:cubicBezTo>
                  <a:cubicBezTo>
                    <a:pt x="1607" y="707"/>
                    <a:pt x="1617" y="695"/>
                    <a:pt x="1626" y="683"/>
                  </a:cubicBezTo>
                  <a:cubicBezTo>
                    <a:pt x="1620" y="664"/>
                    <a:pt x="1616" y="643"/>
                    <a:pt x="1594" y="650"/>
                  </a:cubicBezTo>
                  <a:cubicBezTo>
                    <a:pt x="1581" y="654"/>
                    <a:pt x="1567" y="667"/>
                    <a:pt x="1562" y="679"/>
                  </a:cubicBezTo>
                  <a:close/>
                  <a:moveTo>
                    <a:pt x="1222" y="1098"/>
                  </a:moveTo>
                  <a:cubicBezTo>
                    <a:pt x="1204" y="1090"/>
                    <a:pt x="1175" y="1102"/>
                    <a:pt x="1167" y="1119"/>
                  </a:cubicBezTo>
                  <a:cubicBezTo>
                    <a:pt x="1157" y="1143"/>
                    <a:pt x="1173" y="1170"/>
                    <a:pt x="1202" y="1180"/>
                  </a:cubicBezTo>
                  <a:cubicBezTo>
                    <a:pt x="1225" y="1188"/>
                    <a:pt x="1241" y="1180"/>
                    <a:pt x="1248" y="1156"/>
                  </a:cubicBezTo>
                  <a:cubicBezTo>
                    <a:pt x="1255" y="1133"/>
                    <a:pt x="1243" y="1106"/>
                    <a:pt x="1222" y="1098"/>
                  </a:cubicBezTo>
                  <a:close/>
                  <a:moveTo>
                    <a:pt x="3808" y="834"/>
                  </a:moveTo>
                  <a:cubicBezTo>
                    <a:pt x="3823" y="823"/>
                    <a:pt x="3825" y="816"/>
                    <a:pt x="3815" y="787"/>
                  </a:cubicBezTo>
                  <a:cubicBezTo>
                    <a:pt x="3790" y="780"/>
                    <a:pt x="3782" y="782"/>
                    <a:pt x="3774" y="798"/>
                  </a:cubicBezTo>
                  <a:cubicBezTo>
                    <a:pt x="3767" y="810"/>
                    <a:pt x="3767" y="826"/>
                    <a:pt x="3776" y="833"/>
                  </a:cubicBezTo>
                  <a:cubicBezTo>
                    <a:pt x="3786" y="840"/>
                    <a:pt x="3797" y="842"/>
                    <a:pt x="3808" y="834"/>
                  </a:cubicBezTo>
                  <a:close/>
                  <a:moveTo>
                    <a:pt x="3810" y="1116"/>
                  </a:moveTo>
                  <a:cubicBezTo>
                    <a:pt x="3815" y="1119"/>
                    <a:pt x="3823" y="1121"/>
                    <a:pt x="3828" y="1119"/>
                  </a:cubicBezTo>
                  <a:cubicBezTo>
                    <a:pt x="3843" y="1113"/>
                    <a:pt x="3842" y="1100"/>
                    <a:pt x="3838" y="1084"/>
                  </a:cubicBezTo>
                  <a:cubicBezTo>
                    <a:pt x="3829" y="1083"/>
                    <a:pt x="3820" y="1082"/>
                    <a:pt x="3813" y="1082"/>
                  </a:cubicBezTo>
                  <a:cubicBezTo>
                    <a:pt x="3805" y="1095"/>
                    <a:pt x="3799" y="1106"/>
                    <a:pt x="3810" y="1116"/>
                  </a:cubicBezTo>
                  <a:close/>
                  <a:moveTo>
                    <a:pt x="2155" y="868"/>
                  </a:moveTo>
                  <a:cubicBezTo>
                    <a:pt x="2184" y="881"/>
                    <a:pt x="2204" y="864"/>
                    <a:pt x="2226" y="843"/>
                  </a:cubicBezTo>
                  <a:cubicBezTo>
                    <a:pt x="2219" y="825"/>
                    <a:pt x="2212" y="807"/>
                    <a:pt x="2205" y="789"/>
                  </a:cubicBezTo>
                  <a:cubicBezTo>
                    <a:pt x="2157" y="788"/>
                    <a:pt x="2141" y="793"/>
                    <a:pt x="2134" y="812"/>
                  </a:cubicBezTo>
                  <a:cubicBezTo>
                    <a:pt x="2128" y="830"/>
                    <a:pt x="2138" y="860"/>
                    <a:pt x="2155" y="868"/>
                  </a:cubicBezTo>
                  <a:close/>
                  <a:moveTo>
                    <a:pt x="1795" y="1157"/>
                  </a:moveTo>
                  <a:cubicBezTo>
                    <a:pt x="1832" y="1180"/>
                    <a:pt x="1847" y="1181"/>
                    <a:pt x="1859" y="1162"/>
                  </a:cubicBezTo>
                  <a:cubicBezTo>
                    <a:pt x="1872" y="1141"/>
                    <a:pt x="1864" y="1124"/>
                    <a:pt x="1834" y="1103"/>
                  </a:cubicBezTo>
                  <a:cubicBezTo>
                    <a:pt x="1805" y="1110"/>
                    <a:pt x="1794" y="1129"/>
                    <a:pt x="1795" y="1157"/>
                  </a:cubicBezTo>
                  <a:close/>
                  <a:moveTo>
                    <a:pt x="1868" y="692"/>
                  </a:moveTo>
                  <a:cubicBezTo>
                    <a:pt x="1876" y="674"/>
                    <a:pt x="1867" y="660"/>
                    <a:pt x="1848" y="653"/>
                  </a:cubicBezTo>
                  <a:cubicBezTo>
                    <a:pt x="1805" y="670"/>
                    <a:pt x="1804" y="672"/>
                    <a:pt x="1815" y="713"/>
                  </a:cubicBezTo>
                  <a:cubicBezTo>
                    <a:pt x="1837" y="718"/>
                    <a:pt x="1857" y="716"/>
                    <a:pt x="1868" y="692"/>
                  </a:cubicBezTo>
                  <a:close/>
                  <a:moveTo>
                    <a:pt x="1843" y="900"/>
                  </a:moveTo>
                  <a:cubicBezTo>
                    <a:pt x="1853" y="892"/>
                    <a:pt x="1864" y="884"/>
                    <a:pt x="1873" y="877"/>
                  </a:cubicBezTo>
                  <a:cubicBezTo>
                    <a:pt x="1875" y="846"/>
                    <a:pt x="1859" y="834"/>
                    <a:pt x="1835" y="833"/>
                  </a:cubicBezTo>
                  <a:cubicBezTo>
                    <a:pt x="1818" y="832"/>
                    <a:pt x="1812" y="846"/>
                    <a:pt x="1809" y="860"/>
                  </a:cubicBezTo>
                  <a:cubicBezTo>
                    <a:pt x="1804" y="887"/>
                    <a:pt x="1819" y="896"/>
                    <a:pt x="1843" y="900"/>
                  </a:cubicBezTo>
                  <a:close/>
                  <a:moveTo>
                    <a:pt x="1695" y="1224"/>
                  </a:moveTo>
                  <a:cubicBezTo>
                    <a:pt x="1704" y="1223"/>
                    <a:pt x="1719" y="1211"/>
                    <a:pt x="1719" y="1203"/>
                  </a:cubicBezTo>
                  <a:cubicBezTo>
                    <a:pt x="1720" y="1190"/>
                    <a:pt x="1716" y="1171"/>
                    <a:pt x="1707" y="1164"/>
                  </a:cubicBezTo>
                  <a:cubicBezTo>
                    <a:pt x="1690" y="1150"/>
                    <a:pt x="1677" y="1167"/>
                    <a:pt x="1663" y="1182"/>
                  </a:cubicBezTo>
                  <a:cubicBezTo>
                    <a:pt x="1668" y="1202"/>
                    <a:pt x="1667" y="1226"/>
                    <a:pt x="1695" y="1224"/>
                  </a:cubicBezTo>
                  <a:close/>
                  <a:moveTo>
                    <a:pt x="1891" y="758"/>
                  </a:moveTo>
                  <a:cubicBezTo>
                    <a:pt x="1897" y="772"/>
                    <a:pt x="1904" y="788"/>
                    <a:pt x="1910" y="801"/>
                  </a:cubicBezTo>
                  <a:cubicBezTo>
                    <a:pt x="1948" y="808"/>
                    <a:pt x="1963" y="802"/>
                    <a:pt x="1973" y="778"/>
                  </a:cubicBezTo>
                  <a:cubicBezTo>
                    <a:pt x="1981" y="759"/>
                    <a:pt x="1975" y="744"/>
                    <a:pt x="1959" y="735"/>
                  </a:cubicBezTo>
                  <a:cubicBezTo>
                    <a:pt x="1939" y="722"/>
                    <a:pt x="1914" y="731"/>
                    <a:pt x="1891" y="758"/>
                  </a:cubicBezTo>
                  <a:close/>
                  <a:moveTo>
                    <a:pt x="1901" y="595"/>
                  </a:moveTo>
                  <a:cubicBezTo>
                    <a:pt x="1922" y="602"/>
                    <a:pt x="1942" y="592"/>
                    <a:pt x="1947" y="571"/>
                  </a:cubicBezTo>
                  <a:cubicBezTo>
                    <a:pt x="1953" y="546"/>
                    <a:pt x="1941" y="522"/>
                    <a:pt x="1920" y="516"/>
                  </a:cubicBezTo>
                  <a:cubicBezTo>
                    <a:pt x="1898" y="510"/>
                    <a:pt x="1873" y="524"/>
                    <a:pt x="1867" y="547"/>
                  </a:cubicBezTo>
                  <a:cubicBezTo>
                    <a:pt x="1862" y="565"/>
                    <a:pt x="1877" y="587"/>
                    <a:pt x="1901" y="595"/>
                  </a:cubicBezTo>
                  <a:close/>
                  <a:moveTo>
                    <a:pt x="1987" y="1039"/>
                  </a:moveTo>
                  <a:cubicBezTo>
                    <a:pt x="1994" y="1056"/>
                    <a:pt x="2024" y="1075"/>
                    <a:pt x="2044" y="1069"/>
                  </a:cubicBezTo>
                  <a:cubicBezTo>
                    <a:pt x="2057" y="1065"/>
                    <a:pt x="2071" y="1053"/>
                    <a:pt x="2075" y="1041"/>
                  </a:cubicBezTo>
                  <a:cubicBezTo>
                    <a:pt x="2083" y="1020"/>
                    <a:pt x="2062" y="1000"/>
                    <a:pt x="2018" y="984"/>
                  </a:cubicBezTo>
                  <a:cubicBezTo>
                    <a:pt x="1984" y="1006"/>
                    <a:pt x="1979" y="1017"/>
                    <a:pt x="1987" y="1039"/>
                  </a:cubicBezTo>
                  <a:close/>
                  <a:moveTo>
                    <a:pt x="1908" y="986"/>
                  </a:moveTo>
                  <a:cubicBezTo>
                    <a:pt x="1889" y="981"/>
                    <a:pt x="1878" y="990"/>
                    <a:pt x="1871" y="1016"/>
                  </a:cubicBezTo>
                  <a:cubicBezTo>
                    <a:pt x="1864" y="1041"/>
                    <a:pt x="1871" y="1058"/>
                    <a:pt x="1892" y="1064"/>
                  </a:cubicBezTo>
                  <a:cubicBezTo>
                    <a:pt x="1910" y="1070"/>
                    <a:pt x="1936" y="1057"/>
                    <a:pt x="1941" y="1040"/>
                  </a:cubicBezTo>
                  <a:cubicBezTo>
                    <a:pt x="1947" y="1021"/>
                    <a:pt x="1929" y="992"/>
                    <a:pt x="1908" y="986"/>
                  </a:cubicBezTo>
                  <a:close/>
                  <a:moveTo>
                    <a:pt x="2059" y="704"/>
                  </a:moveTo>
                  <a:cubicBezTo>
                    <a:pt x="2078" y="703"/>
                    <a:pt x="2095" y="684"/>
                    <a:pt x="2096" y="663"/>
                  </a:cubicBezTo>
                  <a:cubicBezTo>
                    <a:pt x="2098" y="636"/>
                    <a:pt x="2087" y="625"/>
                    <a:pt x="2047" y="615"/>
                  </a:cubicBezTo>
                  <a:cubicBezTo>
                    <a:pt x="2034" y="623"/>
                    <a:pt x="2021" y="631"/>
                    <a:pt x="2006" y="640"/>
                  </a:cubicBezTo>
                  <a:cubicBezTo>
                    <a:pt x="2016" y="686"/>
                    <a:pt x="2033" y="705"/>
                    <a:pt x="2059" y="704"/>
                  </a:cubicBezTo>
                  <a:close/>
                  <a:moveTo>
                    <a:pt x="2146" y="1175"/>
                  </a:moveTo>
                  <a:cubicBezTo>
                    <a:pt x="2124" y="1170"/>
                    <a:pt x="2099" y="1185"/>
                    <a:pt x="2093" y="1208"/>
                  </a:cubicBezTo>
                  <a:cubicBezTo>
                    <a:pt x="2087" y="1228"/>
                    <a:pt x="2100" y="1246"/>
                    <a:pt x="2123" y="1252"/>
                  </a:cubicBezTo>
                  <a:cubicBezTo>
                    <a:pt x="2150" y="1259"/>
                    <a:pt x="2169" y="1250"/>
                    <a:pt x="2173" y="1227"/>
                  </a:cubicBezTo>
                  <a:cubicBezTo>
                    <a:pt x="2178" y="1205"/>
                    <a:pt x="2165" y="1180"/>
                    <a:pt x="2146" y="1175"/>
                  </a:cubicBezTo>
                  <a:close/>
                  <a:moveTo>
                    <a:pt x="3600" y="1081"/>
                  </a:moveTo>
                  <a:cubicBezTo>
                    <a:pt x="3607" y="1063"/>
                    <a:pt x="3603" y="1056"/>
                    <a:pt x="3577" y="1040"/>
                  </a:cubicBezTo>
                  <a:cubicBezTo>
                    <a:pt x="3540" y="1053"/>
                    <a:pt x="3537" y="1065"/>
                    <a:pt x="3562" y="1097"/>
                  </a:cubicBezTo>
                  <a:cubicBezTo>
                    <a:pt x="3588" y="1099"/>
                    <a:pt x="3594" y="1097"/>
                    <a:pt x="3600" y="1081"/>
                  </a:cubicBezTo>
                  <a:close/>
                  <a:moveTo>
                    <a:pt x="2149" y="1027"/>
                  </a:moveTo>
                  <a:cubicBezTo>
                    <a:pt x="2139" y="1056"/>
                    <a:pt x="2145" y="1067"/>
                    <a:pt x="2187" y="1092"/>
                  </a:cubicBezTo>
                  <a:cubicBezTo>
                    <a:pt x="2245" y="1068"/>
                    <a:pt x="2249" y="1049"/>
                    <a:pt x="2208" y="1000"/>
                  </a:cubicBezTo>
                  <a:cubicBezTo>
                    <a:pt x="2167" y="998"/>
                    <a:pt x="2157" y="1003"/>
                    <a:pt x="2149" y="1027"/>
                  </a:cubicBezTo>
                  <a:close/>
                  <a:moveTo>
                    <a:pt x="3592" y="1183"/>
                  </a:moveTo>
                  <a:cubicBezTo>
                    <a:pt x="3574" y="1174"/>
                    <a:pt x="3561" y="1183"/>
                    <a:pt x="3546" y="1197"/>
                  </a:cubicBezTo>
                  <a:cubicBezTo>
                    <a:pt x="3550" y="1208"/>
                    <a:pt x="3554" y="1220"/>
                    <a:pt x="3558" y="1231"/>
                  </a:cubicBezTo>
                  <a:cubicBezTo>
                    <a:pt x="3589" y="1233"/>
                    <a:pt x="3599" y="1230"/>
                    <a:pt x="3603" y="1218"/>
                  </a:cubicBezTo>
                  <a:cubicBezTo>
                    <a:pt x="3608" y="1207"/>
                    <a:pt x="3603" y="1188"/>
                    <a:pt x="3592" y="1183"/>
                  </a:cubicBezTo>
                  <a:close/>
                  <a:moveTo>
                    <a:pt x="1215" y="881"/>
                  </a:moveTo>
                  <a:cubicBezTo>
                    <a:pt x="1190" y="874"/>
                    <a:pt x="1163" y="892"/>
                    <a:pt x="1153" y="923"/>
                  </a:cubicBezTo>
                  <a:cubicBezTo>
                    <a:pt x="1146" y="946"/>
                    <a:pt x="1164" y="979"/>
                    <a:pt x="1187" y="985"/>
                  </a:cubicBezTo>
                  <a:cubicBezTo>
                    <a:pt x="1208" y="992"/>
                    <a:pt x="1247" y="966"/>
                    <a:pt x="1254" y="941"/>
                  </a:cubicBezTo>
                  <a:cubicBezTo>
                    <a:pt x="1260" y="919"/>
                    <a:pt x="1241" y="889"/>
                    <a:pt x="1215" y="881"/>
                  </a:cubicBezTo>
                  <a:close/>
                  <a:moveTo>
                    <a:pt x="2037" y="905"/>
                  </a:moveTo>
                  <a:cubicBezTo>
                    <a:pt x="2045" y="892"/>
                    <a:pt x="2046" y="879"/>
                    <a:pt x="2035" y="867"/>
                  </a:cubicBezTo>
                  <a:cubicBezTo>
                    <a:pt x="2023" y="853"/>
                    <a:pt x="2008" y="846"/>
                    <a:pt x="1991" y="856"/>
                  </a:cubicBezTo>
                  <a:cubicBezTo>
                    <a:pt x="1968" y="869"/>
                    <a:pt x="1959" y="888"/>
                    <a:pt x="1971" y="916"/>
                  </a:cubicBezTo>
                  <a:cubicBezTo>
                    <a:pt x="2009" y="928"/>
                    <a:pt x="2025" y="925"/>
                    <a:pt x="2037" y="905"/>
                  </a:cubicBezTo>
                  <a:close/>
                  <a:moveTo>
                    <a:pt x="3640" y="968"/>
                  </a:moveTo>
                  <a:cubicBezTo>
                    <a:pt x="3644" y="956"/>
                    <a:pt x="3637" y="944"/>
                    <a:pt x="3622" y="940"/>
                  </a:cubicBezTo>
                  <a:cubicBezTo>
                    <a:pt x="3605" y="935"/>
                    <a:pt x="3593" y="940"/>
                    <a:pt x="3590" y="954"/>
                  </a:cubicBezTo>
                  <a:cubicBezTo>
                    <a:pt x="3586" y="968"/>
                    <a:pt x="3594" y="984"/>
                    <a:pt x="3606" y="987"/>
                  </a:cubicBezTo>
                  <a:cubicBezTo>
                    <a:pt x="3619" y="992"/>
                    <a:pt x="3636" y="982"/>
                    <a:pt x="3640" y="968"/>
                  </a:cubicBezTo>
                  <a:close/>
                  <a:moveTo>
                    <a:pt x="2023" y="1188"/>
                  </a:moveTo>
                  <a:cubicBezTo>
                    <a:pt x="2042" y="1180"/>
                    <a:pt x="2046" y="1165"/>
                    <a:pt x="2045" y="1144"/>
                  </a:cubicBezTo>
                  <a:cubicBezTo>
                    <a:pt x="2029" y="1126"/>
                    <a:pt x="2011" y="1118"/>
                    <a:pt x="1991" y="1129"/>
                  </a:cubicBezTo>
                  <a:cubicBezTo>
                    <a:pt x="1973" y="1139"/>
                    <a:pt x="1971" y="1158"/>
                    <a:pt x="1975" y="1177"/>
                  </a:cubicBezTo>
                  <a:cubicBezTo>
                    <a:pt x="1988" y="1195"/>
                    <a:pt x="2004" y="1195"/>
                    <a:pt x="2023" y="1188"/>
                  </a:cubicBezTo>
                  <a:close/>
                  <a:moveTo>
                    <a:pt x="1888" y="1430"/>
                  </a:moveTo>
                  <a:cubicBezTo>
                    <a:pt x="1872" y="1419"/>
                    <a:pt x="1855" y="1417"/>
                    <a:pt x="1837" y="1430"/>
                  </a:cubicBezTo>
                  <a:cubicBezTo>
                    <a:pt x="1814" y="1448"/>
                    <a:pt x="1812" y="1460"/>
                    <a:pt x="1830" y="1505"/>
                  </a:cubicBezTo>
                  <a:cubicBezTo>
                    <a:pt x="1869" y="1514"/>
                    <a:pt x="1881" y="1510"/>
                    <a:pt x="1893" y="1485"/>
                  </a:cubicBezTo>
                  <a:cubicBezTo>
                    <a:pt x="1903" y="1465"/>
                    <a:pt x="1902" y="1440"/>
                    <a:pt x="1888" y="1430"/>
                  </a:cubicBezTo>
                  <a:close/>
                  <a:moveTo>
                    <a:pt x="1979" y="1365"/>
                  </a:moveTo>
                  <a:cubicBezTo>
                    <a:pt x="1983" y="1392"/>
                    <a:pt x="2000" y="1404"/>
                    <a:pt x="2026" y="1406"/>
                  </a:cubicBezTo>
                  <a:cubicBezTo>
                    <a:pt x="2058" y="1409"/>
                    <a:pt x="2071" y="1387"/>
                    <a:pt x="2086" y="1350"/>
                  </a:cubicBezTo>
                  <a:cubicBezTo>
                    <a:pt x="2080" y="1342"/>
                    <a:pt x="2071" y="1328"/>
                    <a:pt x="2066" y="1319"/>
                  </a:cubicBezTo>
                  <a:cubicBezTo>
                    <a:pt x="2012" y="1307"/>
                    <a:pt x="1991" y="1329"/>
                    <a:pt x="1979" y="1365"/>
                  </a:cubicBezTo>
                  <a:close/>
                  <a:moveTo>
                    <a:pt x="3841" y="1327"/>
                  </a:moveTo>
                  <a:cubicBezTo>
                    <a:pt x="3841" y="1307"/>
                    <a:pt x="3841" y="1307"/>
                    <a:pt x="3841" y="1307"/>
                  </a:cubicBezTo>
                  <a:cubicBezTo>
                    <a:pt x="3839" y="1311"/>
                    <a:pt x="3839" y="1317"/>
                    <a:pt x="3839" y="1326"/>
                  </a:cubicBezTo>
                  <a:cubicBezTo>
                    <a:pt x="3839" y="1326"/>
                    <a:pt x="3840" y="1326"/>
                    <a:pt x="3841" y="1327"/>
                  </a:cubicBezTo>
                  <a:close/>
                  <a:moveTo>
                    <a:pt x="3648" y="1289"/>
                  </a:moveTo>
                  <a:cubicBezTo>
                    <a:pt x="3636" y="1289"/>
                    <a:pt x="3625" y="1300"/>
                    <a:pt x="3624" y="1314"/>
                  </a:cubicBezTo>
                  <a:cubicBezTo>
                    <a:pt x="3622" y="1331"/>
                    <a:pt x="3629" y="1338"/>
                    <a:pt x="3654" y="1346"/>
                  </a:cubicBezTo>
                  <a:cubicBezTo>
                    <a:pt x="3662" y="1341"/>
                    <a:pt x="3671" y="1336"/>
                    <a:pt x="3680" y="1331"/>
                  </a:cubicBezTo>
                  <a:cubicBezTo>
                    <a:pt x="3675" y="1302"/>
                    <a:pt x="3665" y="1289"/>
                    <a:pt x="3648" y="1289"/>
                  </a:cubicBezTo>
                  <a:close/>
                  <a:moveTo>
                    <a:pt x="3835" y="888"/>
                  </a:moveTo>
                  <a:cubicBezTo>
                    <a:pt x="3825" y="885"/>
                    <a:pt x="3815" y="885"/>
                    <a:pt x="3809" y="896"/>
                  </a:cubicBezTo>
                  <a:cubicBezTo>
                    <a:pt x="3803" y="910"/>
                    <a:pt x="3808" y="920"/>
                    <a:pt x="3822" y="929"/>
                  </a:cubicBezTo>
                  <a:cubicBezTo>
                    <a:pt x="3828" y="927"/>
                    <a:pt x="3834" y="925"/>
                    <a:pt x="3841" y="922"/>
                  </a:cubicBezTo>
                  <a:cubicBezTo>
                    <a:pt x="3841" y="890"/>
                    <a:pt x="3841" y="890"/>
                    <a:pt x="3841" y="890"/>
                  </a:cubicBezTo>
                  <a:cubicBezTo>
                    <a:pt x="3839" y="889"/>
                    <a:pt x="3837" y="888"/>
                    <a:pt x="3835" y="888"/>
                  </a:cubicBezTo>
                  <a:close/>
                  <a:moveTo>
                    <a:pt x="3791" y="1170"/>
                  </a:moveTo>
                  <a:cubicBezTo>
                    <a:pt x="3784" y="1175"/>
                    <a:pt x="3777" y="1180"/>
                    <a:pt x="3771" y="1184"/>
                  </a:cubicBezTo>
                  <a:cubicBezTo>
                    <a:pt x="3769" y="1204"/>
                    <a:pt x="3779" y="1212"/>
                    <a:pt x="3794" y="1213"/>
                  </a:cubicBezTo>
                  <a:cubicBezTo>
                    <a:pt x="3805" y="1214"/>
                    <a:pt x="3809" y="1206"/>
                    <a:pt x="3811" y="1196"/>
                  </a:cubicBezTo>
                  <a:cubicBezTo>
                    <a:pt x="3815" y="1179"/>
                    <a:pt x="3806" y="1174"/>
                    <a:pt x="3791" y="1170"/>
                  </a:cubicBezTo>
                  <a:close/>
                  <a:moveTo>
                    <a:pt x="3828" y="1397"/>
                  </a:moveTo>
                  <a:cubicBezTo>
                    <a:pt x="3823" y="1408"/>
                    <a:pt x="3823" y="1422"/>
                    <a:pt x="3824" y="1434"/>
                  </a:cubicBezTo>
                  <a:cubicBezTo>
                    <a:pt x="3825" y="1440"/>
                    <a:pt x="3832" y="1446"/>
                    <a:pt x="3841" y="1449"/>
                  </a:cubicBezTo>
                  <a:cubicBezTo>
                    <a:pt x="3841" y="1385"/>
                    <a:pt x="3841" y="1385"/>
                    <a:pt x="3841" y="1385"/>
                  </a:cubicBezTo>
                  <a:cubicBezTo>
                    <a:pt x="3835" y="1388"/>
                    <a:pt x="3830" y="1392"/>
                    <a:pt x="3828" y="1397"/>
                  </a:cubicBezTo>
                  <a:close/>
                  <a:moveTo>
                    <a:pt x="3710" y="1157"/>
                  </a:moveTo>
                  <a:cubicBezTo>
                    <a:pt x="3686" y="1148"/>
                    <a:pt x="3676" y="1150"/>
                    <a:pt x="3667" y="1162"/>
                  </a:cubicBezTo>
                  <a:cubicBezTo>
                    <a:pt x="3662" y="1170"/>
                    <a:pt x="3661" y="1178"/>
                    <a:pt x="3668" y="1186"/>
                  </a:cubicBezTo>
                  <a:cubicBezTo>
                    <a:pt x="3675" y="1195"/>
                    <a:pt x="3684" y="1200"/>
                    <a:pt x="3696" y="1194"/>
                  </a:cubicBezTo>
                  <a:cubicBezTo>
                    <a:pt x="3711" y="1187"/>
                    <a:pt x="3716" y="1175"/>
                    <a:pt x="3710" y="1157"/>
                  </a:cubicBezTo>
                  <a:close/>
                  <a:moveTo>
                    <a:pt x="3756" y="1259"/>
                  </a:moveTo>
                  <a:cubicBezTo>
                    <a:pt x="3753" y="1250"/>
                    <a:pt x="3749" y="1240"/>
                    <a:pt x="3745" y="1231"/>
                  </a:cubicBezTo>
                  <a:cubicBezTo>
                    <a:pt x="3722" y="1226"/>
                    <a:pt x="3712" y="1229"/>
                    <a:pt x="3705" y="1244"/>
                  </a:cubicBezTo>
                  <a:cubicBezTo>
                    <a:pt x="3699" y="1256"/>
                    <a:pt x="3703" y="1266"/>
                    <a:pt x="3713" y="1272"/>
                  </a:cubicBezTo>
                  <a:cubicBezTo>
                    <a:pt x="3725" y="1280"/>
                    <a:pt x="3741" y="1275"/>
                    <a:pt x="3756" y="1259"/>
                  </a:cubicBezTo>
                  <a:close/>
                  <a:moveTo>
                    <a:pt x="3770" y="1301"/>
                  </a:moveTo>
                  <a:cubicBezTo>
                    <a:pt x="3764" y="1313"/>
                    <a:pt x="3769" y="1322"/>
                    <a:pt x="3781" y="1327"/>
                  </a:cubicBezTo>
                  <a:cubicBezTo>
                    <a:pt x="3809" y="1317"/>
                    <a:pt x="3810" y="1316"/>
                    <a:pt x="3804" y="1290"/>
                  </a:cubicBezTo>
                  <a:cubicBezTo>
                    <a:pt x="3790" y="1286"/>
                    <a:pt x="3777" y="1287"/>
                    <a:pt x="3770" y="1301"/>
                  </a:cubicBezTo>
                  <a:close/>
                  <a:moveTo>
                    <a:pt x="3746" y="1363"/>
                  </a:moveTo>
                  <a:cubicBezTo>
                    <a:pt x="3733" y="1357"/>
                    <a:pt x="3720" y="1363"/>
                    <a:pt x="3716" y="1376"/>
                  </a:cubicBezTo>
                  <a:cubicBezTo>
                    <a:pt x="3711" y="1392"/>
                    <a:pt x="3718" y="1408"/>
                    <a:pt x="3732" y="1412"/>
                  </a:cubicBezTo>
                  <a:cubicBezTo>
                    <a:pt x="3745" y="1417"/>
                    <a:pt x="3762" y="1408"/>
                    <a:pt x="3766" y="1394"/>
                  </a:cubicBezTo>
                  <a:cubicBezTo>
                    <a:pt x="3770" y="1382"/>
                    <a:pt x="3761" y="1368"/>
                    <a:pt x="3746" y="1363"/>
                  </a:cubicBezTo>
                  <a:close/>
                  <a:moveTo>
                    <a:pt x="1928" y="1203"/>
                  </a:moveTo>
                  <a:cubicBezTo>
                    <a:pt x="1891" y="1225"/>
                    <a:pt x="1877" y="1241"/>
                    <a:pt x="1888" y="1259"/>
                  </a:cubicBezTo>
                  <a:cubicBezTo>
                    <a:pt x="1896" y="1273"/>
                    <a:pt x="1913" y="1285"/>
                    <a:pt x="1929" y="1289"/>
                  </a:cubicBezTo>
                  <a:cubicBezTo>
                    <a:pt x="1948" y="1294"/>
                    <a:pt x="1957" y="1274"/>
                    <a:pt x="1963" y="1259"/>
                  </a:cubicBezTo>
                  <a:cubicBezTo>
                    <a:pt x="1971" y="1240"/>
                    <a:pt x="1957" y="1221"/>
                    <a:pt x="1928" y="1203"/>
                  </a:cubicBezTo>
                  <a:close/>
                  <a:moveTo>
                    <a:pt x="1546" y="980"/>
                  </a:moveTo>
                  <a:cubicBezTo>
                    <a:pt x="1549" y="970"/>
                    <a:pt x="1543" y="953"/>
                    <a:pt x="1536" y="944"/>
                  </a:cubicBezTo>
                  <a:cubicBezTo>
                    <a:pt x="1524" y="928"/>
                    <a:pt x="1504" y="933"/>
                    <a:pt x="1491" y="943"/>
                  </a:cubicBezTo>
                  <a:cubicBezTo>
                    <a:pt x="1471" y="958"/>
                    <a:pt x="1472" y="979"/>
                    <a:pt x="1486" y="1002"/>
                  </a:cubicBezTo>
                  <a:cubicBezTo>
                    <a:pt x="1513" y="1008"/>
                    <a:pt x="1536" y="1007"/>
                    <a:pt x="1546" y="980"/>
                  </a:cubicBezTo>
                  <a:close/>
                  <a:moveTo>
                    <a:pt x="1517" y="1108"/>
                  </a:moveTo>
                  <a:cubicBezTo>
                    <a:pt x="1518" y="1155"/>
                    <a:pt x="1523" y="1166"/>
                    <a:pt x="1545" y="1165"/>
                  </a:cubicBezTo>
                  <a:cubicBezTo>
                    <a:pt x="1569" y="1165"/>
                    <a:pt x="1577" y="1147"/>
                    <a:pt x="1573" y="1097"/>
                  </a:cubicBezTo>
                  <a:cubicBezTo>
                    <a:pt x="1551" y="1095"/>
                    <a:pt x="1531" y="1086"/>
                    <a:pt x="1517" y="1108"/>
                  </a:cubicBezTo>
                  <a:close/>
                  <a:moveTo>
                    <a:pt x="1603" y="977"/>
                  </a:moveTo>
                  <a:cubicBezTo>
                    <a:pt x="1606" y="992"/>
                    <a:pt x="1609" y="1007"/>
                    <a:pt x="1613" y="1028"/>
                  </a:cubicBezTo>
                  <a:cubicBezTo>
                    <a:pt x="1632" y="1019"/>
                    <a:pt x="1647" y="1013"/>
                    <a:pt x="1660" y="1006"/>
                  </a:cubicBezTo>
                  <a:cubicBezTo>
                    <a:pt x="1648" y="956"/>
                    <a:pt x="1642" y="953"/>
                    <a:pt x="1603" y="977"/>
                  </a:cubicBezTo>
                  <a:close/>
                  <a:moveTo>
                    <a:pt x="1553" y="799"/>
                  </a:moveTo>
                  <a:cubicBezTo>
                    <a:pt x="1533" y="810"/>
                    <a:pt x="1534" y="833"/>
                    <a:pt x="1557" y="862"/>
                  </a:cubicBezTo>
                  <a:cubicBezTo>
                    <a:pt x="1596" y="842"/>
                    <a:pt x="1605" y="828"/>
                    <a:pt x="1593" y="809"/>
                  </a:cubicBezTo>
                  <a:cubicBezTo>
                    <a:pt x="1582" y="793"/>
                    <a:pt x="1568" y="792"/>
                    <a:pt x="1553" y="799"/>
                  </a:cubicBezTo>
                  <a:close/>
                  <a:moveTo>
                    <a:pt x="1557" y="1264"/>
                  </a:moveTo>
                  <a:cubicBezTo>
                    <a:pt x="1545" y="1263"/>
                    <a:pt x="1526" y="1265"/>
                    <a:pt x="1520" y="1273"/>
                  </a:cubicBezTo>
                  <a:cubicBezTo>
                    <a:pt x="1504" y="1294"/>
                    <a:pt x="1514" y="1313"/>
                    <a:pt x="1534" y="1328"/>
                  </a:cubicBezTo>
                  <a:cubicBezTo>
                    <a:pt x="1558" y="1327"/>
                    <a:pt x="1578" y="1318"/>
                    <a:pt x="1581" y="1292"/>
                  </a:cubicBezTo>
                  <a:cubicBezTo>
                    <a:pt x="1583" y="1276"/>
                    <a:pt x="1572" y="1264"/>
                    <a:pt x="1557" y="1264"/>
                  </a:cubicBezTo>
                  <a:close/>
                  <a:moveTo>
                    <a:pt x="1265" y="1304"/>
                  </a:moveTo>
                  <a:cubicBezTo>
                    <a:pt x="1253" y="1320"/>
                    <a:pt x="1256" y="1343"/>
                    <a:pt x="1272" y="1358"/>
                  </a:cubicBezTo>
                  <a:cubicBezTo>
                    <a:pt x="1288" y="1374"/>
                    <a:pt x="1306" y="1379"/>
                    <a:pt x="1327" y="1368"/>
                  </a:cubicBezTo>
                  <a:cubicBezTo>
                    <a:pt x="1351" y="1356"/>
                    <a:pt x="1354" y="1341"/>
                    <a:pt x="1342" y="1293"/>
                  </a:cubicBezTo>
                  <a:cubicBezTo>
                    <a:pt x="1300" y="1280"/>
                    <a:pt x="1280" y="1283"/>
                    <a:pt x="1265" y="1304"/>
                  </a:cubicBezTo>
                  <a:close/>
                  <a:moveTo>
                    <a:pt x="1433" y="1419"/>
                  </a:moveTo>
                  <a:cubicBezTo>
                    <a:pt x="1431" y="1434"/>
                    <a:pt x="1427" y="1451"/>
                    <a:pt x="1425" y="1466"/>
                  </a:cubicBezTo>
                  <a:cubicBezTo>
                    <a:pt x="1451" y="1495"/>
                    <a:pt x="1466" y="1499"/>
                    <a:pt x="1488" y="1483"/>
                  </a:cubicBezTo>
                  <a:cubicBezTo>
                    <a:pt x="1508" y="1470"/>
                    <a:pt x="1514" y="1449"/>
                    <a:pt x="1503" y="1432"/>
                  </a:cubicBezTo>
                  <a:cubicBezTo>
                    <a:pt x="1487" y="1406"/>
                    <a:pt x="1472" y="1403"/>
                    <a:pt x="1433" y="1419"/>
                  </a:cubicBezTo>
                  <a:close/>
                  <a:moveTo>
                    <a:pt x="1373" y="1070"/>
                  </a:moveTo>
                  <a:cubicBezTo>
                    <a:pt x="1356" y="1064"/>
                    <a:pt x="1334" y="1077"/>
                    <a:pt x="1329" y="1094"/>
                  </a:cubicBezTo>
                  <a:cubicBezTo>
                    <a:pt x="1325" y="1110"/>
                    <a:pt x="1335" y="1129"/>
                    <a:pt x="1351" y="1135"/>
                  </a:cubicBezTo>
                  <a:cubicBezTo>
                    <a:pt x="1367" y="1141"/>
                    <a:pt x="1388" y="1134"/>
                    <a:pt x="1394" y="1120"/>
                  </a:cubicBezTo>
                  <a:cubicBezTo>
                    <a:pt x="1402" y="1102"/>
                    <a:pt x="1391" y="1076"/>
                    <a:pt x="1373" y="1070"/>
                  </a:cubicBezTo>
                  <a:close/>
                  <a:moveTo>
                    <a:pt x="1471" y="1239"/>
                  </a:moveTo>
                  <a:cubicBezTo>
                    <a:pt x="1477" y="1220"/>
                    <a:pt x="1469" y="1192"/>
                    <a:pt x="1453" y="1186"/>
                  </a:cubicBezTo>
                  <a:cubicBezTo>
                    <a:pt x="1427" y="1177"/>
                    <a:pt x="1408" y="1188"/>
                    <a:pt x="1396" y="1211"/>
                  </a:cubicBezTo>
                  <a:cubicBezTo>
                    <a:pt x="1402" y="1249"/>
                    <a:pt x="1410" y="1260"/>
                    <a:pt x="1435" y="1261"/>
                  </a:cubicBezTo>
                  <a:cubicBezTo>
                    <a:pt x="1452" y="1262"/>
                    <a:pt x="1465" y="1256"/>
                    <a:pt x="1471" y="1239"/>
                  </a:cubicBezTo>
                  <a:close/>
                  <a:moveTo>
                    <a:pt x="1645" y="1321"/>
                  </a:moveTo>
                  <a:cubicBezTo>
                    <a:pt x="1639" y="1338"/>
                    <a:pt x="1640" y="1357"/>
                    <a:pt x="1660" y="1369"/>
                  </a:cubicBezTo>
                  <a:cubicBezTo>
                    <a:pt x="1675" y="1377"/>
                    <a:pt x="1691" y="1388"/>
                    <a:pt x="1706" y="1373"/>
                  </a:cubicBezTo>
                  <a:cubicBezTo>
                    <a:pt x="1730" y="1349"/>
                    <a:pt x="1718" y="1323"/>
                    <a:pt x="1705" y="1295"/>
                  </a:cubicBezTo>
                  <a:cubicBezTo>
                    <a:pt x="1677" y="1292"/>
                    <a:pt x="1654" y="1293"/>
                    <a:pt x="1645" y="1321"/>
                  </a:cubicBezTo>
                  <a:close/>
                  <a:moveTo>
                    <a:pt x="1723" y="758"/>
                  </a:moveTo>
                  <a:cubicBezTo>
                    <a:pt x="1706" y="754"/>
                    <a:pt x="1688" y="766"/>
                    <a:pt x="1681" y="786"/>
                  </a:cubicBezTo>
                  <a:cubicBezTo>
                    <a:pt x="1676" y="805"/>
                    <a:pt x="1686" y="822"/>
                    <a:pt x="1707" y="828"/>
                  </a:cubicBezTo>
                  <a:cubicBezTo>
                    <a:pt x="1724" y="833"/>
                    <a:pt x="1744" y="820"/>
                    <a:pt x="1748" y="801"/>
                  </a:cubicBezTo>
                  <a:cubicBezTo>
                    <a:pt x="1752" y="785"/>
                    <a:pt x="1738" y="762"/>
                    <a:pt x="1723" y="758"/>
                  </a:cubicBezTo>
                  <a:close/>
                  <a:moveTo>
                    <a:pt x="1690" y="657"/>
                  </a:moveTo>
                  <a:cubicBezTo>
                    <a:pt x="1675" y="674"/>
                    <a:pt x="1681" y="687"/>
                    <a:pt x="1715" y="714"/>
                  </a:cubicBezTo>
                  <a:cubicBezTo>
                    <a:pt x="1756" y="703"/>
                    <a:pt x="1758" y="701"/>
                    <a:pt x="1758" y="659"/>
                  </a:cubicBezTo>
                  <a:cubicBezTo>
                    <a:pt x="1725" y="637"/>
                    <a:pt x="1706" y="636"/>
                    <a:pt x="1690" y="657"/>
                  </a:cubicBezTo>
                  <a:close/>
                  <a:moveTo>
                    <a:pt x="1773" y="488"/>
                  </a:moveTo>
                  <a:cubicBezTo>
                    <a:pt x="1769" y="471"/>
                    <a:pt x="1738" y="458"/>
                    <a:pt x="1718" y="461"/>
                  </a:cubicBezTo>
                  <a:cubicBezTo>
                    <a:pt x="1699" y="464"/>
                    <a:pt x="1689" y="476"/>
                    <a:pt x="1688" y="496"/>
                  </a:cubicBezTo>
                  <a:cubicBezTo>
                    <a:pt x="1687" y="516"/>
                    <a:pt x="1686" y="537"/>
                    <a:pt x="1684" y="562"/>
                  </a:cubicBezTo>
                  <a:cubicBezTo>
                    <a:pt x="1702" y="565"/>
                    <a:pt x="1711" y="566"/>
                    <a:pt x="1720" y="568"/>
                  </a:cubicBezTo>
                  <a:cubicBezTo>
                    <a:pt x="1742" y="572"/>
                    <a:pt x="1762" y="563"/>
                    <a:pt x="1770" y="545"/>
                  </a:cubicBezTo>
                  <a:cubicBezTo>
                    <a:pt x="1777" y="529"/>
                    <a:pt x="1776" y="506"/>
                    <a:pt x="1773" y="488"/>
                  </a:cubicBezTo>
                  <a:close/>
                  <a:moveTo>
                    <a:pt x="1814" y="1041"/>
                  </a:moveTo>
                  <a:cubicBezTo>
                    <a:pt x="1825" y="1019"/>
                    <a:pt x="1834" y="1002"/>
                    <a:pt x="1816" y="987"/>
                  </a:cubicBezTo>
                  <a:cubicBezTo>
                    <a:pt x="1809" y="982"/>
                    <a:pt x="1795" y="980"/>
                    <a:pt x="1787" y="983"/>
                  </a:cubicBezTo>
                  <a:cubicBezTo>
                    <a:pt x="1764" y="994"/>
                    <a:pt x="1767" y="1014"/>
                    <a:pt x="1774" y="1038"/>
                  </a:cubicBezTo>
                  <a:cubicBezTo>
                    <a:pt x="1788" y="1039"/>
                    <a:pt x="1802" y="1040"/>
                    <a:pt x="1814" y="1041"/>
                  </a:cubicBezTo>
                  <a:close/>
                  <a:moveTo>
                    <a:pt x="1711" y="1062"/>
                  </a:moveTo>
                  <a:cubicBezTo>
                    <a:pt x="1697" y="1056"/>
                    <a:pt x="1684" y="1062"/>
                    <a:pt x="1679" y="1079"/>
                  </a:cubicBezTo>
                  <a:cubicBezTo>
                    <a:pt x="1675" y="1093"/>
                    <a:pt x="1679" y="1105"/>
                    <a:pt x="1694" y="1107"/>
                  </a:cubicBezTo>
                  <a:cubicBezTo>
                    <a:pt x="1704" y="1108"/>
                    <a:pt x="1715" y="1101"/>
                    <a:pt x="1733" y="1096"/>
                  </a:cubicBezTo>
                  <a:cubicBezTo>
                    <a:pt x="1723" y="1080"/>
                    <a:pt x="1719" y="1066"/>
                    <a:pt x="1711" y="1062"/>
                  </a:cubicBezTo>
                  <a:close/>
                  <a:moveTo>
                    <a:pt x="1831" y="1332"/>
                  </a:moveTo>
                  <a:cubicBezTo>
                    <a:pt x="1841" y="1310"/>
                    <a:pt x="1831" y="1294"/>
                    <a:pt x="1809" y="1281"/>
                  </a:cubicBezTo>
                  <a:cubicBezTo>
                    <a:pt x="1798" y="1286"/>
                    <a:pt x="1786" y="1291"/>
                    <a:pt x="1772" y="1297"/>
                  </a:cubicBezTo>
                  <a:cubicBezTo>
                    <a:pt x="1774" y="1317"/>
                    <a:pt x="1764" y="1341"/>
                    <a:pt x="1792" y="1347"/>
                  </a:cubicBezTo>
                  <a:cubicBezTo>
                    <a:pt x="1807" y="1351"/>
                    <a:pt x="1824" y="1350"/>
                    <a:pt x="1831" y="1332"/>
                  </a:cubicBezTo>
                  <a:close/>
                  <a:moveTo>
                    <a:pt x="1732" y="904"/>
                  </a:moveTo>
                  <a:cubicBezTo>
                    <a:pt x="1725" y="897"/>
                    <a:pt x="1706" y="896"/>
                    <a:pt x="1697" y="900"/>
                  </a:cubicBezTo>
                  <a:cubicBezTo>
                    <a:pt x="1682" y="908"/>
                    <a:pt x="1686" y="925"/>
                    <a:pt x="1708" y="950"/>
                  </a:cubicBezTo>
                  <a:cubicBezTo>
                    <a:pt x="1737" y="935"/>
                    <a:pt x="1747" y="916"/>
                    <a:pt x="1732" y="904"/>
                  </a:cubicBezTo>
                  <a:close/>
                  <a:moveTo>
                    <a:pt x="1688" y="1437"/>
                  </a:moveTo>
                  <a:cubicBezTo>
                    <a:pt x="1674" y="1437"/>
                    <a:pt x="1660" y="1438"/>
                    <a:pt x="1640" y="1439"/>
                  </a:cubicBezTo>
                  <a:cubicBezTo>
                    <a:pt x="1635" y="1455"/>
                    <a:pt x="1626" y="1471"/>
                    <a:pt x="1624" y="1488"/>
                  </a:cubicBezTo>
                  <a:cubicBezTo>
                    <a:pt x="1622" y="1516"/>
                    <a:pt x="1647" y="1540"/>
                    <a:pt x="1673" y="1539"/>
                  </a:cubicBezTo>
                  <a:cubicBezTo>
                    <a:pt x="1696" y="1539"/>
                    <a:pt x="1715" y="1515"/>
                    <a:pt x="1714" y="1487"/>
                  </a:cubicBezTo>
                  <a:cubicBezTo>
                    <a:pt x="1714" y="1466"/>
                    <a:pt x="1707" y="1448"/>
                    <a:pt x="1688" y="1437"/>
                  </a:cubicBezTo>
                  <a:close/>
                </a:path>
              </a:pathLst>
            </a:custGeom>
            <a:solidFill>
              <a:schemeClr val="accent3"/>
            </a:solidFill>
            <a:ln>
              <a:noFill/>
            </a:ln>
          </p:spPr>
        </p:sp>
      </p:grpSp>
      <p:sp>
        <p:nvSpPr>
          <p:cNvPr id="4" name="Date Placeholder 3"/>
          <p:cNvSpPr>
            <a:spLocks noGrp="1"/>
          </p:cNvSpPr>
          <p:nvPr>
            <p:ph type="dt" sz="half" idx="10"/>
          </p:nvPr>
        </p:nvSpPr>
        <p:spPr>
          <a:xfrm>
            <a:off x="8973319" y="6442524"/>
            <a:ext cx="2743200" cy="365125"/>
          </a:xfrm>
        </p:spPr>
        <p:txBody>
          <a:bodyPr/>
          <a:lstStyle/>
          <a:p>
            <a:fld id="{6BCB8C2A-245F-4CD1-ABA5-C09A6C6D5DB3}" type="datetimeFigureOut">
              <a:rPr lang="en-MY" smtClean="0"/>
              <a:t>14/1/2021</a:t>
            </a:fld>
            <a:endParaRPr lang="en-MY"/>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MY"/>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CCF2C0F9-97DB-4006-8059-B49E8491D530}" type="slidenum">
              <a:rPr lang="en-MY" smtClean="0"/>
              <a:t>‹#›</a:t>
            </a:fld>
            <a:endParaRPr lang="en-MY"/>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55846556"/>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B8C2A-245F-4CD1-ABA5-C09A6C6D5DB3}" type="datetimeFigureOut">
              <a:rPr lang="en-MY" smtClean="0"/>
              <a:t>14/1/2021</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CCF2C0F9-97DB-4006-8059-B49E8491D530}" type="slidenum">
              <a:rPr lang="en-MY" smtClean="0"/>
              <a:t>‹#›</a:t>
            </a:fld>
            <a:endParaRPr lang="en-MY"/>
          </a:p>
        </p:txBody>
      </p:sp>
    </p:spTree>
    <p:extLst>
      <p:ext uri="{BB962C8B-B14F-4D97-AF65-F5344CB8AC3E}">
        <p14:creationId xmlns:p14="http://schemas.microsoft.com/office/powerpoint/2010/main" val="2760584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6BCB8C2A-245F-4CD1-ABA5-C09A6C6D5DB3}" type="datetimeFigureOut">
              <a:rPr lang="en-MY" smtClean="0"/>
              <a:t>14/1/2021</a:t>
            </a:fld>
            <a:endParaRPr lang="en-MY"/>
          </a:p>
        </p:txBody>
      </p:sp>
      <p:sp>
        <p:nvSpPr>
          <p:cNvPr id="5" name="Footer Placeholder 4"/>
          <p:cNvSpPr>
            <a:spLocks noGrp="1"/>
          </p:cNvSpPr>
          <p:nvPr>
            <p:ph type="ftr" sz="quarter" idx="11"/>
          </p:nvPr>
        </p:nvSpPr>
        <p:spPr>
          <a:xfrm>
            <a:off x="2933699" y="6296615"/>
            <a:ext cx="5959577" cy="365125"/>
          </a:xfrm>
        </p:spPr>
        <p:txBody>
          <a:bodyPr/>
          <a:lstStyle/>
          <a:p>
            <a:endParaRPr lang="en-MY"/>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CCF2C0F9-97DB-4006-8059-B49E8491D530}" type="slidenum">
              <a:rPr lang="en-MY" smtClean="0"/>
              <a:t>‹#›</a:t>
            </a:fld>
            <a:endParaRPr lang="en-MY"/>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230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B8C2A-245F-4CD1-ABA5-C09A6C6D5DB3}" type="datetimeFigureOut">
              <a:rPr lang="en-MY" smtClean="0"/>
              <a:t>14/1/2021</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CCF2C0F9-97DB-4006-8059-B49E8491D530}" type="slidenum">
              <a:rPr lang="en-MY" smtClean="0"/>
              <a:t>‹#›</a:t>
            </a:fld>
            <a:endParaRPr lang="en-MY"/>
          </a:p>
        </p:txBody>
      </p:sp>
    </p:spTree>
    <p:extLst>
      <p:ext uri="{BB962C8B-B14F-4D97-AF65-F5344CB8AC3E}">
        <p14:creationId xmlns:p14="http://schemas.microsoft.com/office/powerpoint/2010/main" val="729484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48FCB6B-D71B-4B92-9BD1-DEA6F9CB41A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D3C2CD8-A529-43FE-97AF-A296A9AB44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C9382A9-B475-4FBF-B45D-4F1257D5C5D3}"/>
              </a:ext>
            </a:extLst>
          </p:cNvPr>
          <p:cNvSpPr>
            <a:spLocks noGrp="1" noChangeArrowheads="1"/>
          </p:cNvSpPr>
          <p:nvPr>
            <p:ph type="sldNum" sz="quarter" idx="12"/>
          </p:nvPr>
        </p:nvSpPr>
        <p:spPr>
          <a:ln/>
        </p:spPr>
        <p:txBody>
          <a:bodyPr/>
          <a:lstStyle>
            <a:lvl1pPr>
              <a:defRPr/>
            </a:lvl1pPr>
          </a:lstStyle>
          <a:p>
            <a:fld id="{C7AA3281-31FD-4E75-AB90-08C27896E6FA}" type="slidenum">
              <a:rPr lang="en-US" altLang="en-US"/>
              <a:pPr/>
              <a:t>‹#›</a:t>
            </a:fld>
            <a:endParaRPr lang="en-US" altLang="en-US"/>
          </a:p>
        </p:txBody>
      </p:sp>
    </p:spTree>
    <p:extLst>
      <p:ext uri="{BB962C8B-B14F-4D97-AF65-F5344CB8AC3E}">
        <p14:creationId xmlns:p14="http://schemas.microsoft.com/office/powerpoint/2010/main" val="2460800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95384513-B83E-4D75-8963-6EE20263CA59}"/>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73FCA944-C963-4508-918E-5B243CB49F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1EA60964-B7CE-4032-9D18-D5D639BC0518}"/>
              </a:ext>
            </a:extLst>
          </p:cNvPr>
          <p:cNvSpPr>
            <a:spLocks noGrp="1" noChangeArrowheads="1"/>
          </p:cNvSpPr>
          <p:nvPr>
            <p:ph type="sldNum" sz="quarter" idx="12"/>
          </p:nvPr>
        </p:nvSpPr>
        <p:spPr>
          <a:ln/>
        </p:spPr>
        <p:txBody>
          <a:bodyPr/>
          <a:lstStyle>
            <a:lvl1pPr>
              <a:defRPr/>
            </a:lvl1pPr>
          </a:lstStyle>
          <a:p>
            <a:fld id="{569CEF93-2B88-407B-9C88-2780683768A8}" type="slidenum">
              <a:rPr lang="en-US" altLang="en-US"/>
              <a:pPr/>
              <a:t>‹#›</a:t>
            </a:fld>
            <a:endParaRPr lang="en-US" altLang="en-US"/>
          </a:p>
        </p:txBody>
      </p:sp>
    </p:spTree>
    <p:extLst>
      <p:ext uri="{BB962C8B-B14F-4D97-AF65-F5344CB8AC3E}">
        <p14:creationId xmlns:p14="http://schemas.microsoft.com/office/powerpoint/2010/main" val="1071646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B8C2A-245F-4CD1-ABA5-C09A6C6D5DB3}" type="datetimeFigureOut">
              <a:rPr lang="en-MY" smtClean="0"/>
              <a:t>14/1/2021</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CCF2C0F9-97DB-4006-8059-B49E8491D530}" type="slidenum">
              <a:rPr lang="en-MY" smtClean="0"/>
              <a:t>‹#›</a:t>
            </a:fld>
            <a:endParaRPr lang="en-MY"/>
          </a:p>
        </p:txBody>
      </p:sp>
    </p:spTree>
    <p:extLst>
      <p:ext uri="{BB962C8B-B14F-4D97-AF65-F5344CB8AC3E}">
        <p14:creationId xmlns:p14="http://schemas.microsoft.com/office/powerpoint/2010/main" val="84520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2" name="Freeform 5"/>
          <p:cNvSpPr>
            <a:spLocks noEditPoints="1"/>
          </p:cNvSpPr>
          <p:nvPr/>
        </p:nvSpPr>
        <p:spPr bwMode="auto">
          <a:xfrm>
            <a:off x="-3175" y="-12700"/>
            <a:ext cx="12204700" cy="6872288"/>
          </a:xfrm>
          <a:custGeom>
            <a:avLst/>
            <a:gdLst/>
            <a:ahLst/>
            <a:cxnLst/>
            <a:rect l="0" t="0" r="r" b="b"/>
            <a:pathLst>
              <a:path w="3844" h="2163">
                <a:moveTo>
                  <a:pt x="1593" y="814"/>
                </a:moveTo>
                <a:cubicBezTo>
                  <a:pt x="1583" y="798"/>
                  <a:pt x="1568" y="797"/>
                  <a:pt x="1553" y="805"/>
                </a:cubicBezTo>
                <a:cubicBezTo>
                  <a:pt x="1533" y="815"/>
                  <a:pt x="1535" y="839"/>
                  <a:pt x="1557" y="868"/>
                </a:cubicBezTo>
                <a:cubicBezTo>
                  <a:pt x="1597" y="847"/>
                  <a:pt x="1605" y="833"/>
                  <a:pt x="1593" y="814"/>
                </a:cubicBezTo>
                <a:close/>
                <a:moveTo>
                  <a:pt x="1673" y="1545"/>
                </a:moveTo>
                <a:cubicBezTo>
                  <a:pt x="1696" y="1544"/>
                  <a:pt x="1715" y="1521"/>
                  <a:pt x="1715" y="1493"/>
                </a:cubicBezTo>
                <a:cubicBezTo>
                  <a:pt x="1715" y="1471"/>
                  <a:pt x="1708" y="1453"/>
                  <a:pt x="1689" y="1442"/>
                </a:cubicBezTo>
                <a:cubicBezTo>
                  <a:pt x="1674" y="1443"/>
                  <a:pt x="1661" y="1443"/>
                  <a:pt x="1641" y="1445"/>
                </a:cubicBezTo>
                <a:cubicBezTo>
                  <a:pt x="1635" y="1460"/>
                  <a:pt x="1626" y="1477"/>
                  <a:pt x="1625" y="1494"/>
                </a:cubicBezTo>
                <a:cubicBezTo>
                  <a:pt x="1622" y="1521"/>
                  <a:pt x="1648" y="1545"/>
                  <a:pt x="1673" y="1545"/>
                </a:cubicBezTo>
                <a:close/>
                <a:moveTo>
                  <a:pt x="1887" y="146"/>
                </a:moveTo>
                <a:cubicBezTo>
                  <a:pt x="1906" y="122"/>
                  <a:pt x="1913" y="98"/>
                  <a:pt x="1894" y="76"/>
                </a:cubicBezTo>
                <a:cubicBezTo>
                  <a:pt x="1878" y="56"/>
                  <a:pt x="1854" y="57"/>
                  <a:pt x="1831" y="66"/>
                </a:cubicBezTo>
                <a:cubicBezTo>
                  <a:pt x="1811" y="86"/>
                  <a:pt x="1815" y="107"/>
                  <a:pt x="1828" y="129"/>
                </a:cubicBezTo>
                <a:cubicBezTo>
                  <a:pt x="1842" y="151"/>
                  <a:pt x="1861" y="151"/>
                  <a:pt x="1887" y="146"/>
                </a:cubicBezTo>
                <a:close/>
                <a:moveTo>
                  <a:pt x="1696" y="1229"/>
                </a:moveTo>
                <a:cubicBezTo>
                  <a:pt x="1705" y="1228"/>
                  <a:pt x="1719" y="1216"/>
                  <a:pt x="1720" y="1208"/>
                </a:cubicBezTo>
                <a:cubicBezTo>
                  <a:pt x="1721" y="1195"/>
                  <a:pt x="1716" y="1177"/>
                  <a:pt x="1707" y="1169"/>
                </a:cubicBezTo>
                <a:cubicBezTo>
                  <a:pt x="1690" y="1155"/>
                  <a:pt x="1677" y="1172"/>
                  <a:pt x="1663" y="1187"/>
                </a:cubicBezTo>
                <a:cubicBezTo>
                  <a:pt x="1668" y="1208"/>
                  <a:pt x="1668" y="1232"/>
                  <a:pt x="1696" y="1229"/>
                </a:cubicBezTo>
                <a:close/>
                <a:moveTo>
                  <a:pt x="1646" y="1326"/>
                </a:moveTo>
                <a:cubicBezTo>
                  <a:pt x="1640" y="1344"/>
                  <a:pt x="1640" y="1363"/>
                  <a:pt x="1661" y="1374"/>
                </a:cubicBezTo>
                <a:cubicBezTo>
                  <a:pt x="1675" y="1382"/>
                  <a:pt x="1691" y="1393"/>
                  <a:pt x="1706" y="1379"/>
                </a:cubicBezTo>
                <a:cubicBezTo>
                  <a:pt x="1731" y="1355"/>
                  <a:pt x="1719" y="1329"/>
                  <a:pt x="1706" y="1301"/>
                </a:cubicBezTo>
                <a:cubicBezTo>
                  <a:pt x="1678" y="1298"/>
                  <a:pt x="1654" y="1298"/>
                  <a:pt x="1646" y="1326"/>
                </a:cubicBezTo>
                <a:close/>
                <a:moveTo>
                  <a:pt x="1771" y="551"/>
                </a:moveTo>
                <a:cubicBezTo>
                  <a:pt x="1778" y="534"/>
                  <a:pt x="1777" y="512"/>
                  <a:pt x="1773" y="493"/>
                </a:cubicBezTo>
                <a:cubicBezTo>
                  <a:pt x="1770" y="476"/>
                  <a:pt x="1738" y="463"/>
                  <a:pt x="1719" y="466"/>
                </a:cubicBezTo>
                <a:cubicBezTo>
                  <a:pt x="1700" y="470"/>
                  <a:pt x="1690" y="481"/>
                  <a:pt x="1689" y="501"/>
                </a:cubicBezTo>
                <a:cubicBezTo>
                  <a:pt x="1688" y="522"/>
                  <a:pt x="1686" y="543"/>
                  <a:pt x="1685" y="567"/>
                </a:cubicBezTo>
                <a:cubicBezTo>
                  <a:pt x="1702" y="570"/>
                  <a:pt x="1711" y="571"/>
                  <a:pt x="1720" y="573"/>
                </a:cubicBezTo>
                <a:cubicBezTo>
                  <a:pt x="1743" y="578"/>
                  <a:pt x="1763" y="569"/>
                  <a:pt x="1771" y="551"/>
                </a:cubicBezTo>
                <a:close/>
                <a:moveTo>
                  <a:pt x="1603" y="982"/>
                </a:moveTo>
                <a:cubicBezTo>
                  <a:pt x="1606" y="997"/>
                  <a:pt x="1609" y="1013"/>
                  <a:pt x="1614" y="1033"/>
                </a:cubicBezTo>
                <a:cubicBezTo>
                  <a:pt x="1633" y="1025"/>
                  <a:pt x="1647" y="1018"/>
                  <a:pt x="1661" y="1012"/>
                </a:cubicBezTo>
                <a:cubicBezTo>
                  <a:pt x="1649" y="961"/>
                  <a:pt x="1643" y="958"/>
                  <a:pt x="1603" y="982"/>
                </a:cubicBezTo>
                <a:close/>
                <a:moveTo>
                  <a:pt x="1758" y="664"/>
                </a:moveTo>
                <a:cubicBezTo>
                  <a:pt x="1726" y="642"/>
                  <a:pt x="1707" y="642"/>
                  <a:pt x="1690" y="662"/>
                </a:cubicBezTo>
                <a:cubicBezTo>
                  <a:pt x="1676" y="680"/>
                  <a:pt x="1681" y="692"/>
                  <a:pt x="1715" y="719"/>
                </a:cubicBezTo>
                <a:cubicBezTo>
                  <a:pt x="1756" y="709"/>
                  <a:pt x="1758" y="706"/>
                  <a:pt x="1758" y="664"/>
                </a:cubicBezTo>
                <a:close/>
                <a:moveTo>
                  <a:pt x="1640" y="242"/>
                </a:moveTo>
                <a:cubicBezTo>
                  <a:pt x="1649" y="234"/>
                  <a:pt x="1664" y="220"/>
                  <a:pt x="1674" y="210"/>
                </a:cubicBezTo>
                <a:cubicBezTo>
                  <a:pt x="1677" y="141"/>
                  <a:pt x="1646" y="119"/>
                  <a:pt x="1598" y="113"/>
                </a:cubicBezTo>
                <a:cubicBezTo>
                  <a:pt x="1565" y="124"/>
                  <a:pt x="1554" y="148"/>
                  <a:pt x="1557" y="180"/>
                </a:cubicBezTo>
                <a:cubicBezTo>
                  <a:pt x="1561" y="221"/>
                  <a:pt x="1592" y="231"/>
                  <a:pt x="1640" y="242"/>
                </a:cubicBezTo>
                <a:close/>
                <a:moveTo>
                  <a:pt x="1430" y="33"/>
                </a:moveTo>
                <a:cubicBezTo>
                  <a:pt x="1458" y="41"/>
                  <a:pt x="1488" y="33"/>
                  <a:pt x="1497" y="14"/>
                </a:cubicBezTo>
                <a:cubicBezTo>
                  <a:pt x="1499" y="11"/>
                  <a:pt x="1500" y="8"/>
                  <a:pt x="1501" y="5"/>
                </a:cubicBezTo>
                <a:cubicBezTo>
                  <a:pt x="1395" y="5"/>
                  <a:pt x="1395" y="5"/>
                  <a:pt x="1395" y="5"/>
                </a:cubicBezTo>
                <a:cubicBezTo>
                  <a:pt x="1400" y="20"/>
                  <a:pt x="1411" y="27"/>
                  <a:pt x="1430" y="33"/>
                </a:cubicBezTo>
                <a:close/>
                <a:moveTo>
                  <a:pt x="1530" y="599"/>
                </a:moveTo>
                <a:cubicBezTo>
                  <a:pt x="1550" y="605"/>
                  <a:pt x="1581" y="588"/>
                  <a:pt x="1586" y="569"/>
                </a:cubicBezTo>
                <a:cubicBezTo>
                  <a:pt x="1592" y="550"/>
                  <a:pt x="1574" y="522"/>
                  <a:pt x="1552" y="517"/>
                </a:cubicBezTo>
                <a:cubicBezTo>
                  <a:pt x="1531" y="511"/>
                  <a:pt x="1513" y="523"/>
                  <a:pt x="1507" y="545"/>
                </a:cubicBezTo>
                <a:cubicBezTo>
                  <a:pt x="1501" y="569"/>
                  <a:pt x="1512" y="594"/>
                  <a:pt x="1530" y="599"/>
                </a:cubicBezTo>
                <a:close/>
                <a:moveTo>
                  <a:pt x="1425" y="684"/>
                </a:moveTo>
                <a:cubicBezTo>
                  <a:pt x="1434" y="641"/>
                  <a:pt x="1429" y="627"/>
                  <a:pt x="1399" y="614"/>
                </a:cubicBezTo>
                <a:cubicBezTo>
                  <a:pt x="1381" y="606"/>
                  <a:pt x="1366" y="610"/>
                  <a:pt x="1355" y="626"/>
                </a:cubicBezTo>
                <a:cubicBezTo>
                  <a:pt x="1342" y="642"/>
                  <a:pt x="1344" y="674"/>
                  <a:pt x="1358" y="690"/>
                </a:cubicBezTo>
                <a:cubicBezTo>
                  <a:pt x="1372" y="707"/>
                  <a:pt x="1385" y="706"/>
                  <a:pt x="1425" y="684"/>
                </a:cubicBezTo>
                <a:close/>
                <a:moveTo>
                  <a:pt x="1727" y="70"/>
                </a:moveTo>
                <a:cubicBezTo>
                  <a:pt x="1752" y="75"/>
                  <a:pt x="1773" y="54"/>
                  <a:pt x="1788" y="14"/>
                </a:cubicBezTo>
                <a:cubicBezTo>
                  <a:pt x="1785" y="11"/>
                  <a:pt x="1783" y="8"/>
                  <a:pt x="1780" y="5"/>
                </a:cubicBezTo>
                <a:cubicBezTo>
                  <a:pt x="1689" y="5"/>
                  <a:pt x="1689" y="5"/>
                  <a:pt x="1689" y="5"/>
                </a:cubicBezTo>
                <a:cubicBezTo>
                  <a:pt x="1685" y="14"/>
                  <a:pt x="1682" y="24"/>
                  <a:pt x="1682" y="34"/>
                </a:cubicBezTo>
                <a:cubicBezTo>
                  <a:pt x="1680" y="59"/>
                  <a:pt x="1707" y="66"/>
                  <a:pt x="1727" y="70"/>
                </a:cubicBezTo>
                <a:close/>
                <a:moveTo>
                  <a:pt x="1695" y="1112"/>
                </a:moveTo>
                <a:cubicBezTo>
                  <a:pt x="1705" y="1113"/>
                  <a:pt x="1715" y="1107"/>
                  <a:pt x="1733" y="1101"/>
                </a:cubicBezTo>
                <a:cubicBezTo>
                  <a:pt x="1723" y="1085"/>
                  <a:pt x="1720" y="1071"/>
                  <a:pt x="1711" y="1068"/>
                </a:cubicBezTo>
                <a:cubicBezTo>
                  <a:pt x="1697" y="1061"/>
                  <a:pt x="1684" y="1068"/>
                  <a:pt x="1680" y="1084"/>
                </a:cubicBezTo>
                <a:cubicBezTo>
                  <a:pt x="1675" y="1099"/>
                  <a:pt x="1680" y="1111"/>
                  <a:pt x="1695" y="1112"/>
                </a:cubicBezTo>
                <a:close/>
                <a:moveTo>
                  <a:pt x="1360" y="1002"/>
                </a:moveTo>
                <a:cubicBezTo>
                  <a:pt x="1383" y="1009"/>
                  <a:pt x="1409" y="994"/>
                  <a:pt x="1414" y="971"/>
                </a:cubicBezTo>
                <a:cubicBezTo>
                  <a:pt x="1419" y="949"/>
                  <a:pt x="1401" y="920"/>
                  <a:pt x="1377" y="915"/>
                </a:cubicBezTo>
                <a:cubicBezTo>
                  <a:pt x="1357" y="911"/>
                  <a:pt x="1335" y="927"/>
                  <a:pt x="1329" y="949"/>
                </a:cubicBezTo>
                <a:cubicBezTo>
                  <a:pt x="1323" y="973"/>
                  <a:pt x="1336" y="996"/>
                  <a:pt x="1360" y="1002"/>
                </a:cubicBezTo>
                <a:close/>
                <a:moveTo>
                  <a:pt x="1733" y="909"/>
                </a:moveTo>
                <a:cubicBezTo>
                  <a:pt x="1725" y="903"/>
                  <a:pt x="1707" y="901"/>
                  <a:pt x="1697" y="906"/>
                </a:cubicBezTo>
                <a:cubicBezTo>
                  <a:pt x="1682" y="913"/>
                  <a:pt x="1686" y="931"/>
                  <a:pt x="1708" y="956"/>
                </a:cubicBezTo>
                <a:cubicBezTo>
                  <a:pt x="1737" y="940"/>
                  <a:pt x="1747" y="921"/>
                  <a:pt x="1733" y="909"/>
                </a:cubicBezTo>
                <a:close/>
                <a:moveTo>
                  <a:pt x="1707" y="834"/>
                </a:moveTo>
                <a:cubicBezTo>
                  <a:pt x="1724" y="839"/>
                  <a:pt x="1745" y="825"/>
                  <a:pt x="1749" y="807"/>
                </a:cubicBezTo>
                <a:cubicBezTo>
                  <a:pt x="1752" y="791"/>
                  <a:pt x="1739" y="767"/>
                  <a:pt x="1723" y="763"/>
                </a:cubicBezTo>
                <a:cubicBezTo>
                  <a:pt x="1707" y="759"/>
                  <a:pt x="1688" y="772"/>
                  <a:pt x="1682" y="792"/>
                </a:cubicBezTo>
                <a:cubicBezTo>
                  <a:pt x="1676" y="810"/>
                  <a:pt x="1687" y="828"/>
                  <a:pt x="1707" y="834"/>
                </a:cubicBezTo>
                <a:close/>
                <a:moveTo>
                  <a:pt x="1637" y="1745"/>
                </a:moveTo>
                <a:cubicBezTo>
                  <a:pt x="1636" y="1732"/>
                  <a:pt x="1626" y="1722"/>
                  <a:pt x="1612" y="1720"/>
                </a:cubicBezTo>
                <a:cubicBezTo>
                  <a:pt x="1598" y="1718"/>
                  <a:pt x="1587" y="1722"/>
                  <a:pt x="1581" y="1736"/>
                </a:cubicBezTo>
                <a:cubicBezTo>
                  <a:pt x="1573" y="1751"/>
                  <a:pt x="1577" y="1760"/>
                  <a:pt x="1601" y="1780"/>
                </a:cubicBezTo>
                <a:cubicBezTo>
                  <a:pt x="1628" y="1771"/>
                  <a:pt x="1637" y="1761"/>
                  <a:pt x="1637" y="1745"/>
                </a:cubicBezTo>
                <a:close/>
                <a:moveTo>
                  <a:pt x="1566" y="1832"/>
                </a:moveTo>
                <a:cubicBezTo>
                  <a:pt x="1558" y="1838"/>
                  <a:pt x="1553" y="1845"/>
                  <a:pt x="1557" y="1857"/>
                </a:cubicBezTo>
                <a:cubicBezTo>
                  <a:pt x="1561" y="1868"/>
                  <a:pt x="1576" y="1879"/>
                  <a:pt x="1586" y="1876"/>
                </a:cubicBezTo>
                <a:cubicBezTo>
                  <a:pt x="1603" y="1871"/>
                  <a:pt x="1608" y="1858"/>
                  <a:pt x="1606" y="1842"/>
                </a:cubicBezTo>
                <a:cubicBezTo>
                  <a:pt x="1588" y="1825"/>
                  <a:pt x="1580" y="1823"/>
                  <a:pt x="1566" y="1832"/>
                </a:cubicBezTo>
                <a:close/>
                <a:moveTo>
                  <a:pt x="1545" y="1171"/>
                </a:moveTo>
                <a:cubicBezTo>
                  <a:pt x="1570" y="1170"/>
                  <a:pt x="1578" y="1152"/>
                  <a:pt x="1573" y="1103"/>
                </a:cubicBezTo>
                <a:cubicBezTo>
                  <a:pt x="1551" y="1101"/>
                  <a:pt x="1531" y="1091"/>
                  <a:pt x="1517" y="1113"/>
                </a:cubicBezTo>
                <a:cubicBezTo>
                  <a:pt x="1519" y="1161"/>
                  <a:pt x="1524" y="1171"/>
                  <a:pt x="1545" y="1171"/>
                </a:cubicBezTo>
                <a:close/>
                <a:moveTo>
                  <a:pt x="1455" y="1739"/>
                </a:moveTo>
                <a:cubicBezTo>
                  <a:pt x="1450" y="1753"/>
                  <a:pt x="1455" y="1766"/>
                  <a:pt x="1467" y="1771"/>
                </a:cubicBezTo>
                <a:cubicBezTo>
                  <a:pt x="1485" y="1777"/>
                  <a:pt x="1493" y="1773"/>
                  <a:pt x="1507" y="1750"/>
                </a:cubicBezTo>
                <a:cubicBezTo>
                  <a:pt x="1503" y="1742"/>
                  <a:pt x="1498" y="1732"/>
                  <a:pt x="1494" y="1724"/>
                </a:cubicBezTo>
                <a:cubicBezTo>
                  <a:pt x="1469" y="1719"/>
                  <a:pt x="1460" y="1723"/>
                  <a:pt x="1455" y="1739"/>
                </a:cubicBezTo>
                <a:close/>
                <a:moveTo>
                  <a:pt x="1503" y="1437"/>
                </a:moveTo>
                <a:cubicBezTo>
                  <a:pt x="1487" y="1412"/>
                  <a:pt x="1473" y="1409"/>
                  <a:pt x="1434" y="1425"/>
                </a:cubicBezTo>
                <a:cubicBezTo>
                  <a:pt x="1431" y="1440"/>
                  <a:pt x="1428" y="1456"/>
                  <a:pt x="1425" y="1471"/>
                </a:cubicBezTo>
                <a:cubicBezTo>
                  <a:pt x="1451" y="1500"/>
                  <a:pt x="1467" y="1504"/>
                  <a:pt x="1488" y="1489"/>
                </a:cubicBezTo>
                <a:cubicBezTo>
                  <a:pt x="1508" y="1475"/>
                  <a:pt x="1514" y="1454"/>
                  <a:pt x="1503" y="1437"/>
                </a:cubicBezTo>
                <a:close/>
                <a:moveTo>
                  <a:pt x="1715" y="2037"/>
                </a:moveTo>
                <a:cubicBezTo>
                  <a:pt x="1730" y="2062"/>
                  <a:pt x="1734" y="2062"/>
                  <a:pt x="1756" y="2041"/>
                </a:cubicBezTo>
                <a:cubicBezTo>
                  <a:pt x="1754" y="2034"/>
                  <a:pt x="1751" y="2026"/>
                  <a:pt x="1749" y="2019"/>
                </a:cubicBezTo>
                <a:cubicBezTo>
                  <a:pt x="1732" y="2016"/>
                  <a:pt x="1720" y="2018"/>
                  <a:pt x="1715" y="2037"/>
                </a:cubicBezTo>
                <a:close/>
                <a:moveTo>
                  <a:pt x="1771" y="266"/>
                </a:moveTo>
                <a:cubicBezTo>
                  <a:pt x="1768" y="301"/>
                  <a:pt x="1784" y="323"/>
                  <a:pt x="1812" y="324"/>
                </a:cubicBezTo>
                <a:cubicBezTo>
                  <a:pt x="1841" y="324"/>
                  <a:pt x="1869" y="303"/>
                  <a:pt x="1871" y="278"/>
                </a:cubicBezTo>
                <a:cubicBezTo>
                  <a:pt x="1873" y="250"/>
                  <a:pt x="1848" y="222"/>
                  <a:pt x="1819" y="219"/>
                </a:cubicBezTo>
                <a:cubicBezTo>
                  <a:pt x="1793" y="217"/>
                  <a:pt x="1773" y="236"/>
                  <a:pt x="1771" y="266"/>
                </a:cubicBezTo>
                <a:close/>
                <a:moveTo>
                  <a:pt x="1757" y="1801"/>
                </a:moveTo>
                <a:cubicBezTo>
                  <a:pt x="1753" y="1785"/>
                  <a:pt x="1735" y="1778"/>
                  <a:pt x="1716" y="1784"/>
                </a:cubicBezTo>
                <a:cubicBezTo>
                  <a:pt x="1701" y="1789"/>
                  <a:pt x="1696" y="1799"/>
                  <a:pt x="1702" y="1813"/>
                </a:cubicBezTo>
                <a:cubicBezTo>
                  <a:pt x="1707" y="1827"/>
                  <a:pt x="1723" y="1837"/>
                  <a:pt x="1737" y="1833"/>
                </a:cubicBezTo>
                <a:cubicBezTo>
                  <a:pt x="1749" y="1830"/>
                  <a:pt x="1760" y="1813"/>
                  <a:pt x="1757" y="1801"/>
                </a:cubicBezTo>
                <a:close/>
                <a:moveTo>
                  <a:pt x="1299" y="2034"/>
                </a:moveTo>
                <a:cubicBezTo>
                  <a:pt x="1303" y="2047"/>
                  <a:pt x="1317" y="2051"/>
                  <a:pt x="1338" y="2049"/>
                </a:cubicBezTo>
                <a:cubicBezTo>
                  <a:pt x="1349" y="2024"/>
                  <a:pt x="1350" y="2010"/>
                  <a:pt x="1337" y="2005"/>
                </a:cubicBezTo>
                <a:cubicBezTo>
                  <a:pt x="1328" y="2001"/>
                  <a:pt x="1314" y="2002"/>
                  <a:pt x="1305" y="2006"/>
                </a:cubicBezTo>
                <a:cubicBezTo>
                  <a:pt x="1293" y="2011"/>
                  <a:pt x="1296" y="2024"/>
                  <a:pt x="1299" y="2034"/>
                </a:cubicBezTo>
                <a:close/>
                <a:moveTo>
                  <a:pt x="1515" y="783"/>
                </a:moveTo>
                <a:cubicBezTo>
                  <a:pt x="1530" y="770"/>
                  <a:pt x="1534" y="756"/>
                  <a:pt x="1525" y="738"/>
                </a:cubicBezTo>
                <a:cubicBezTo>
                  <a:pt x="1513" y="716"/>
                  <a:pt x="1492" y="710"/>
                  <a:pt x="1457" y="722"/>
                </a:cubicBezTo>
                <a:cubicBezTo>
                  <a:pt x="1454" y="735"/>
                  <a:pt x="1452" y="750"/>
                  <a:pt x="1449" y="766"/>
                </a:cubicBezTo>
                <a:cubicBezTo>
                  <a:pt x="1486" y="797"/>
                  <a:pt x="1495" y="799"/>
                  <a:pt x="1515" y="783"/>
                </a:cubicBezTo>
                <a:close/>
                <a:moveTo>
                  <a:pt x="1546" y="986"/>
                </a:moveTo>
                <a:cubicBezTo>
                  <a:pt x="1550" y="976"/>
                  <a:pt x="1544" y="959"/>
                  <a:pt x="1537" y="949"/>
                </a:cubicBezTo>
                <a:cubicBezTo>
                  <a:pt x="1524" y="933"/>
                  <a:pt x="1504" y="938"/>
                  <a:pt x="1491" y="948"/>
                </a:cubicBezTo>
                <a:cubicBezTo>
                  <a:pt x="1471" y="963"/>
                  <a:pt x="1472" y="985"/>
                  <a:pt x="1487" y="1008"/>
                </a:cubicBezTo>
                <a:cubicBezTo>
                  <a:pt x="1513" y="1013"/>
                  <a:pt x="1537" y="1013"/>
                  <a:pt x="1546" y="986"/>
                </a:cubicBezTo>
                <a:close/>
                <a:moveTo>
                  <a:pt x="1396" y="824"/>
                </a:moveTo>
                <a:cubicBezTo>
                  <a:pt x="1391" y="835"/>
                  <a:pt x="1387" y="847"/>
                  <a:pt x="1383" y="858"/>
                </a:cubicBezTo>
                <a:cubicBezTo>
                  <a:pt x="1401" y="878"/>
                  <a:pt x="1419" y="886"/>
                  <a:pt x="1444" y="868"/>
                </a:cubicBezTo>
                <a:cubicBezTo>
                  <a:pt x="1447" y="822"/>
                  <a:pt x="1443" y="818"/>
                  <a:pt x="1396" y="824"/>
                </a:cubicBezTo>
                <a:close/>
                <a:moveTo>
                  <a:pt x="1371" y="1839"/>
                </a:moveTo>
                <a:cubicBezTo>
                  <a:pt x="1378" y="1833"/>
                  <a:pt x="1385" y="1828"/>
                  <a:pt x="1394" y="1819"/>
                </a:cubicBezTo>
                <a:cubicBezTo>
                  <a:pt x="1391" y="1809"/>
                  <a:pt x="1390" y="1798"/>
                  <a:pt x="1384" y="1788"/>
                </a:cubicBezTo>
                <a:cubicBezTo>
                  <a:pt x="1375" y="1774"/>
                  <a:pt x="1352" y="1771"/>
                  <a:pt x="1339" y="1781"/>
                </a:cubicBezTo>
                <a:cubicBezTo>
                  <a:pt x="1328" y="1790"/>
                  <a:pt x="1327" y="1809"/>
                  <a:pt x="1338" y="1823"/>
                </a:cubicBezTo>
                <a:cubicBezTo>
                  <a:pt x="1347" y="1834"/>
                  <a:pt x="1357" y="1840"/>
                  <a:pt x="1371" y="1839"/>
                </a:cubicBezTo>
                <a:close/>
                <a:moveTo>
                  <a:pt x="1436" y="1266"/>
                </a:moveTo>
                <a:cubicBezTo>
                  <a:pt x="1453" y="1267"/>
                  <a:pt x="1466" y="1262"/>
                  <a:pt x="1471" y="1244"/>
                </a:cubicBezTo>
                <a:cubicBezTo>
                  <a:pt x="1477" y="1225"/>
                  <a:pt x="1469" y="1197"/>
                  <a:pt x="1453" y="1192"/>
                </a:cubicBezTo>
                <a:cubicBezTo>
                  <a:pt x="1428" y="1183"/>
                  <a:pt x="1409" y="1194"/>
                  <a:pt x="1396" y="1216"/>
                </a:cubicBezTo>
                <a:cubicBezTo>
                  <a:pt x="1402" y="1255"/>
                  <a:pt x="1411" y="1265"/>
                  <a:pt x="1436" y="1266"/>
                </a:cubicBezTo>
                <a:close/>
                <a:moveTo>
                  <a:pt x="1343" y="1299"/>
                </a:moveTo>
                <a:cubicBezTo>
                  <a:pt x="1301" y="1285"/>
                  <a:pt x="1280" y="1288"/>
                  <a:pt x="1265" y="1309"/>
                </a:cubicBezTo>
                <a:cubicBezTo>
                  <a:pt x="1254" y="1325"/>
                  <a:pt x="1257" y="1348"/>
                  <a:pt x="1272" y="1364"/>
                </a:cubicBezTo>
                <a:cubicBezTo>
                  <a:pt x="1288" y="1379"/>
                  <a:pt x="1306" y="1384"/>
                  <a:pt x="1327" y="1374"/>
                </a:cubicBezTo>
                <a:cubicBezTo>
                  <a:pt x="1351" y="1361"/>
                  <a:pt x="1355" y="1346"/>
                  <a:pt x="1343" y="1299"/>
                </a:cubicBezTo>
                <a:close/>
                <a:moveTo>
                  <a:pt x="1373" y="1075"/>
                </a:moveTo>
                <a:cubicBezTo>
                  <a:pt x="1357" y="1070"/>
                  <a:pt x="1334" y="1082"/>
                  <a:pt x="1330" y="1099"/>
                </a:cubicBezTo>
                <a:cubicBezTo>
                  <a:pt x="1325" y="1115"/>
                  <a:pt x="1336" y="1135"/>
                  <a:pt x="1351" y="1141"/>
                </a:cubicBezTo>
                <a:cubicBezTo>
                  <a:pt x="1367" y="1147"/>
                  <a:pt x="1389" y="1139"/>
                  <a:pt x="1395" y="1125"/>
                </a:cubicBezTo>
                <a:cubicBezTo>
                  <a:pt x="1403" y="1107"/>
                  <a:pt x="1392" y="1082"/>
                  <a:pt x="1373" y="1075"/>
                </a:cubicBezTo>
                <a:close/>
                <a:moveTo>
                  <a:pt x="1594" y="656"/>
                </a:moveTo>
                <a:cubicBezTo>
                  <a:pt x="1582" y="660"/>
                  <a:pt x="1567" y="672"/>
                  <a:pt x="1563" y="684"/>
                </a:cubicBezTo>
                <a:cubicBezTo>
                  <a:pt x="1554" y="706"/>
                  <a:pt x="1573" y="716"/>
                  <a:pt x="1596" y="727"/>
                </a:cubicBezTo>
                <a:cubicBezTo>
                  <a:pt x="1608" y="713"/>
                  <a:pt x="1618" y="700"/>
                  <a:pt x="1627" y="689"/>
                </a:cubicBezTo>
                <a:cubicBezTo>
                  <a:pt x="1621" y="669"/>
                  <a:pt x="1617" y="649"/>
                  <a:pt x="1594" y="656"/>
                </a:cubicBezTo>
                <a:close/>
                <a:moveTo>
                  <a:pt x="709" y="178"/>
                </a:moveTo>
                <a:cubicBezTo>
                  <a:pt x="699" y="166"/>
                  <a:pt x="694" y="149"/>
                  <a:pt x="676" y="157"/>
                </a:cubicBezTo>
                <a:cubicBezTo>
                  <a:pt x="666" y="161"/>
                  <a:pt x="657" y="169"/>
                  <a:pt x="660" y="183"/>
                </a:cubicBezTo>
                <a:cubicBezTo>
                  <a:pt x="664" y="200"/>
                  <a:pt x="676" y="205"/>
                  <a:pt x="694" y="202"/>
                </a:cubicBezTo>
                <a:cubicBezTo>
                  <a:pt x="698" y="195"/>
                  <a:pt x="703" y="187"/>
                  <a:pt x="709" y="178"/>
                </a:cubicBezTo>
                <a:close/>
                <a:moveTo>
                  <a:pt x="674" y="588"/>
                </a:moveTo>
                <a:cubicBezTo>
                  <a:pt x="652" y="593"/>
                  <a:pt x="648" y="611"/>
                  <a:pt x="644" y="633"/>
                </a:cubicBezTo>
                <a:cubicBezTo>
                  <a:pt x="656" y="640"/>
                  <a:pt x="668" y="647"/>
                  <a:pt x="680" y="655"/>
                </a:cubicBezTo>
                <a:cubicBezTo>
                  <a:pt x="708" y="634"/>
                  <a:pt x="714" y="624"/>
                  <a:pt x="710" y="611"/>
                </a:cubicBezTo>
                <a:cubicBezTo>
                  <a:pt x="706" y="598"/>
                  <a:pt x="688" y="585"/>
                  <a:pt x="674" y="588"/>
                </a:cubicBezTo>
                <a:close/>
                <a:moveTo>
                  <a:pt x="651" y="425"/>
                </a:moveTo>
                <a:cubicBezTo>
                  <a:pt x="646" y="432"/>
                  <a:pt x="643" y="446"/>
                  <a:pt x="645" y="455"/>
                </a:cubicBezTo>
                <a:cubicBezTo>
                  <a:pt x="650" y="470"/>
                  <a:pt x="671" y="472"/>
                  <a:pt x="703" y="463"/>
                </a:cubicBezTo>
                <a:cubicBezTo>
                  <a:pt x="712" y="435"/>
                  <a:pt x="711" y="427"/>
                  <a:pt x="697" y="417"/>
                </a:cubicBezTo>
                <a:cubicBezTo>
                  <a:pt x="686" y="410"/>
                  <a:pt x="660" y="413"/>
                  <a:pt x="651" y="425"/>
                </a:cubicBezTo>
                <a:close/>
                <a:moveTo>
                  <a:pt x="644" y="333"/>
                </a:moveTo>
                <a:cubicBezTo>
                  <a:pt x="629" y="328"/>
                  <a:pt x="620" y="335"/>
                  <a:pt x="612" y="348"/>
                </a:cubicBezTo>
                <a:cubicBezTo>
                  <a:pt x="604" y="360"/>
                  <a:pt x="609" y="371"/>
                  <a:pt x="618" y="382"/>
                </a:cubicBezTo>
                <a:cubicBezTo>
                  <a:pt x="635" y="386"/>
                  <a:pt x="649" y="383"/>
                  <a:pt x="656" y="368"/>
                </a:cubicBezTo>
                <a:cubicBezTo>
                  <a:pt x="661" y="354"/>
                  <a:pt x="655" y="343"/>
                  <a:pt x="644" y="333"/>
                </a:cubicBezTo>
                <a:close/>
                <a:moveTo>
                  <a:pt x="935" y="1412"/>
                </a:moveTo>
                <a:cubicBezTo>
                  <a:pt x="960" y="1415"/>
                  <a:pt x="990" y="1386"/>
                  <a:pt x="992" y="1357"/>
                </a:cubicBezTo>
                <a:cubicBezTo>
                  <a:pt x="994" y="1331"/>
                  <a:pt x="975" y="1310"/>
                  <a:pt x="946" y="1308"/>
                </a:cubicBezTo>
                <a:cubicBezTo>
                  <a:pt x="916" y="1306"/>
                  <a:pt x="887" y="1325"/>
                  <a:pt x="885" y="1349"/>
                </a:cubicBezTo>
                <a:cubicBezTo>
                  <a:pt x="882" y="1375"/>
                  <a:pt x="910" y="1409"/>
                  <a:pt x="935" y="1412"/>
                </a:cubicBezTo>
                <a:close/>
                <a:moveTo>
                  <a:pt x="936" y="176"/>
                </a:moveTo>
                <a:cubicBezTo>
                  <a:pt x="915" y="149"/>
                  <a:pt x="908" y="146"/>
                  <a:pt x="896" y="155"/>
                </a:cubicBezTo>
                <a:cubicBezTo>
                  <a:pt x="882" y="166"/>
                  <a:pt x="885" y="180"/>
                  <a:pt x="909" y="206"/>
                </a:cubicBezTo>
                <a:cubicBezTo>
                  <a:pt x="922" y="198"/>
                  <a:pt x="938" y="194"/>
                  <a:pt x="936" y="176"/>
                </a:cubicBezTo>
                <a:close/>
                <a:moveTo>
                  <a:pt x="560" y="473"/>
                </a:moveTo>
                <a:cubicBezTo>
                  <a:pt x="537" y="512"/>
                  <a:pt x="543" y="524"/>
                  <a:pt x="587" y="535"/>
                </a:cubicBezTo>
                <a:cubicBezTo>
                  <a:pt x="611" y="518"/>
                  <a:pt x="615" y="511"/>
                  <a:pt x="609" y="494"/>
                </a:cubicBezTo>
                <a:cubicBezTo>
                  <a:pt x="602" y="473"/>
                  <a:pt x="594" y="469"/>
                  <a:pt x="560" y="473"/>
                </a:cubicBezTo>
                <a:close/>
                <a:moveTo>
                  <a:pt x="839" y="435"/>
                </a:moveTo>
                <a:cubicBezTo>
                  <a:pt x="836" y="444"/>
                  <a:pt x="834" y="453"/>
                  <a:pt x="832" y="461"/>
                </a:cubicBezTo>
                <a:cubicBezTo>
                  <a:pt x="844" y="480"/>
                  <a:pt x="858" y="480"/>
                  <a:pt x="873" y="470"/>
                </a:cubicBezTo>
                <a:cubicBezTo>
                  <a:pt x="882" y="463"/>
                  <a:pt x="880" y="453"/>
                  <a:pt x="875" y="443"/>
                </a:cubicBezTo>
                <a:cubicBezTo>
                  <a:pt x="867" y="426"/>
                  <a:pt x="854" y="427"/>
                  <a:pt x="839" y="435"/>
                </a:cubicBezTo>
                <a:close/>
                <a:moveTo>
                  <a:pt x="743" y="537"/>
                </a:moveTo>
                <a:cubicBezTo>
                  <a:pt x="756" y="539"/>
                  <a:pt x="768" y="537"/>
                  <a:pt x="773" y="524"/>
                </a:cubicBezTo>
                <a:cubicBezTo>
                  <a:pt x="781" y="507"/>
                  <a:pt x="778" y="492"/>
                  <a:pt x="759" y="481"/>
                </a:cubicBezTo>
                <a:cubicBezTo>
                  <a:pt x="732" y="491"/>
                  <a:pt x="724" y="499"/>
                  <a:pt x="726" y="516"/>
                </a:cubicBezTo>
                <a:cubicBezTo>
                  <a:pt x="727" y="527"/>
                  <a:pt x="732" y="534"/>
                  <a:pt x="743" y="537"/>
                </a:cubicBezTo>
                <a:close/>
                <a:moveTo>
                  <a:pt x="757" y="315"/>
                </a:moveTo>
                <a:cubicBezTo>
                  <a:pt x="770" y="299"/>
                  <a:pt x="768" y="283"/>
                  <a:pt x="756" y="267"/>
                </a:cubicBezTo>
                <a:cubicBezTo>
                  <a:pt x="725" y="270"/>
                  <a:pt x="716" y="276"/>
                  <a:pt x="717" y="292"/>
                </a:cubicBezTo>
                <a:cubicBezTo>
                  <a:pt x="719" y="310"/>
                  <a:pt x="730" y="316"/>
                  <a:pt x="757" y="315"/>
                </a:cubicBezTo>
                <a:close/>
                <a:moveTo>
                  <a:pt x="838" y="1189"/>
                </a:moveTo>
                <a:cubicBezTo>
                  <a:pt x="844" y="1165"/>
                  <a:pt x="835" y="1148"/>
                  <a:pt x="813" y="1137"/>
                </a:cubicBezTo>
                <a:cubicBezTo>
                  <a:pt x="789" y="1125"/>
                  <a:pt x="751" y="1133"/>
                  <a:pt x="733" y="1155"/>
                </a:cubicBezTo>
                <a:cubicBezTo>
                  <a:pt x="716" y="1176"/>
                  <a:pt x="720" y="1192"/>
                  <a:pt x="757" y="1237"/>
                </a:cubicBezTo>
                <a:cubicBezTo>
                  <a:pt x="812" y="1239"/>
                  <a:pt x="828" y="1229"/>
                  <a:pt x="838" y="1189"/>
                </a:cubicBezTo>
                <a:close/>
                <a:moveTo>
                  <a:pt x="939" y="103"/>
                </a:moveTo>
                <a:cubicBezTo>
                  <a:pt x="958" y="98"/>
                  <a:pt x="964" y="83"/>
                  <a:pt x="961" y="65"/>
                </a:cubicBezTo>
                <a:cubicBezTo>
                  <a:pt x="941" y="45"/>
                  <a:pt x="932" y="43"/>
                  <a:pt x="917" y="53"/>
                </a:cubicBezTo>
                <a:cubicBezTo>
                  <a:pt x="907" y="60"/>
                  <a:pt x="902" y="69"/>
                  <a:pt x="906" y="81"/>
                </a:cubicBezTo>
                <a:cubicBezTo>
                  <a:pt x="911" y="94"/>
                  <a:pt x="928" y="107"/>
                  <a:pt x="939" y="103"/>
                </a:cubicBezTo>
                <a:close/>
                <a:moveTo>
                  <a:pt x="528" y="354"/>
                </a:moveTo>
                <a:cubicBezTo>
                  <a:pt x="509" y="362"/>
                  <a:pt x="502" y="375"/>
                  <a:pt x="509" y="390"/>
                </a:cubicBezTo>
                <a:cubicBezTo>
                  <a:pt x="516" y="404"/>
                  <a:pt x="534" y="413"/>
                  <a:pt x="547" y="408"/>
                </a:cubicBezTo>
                <a:cubicBezTo>
                  <a:pt x="562" y="402"/>
                  <a:pt x="570" y="382"/>
                  <a:pt x="564" y="366"/>
                </a:cubicBezTo>
                <a:cubicBezTo>
                  <a:pt x="558" y="353"/>
                  <a:pt x="543" y="348"/>
                  <a:pt x="528" y="354"/>
                </a:cubicBezTo>
                <a:close/>
                <a:moveTo>
                  <a:pt x="653" y="1370"/>
                </a:moveTo>
                <a:cubicBezTo>
                  <a:pt x="672" y="1386"/>
                  <a:pt x="691" y="1388"/>
                  <a:pt x="711" y="1373"/>
                </a:cubicBezTo>
                <a:cubicBezTo>
                  <a:pt x="736" y="1353"/>
                  <a:pt x="738" y="1327"/>
                  <a:pt x="716" y="1284"/>
                </a:cubicBezTo>
                <a:cubicBezTo>
                  <a:pt x="699" y="1285"/>
                  <a:pt x="680" y="1285"/>
                  <a:pt x="659" y="1285"/>
                </a:cubicBezTo>
                <a:cubicBezTo>
                  <a:pt x="629" y="1338"/>
                  <a:pt x="629" y="1349"/>
                  <a:pt x="653" y="1370"/>
                </a:cubicBezTo>
                <a:close/>
                <a:moveTo>
                  <a:pt x="576" y="1231"/>
                </a:moveTo>
                <a:cubicBezTo>
                  <a:pt x="561" y="1229"/>
                  <a:pt x="544" y="1226"/>
                  <a:pt x="530" y="1223"/>
                </a:cubicBezTo>
                <a:cubicBezTo>
                  <a:pt x="510" y="1250"/>
                  <a:pt x="503" y="1274"/>
                  <a:pt x="531" y="1301"/>
                </a:cubicBezTo>
                <a:cubicBezTo>
                  <a:pt x="590" y="1295"/>
                  <a:pt x="594" y="1289"/>
                  <a:pt x="576" y="1231"/>
                </a:cubicBezTo>
                <a:close/>
                <a:moveTo>
                  <a:pt x="616" y="1120"/>
                </a:moveTo>
                <a:cubicBezTo>
                  <a:pt x="641" y="1117"/>
                  <a:pt x="659" y="1095"/>
                  <a:pt x="657" y="1071"/>
                </a:cubicBezTo>
                <a:cubicBezTo>
                  <a:pt x="656" y="1047"/>
                  <a:pt x="649" y="1025"/>
                  <a:pt x="623" y="1015"/>
                </a:cubicBezTo>
                <a:cubicBezTo>
                  <a:pt x="598" y="1006"/>
                  <a:pt x="582" y="1018"/>
                  <a:pt x="554" y="1068"/>
                </a:cubicBezTo>
                <a:cubicBezTo>
                  <a:pt x="565" y="1100"/>
                  <a:pt x="579" y="1125"/>
                  <a:pt x="616" y="1120"/>
                </a:cubicBezTo>
                <a:close/>
                <a:moveTo>
                  <a:pt x="1207" y="175"/>
                </a:moveTo>
                <a:cubicBezTo>
                  <a:pt x="1224" y="169"/>
                  <a:pt x="1232" y="147"/>
                  <a:pt x="1224" y="125"/>
                </a:cubicBezTo>
                <a:cubicBezTo>
                  <a:pt x="1218" y="109"/>
                  <a:pt x="1194" y="98"/>
                  <a:pt x="1178" y="104"/>
                </a:cubicBezTo>
                <a:cubicBezTo>
                  <a:pt x="1163" y="110"/>
                  <a:pt x="1152" y="141"/>
                  <a:pt x="1159" y="158"/>
                </a:cubicBezTo>
                <a:cubicBezTo>
                  <a:pt x="1165" y="173"/>
                  <a:pt x="1188" y="182"/>
                  <a:pt x="1207" y="175"/>
                </a:cubicBezTo>
                <a:close/>
                <a:moveTo>
                  <a:pt x="1102" y="229"/>
                </a:moveTo>
                <a:cubicBezTo>
                  <a:pt x="1115" y="223"/>
                  <a:pt x="1121" y="204"/>
                  <a:pt x="1115" y="189"/>
                </a:cubicBezTo>
                <a:cubicBezTo>
                  <a:pt x="1108" y="173"/>
                  <a:pt x="1091" y="165"/>
                  <a:pt x="1074" y="172"/>
                </a:cubicBezTo>
                <a:cubicBezTo>
                  <a:pt x="1058" y="178"/>
                  <a:pt x="1050" y="197"/>
                  <a:pt x="1056" y="213"/>
                </a:cubicBezTo>
                <a:cubicBezTo>
                  <a:pt x="1063" y="228"/>
                  <a:pt x="1086" y="236"/>
                  <a:pt x="1102" y="229"/>
                </a:cubicBezTo>
                <a:close/>
                <a:moveTo>
                  <a:pt x="1084" y="284"/>
                </a:moveTo>
                <a:cubicBezTo>
                  <a:pt x="1102" y="313"/>
                  <a:pt x="1106" y="313"/>
                  <a:pt x="1130" y="289"/>
                </a:cubicBezTo>
                <a:cubicBezTo>
                  <a:pt x="1128" y="281"/>
                  <a:pt x="1125" y="272"/>
                  <a:pt x="1123" y="264"/>
                </a:cubicBezTo>
                <a:cubicBezTo>
                  <a:pt x="1104" y="261"/>
                  <a:pt x="1090" y="263"/>
                  <a:pt x="1084" y="284"/>
                </a:cubicBezTo>
                <a:close/>
                <a:moveTo>
                  <a:pt x="996" y="278"/>
                </a:moveTo>
                <a:cubicBezTo>
                  <a:pt x="1010" y="282"/>
                  <a:pt x="1019" y="270"/>
                  <a:pt x="1022" y="259"/>
                </a:cubicBezTo>
                <a:cubicBezTo>
                  <a:pt x="1027" y="242"/>
                  <a:pt x="1017" y="230"/>
                  <a:pt x="999" y="223"/>
                </a:cubicBezTo>
                <a:cubicBezTo>
                  <a:pt x="981" y="231"/>
                  <a:pt x="968" y="242"/>
                  <a:pt x="975" y="261"/>
                </a:cubicBezTo>
                <a:cubicBezTo>
                  <a:pt x="977" y="268"/>
                  <a:pt x="987" y="276"/>
                  <a:pt x="996" y="278"/>
                </a:cubicBezTo>
                <a:close/>
                <a:moveTo>
                  <a:pt x="1109" y="55"/>
                </a:moveTo>
                <a:cubicBezTo>
                  <a:pt x="1123" y="51"/>
                  <a:pt x="1135" y="32"/>
                  <a:pt x="1131" y="19"/>
                </a:cubicBezTo>
                <a:cubicBezTo>
                  <a:pt x="1130" y="13"/>
                  <a:pt x="1127" y="9"/>
                  <a:pt x="1123" y="5"/>
                </a:cubicBezTo>
                <a:cubicBezTo>
                  <a:pt x="1074" y="5"/>
                  <a:pt x="1074" y="5"/>
                  <a:pt x="1074" y="5"/>
                </a:cubicBezTo>
                <a:cubicBezTo>
                  <a:pt x="1067" y="11"/>
                  <a:pt x="1065" y="21"/>
                  <a:pt x="1069" y="33"/>
                </a:cubicBezTo>
                <a:cubicBezTo>
                  <a:pt x="1075" y="48"/>
                  <a:pt x="1094" y="59"/>
                  <a:pt x="1109" y="55"/>
                </a:cubicBezTo>
                <a:close/>
                <a:moveTo>
                  <a:pt x="1056" y="466"/>
                </a:moveTo>
                <a:cubicBezTo>
                  <a:pt x="1068" y="474"/>
                  <a:pt x="1079" y="485"/>
                  <a:pt x="1089" y="471"/>
                </a:cubicBezTo>
                <a:cubicBezTo>
                  <a:pt x="1095" y="463"/>
                  <a:pt x="1097" y="450"/>
                  <a:pt x="1095" y="441"/>
                </a:cubicBezTo>
                <a:cubicBezTo>
                  <a:pt x="1090" y="425"/>
                  <a:pt x="1075" y="427"/>
                  <a:pt x="1057" y="431"/>
                </a:cubicBezTo>
                <a:cubicBezTo>
                  <a:pt x="1057" y="444"/>
                  <a:pt x="1056" y="456"/>
                  <a:pt x="1056" y="466"/>
                </a:cubicBezTo>
                <a:close/>
                <a:moveTo>
                  <a:pt x="1234" y="757"/>
                </a:moveTo>
                <a:cubicBezTo>
                  <a:pt x="1223" y="775"/>
                  <a:pt x="1230" y="789"/>
                  <a:pt x="1265" y="818"/>
                </a:cubicBezTo>
                <a:cubicBezTo>
                  <a:pt x="1292" y="814"/>
                  <a:pt x="1313" y="806"/>
                  <a:pt x="1315" y="777"/>
                </a:cubicBezTo>
                <a:cubicBezTo>
                  <a:pt x="1315" y="757"/>
                  <a:pt x="1301" y="740"/>
                  <a:pt x="1282" y="738"/>
                </a:cubicBezTo>
                <a:cubicBezTo>
                  <a:pt x="1263" y="736"/>
                  <a:pt x="1245" y="738"/>
                  <a:pt x="1234" y="757"/>
                </a:cubicBezTo>
                <a:close/>
                <a:moveTo>
                  <a:pt x="1210" y="349"/>
                </a:moveTo>
                <a:cubicBezTo>
                  <a:pt x="1194" y="346"/>
                  <a:pt x="1187" y="352"/>
                  <a:pt x="1174" y="382"/>
                </a:cubicBezTo>
                <a:cubicBezTo>
                  <a:pt x="1187" y="411"/>
                  <a:pt x="1196" y="416"/>
                  <a:pt x="1219" y="411"/>
                </a:cubicBezTo>
                <a:cubicBezTo>
                  <a:pt x="1232" y="408"/>
                  <a:pt x="1239" y="399"/>
                  <a:pt x="1239" y="385"/>
                </a:cubicBezTo>
                <a:cubicBezTo>
                  <a:pt x="1239" y="370"/>
                  <a:pt x="1225" y="352"/>
                  <a:pt x="1210" y="349"/>
                </a:cubicBezTo>
                <a:close/>
                <a:moveTo>
                  <a:pt x="1197" y="281"/>
                </a:moveTo>
                <a:cubicBezTo>
                  <a:pt x="1205" y="293"/>
                  <a:pt x="1220" y="296"/>
                  <a:pt x="1232" y="289"/>
                </a:cubicBezTo>
                <a:cubicBezTo>
                  <a:pt x="1244" y="282"/>
                  <a:pt x="1254" y="273"/>
                  <a:pt x="1252" y="258"/>
                </a:cubicBezTo>
                <a:cubicBezTo>
                  <a:pt x="1250" y="243"/>
                  <a:pt x="1240" y="238"/>
                  <a:pt x="1207" y="236"/>
                </a:cubicBezTo>
                <a:cubicBezTo>
                  <a:pt x="1194" y="250"/>
                  <a:pt x="1185" y="264"/>
                  <a:pt x="1197" y="281"/>
                </a:cubicBezTo>
                <a:close/>
                <a:moveTo>
                  <a:pt x="1035" y="135"/>
                </a:moveTo>
                <a:cubicBezTo>
                  <a:pt x="1047" y="132"/>
                  <a:pt x="1054" y="115"/>
                  <a:pt x="1050" y="103"/>
                </a:cubicBezTo>
                <a:cubicBezTo>
                  <a:pt x="1045" y="92"/>
                  <a:pt x="1031" y="85"/>
                  <a:pt x="1019" y="89"/>
                </a:cubicBezTo>
                <a:cubicBezTo>
                  <a:pt x="1008" y="92"/>
                  <a:pt x="999" y="106"/>
                  <a:pt x="1001" y="116"/>
                </a:cubicBezTo>
                <a:cubicBezTo>
                  <a:pt x="1005" y="130"/>
                  <a:pt x="1022" y="140"/>
                  <a:pt x="1035" y="135"/>
                </a:cubicBezTo>
                <a:close/>
                <a:moveTo>
                  <a:pt x="898" y="296"/>
                </a:moveTo>
                <a:cubicBezTo>
                  <a:pt x="926" y="319"/>
                  <a:pt x="931" y="318"/>
                  <a:pt x="943" y="288"/>
                </a:cubicBezTo>
                <a:cubicBezTo>
                  <a:pt x="935" y="281"/>
                  <a:pt x="927" y="273"/>
                  <a:pt x="916" y="263"/>
                </a:cubicBezTo>
                <a:cubicBezTo>
                  <a:pt x="908" y="276"/>
                  <a:pt x="903" y="286"/>
                  <a:pt x="898" y="296"/>
                </a:cubicBezTo>
                <a:close/>
                <a:moveTo>
                  <a:pt x="960" y="688"/>
                </a:moveTo>
                <a:cubicBezTo>
                  <a:pt x="975" y="682"/>
                  <a:pt x="983" y="663"/>
                  <a:pt x="977" y="647"/>
                </a:cubicBezTo>
                <a:cubicBezTo>
                  <a:pt x="973" y="635"/>
                  <a:pt x="954" y="629"/>
                  <a:pt x="937" y="635"/>
                </a:cubicBezTo>
                <a:cubicBezTo>
                  <a:pt x="922" y="640"/>
                  <a:pt x="915" y="654"/>
                  <a:pt x="921" y="668"/>
                </a:cubicBezTo>
                <a:cubicBezTo>
                  <a:pt x="928" y="685"/>
                  <a:pt x="945" y="694"/>
                  <a:pt x="960" y="688"/>
                </a:cubicBezTo>
                <a:close/>
                <a:moveTo>
                  <a:pt x="1048" y="368"/>
                </a:moveTo>
                <a:cubicBezTo>
                  <a:pt x="1055" y="353"/>
                  <a:pt x="1044" y="340"/>
                  <a:pt x="1019" y="333"/>
                </a:cubicBezTo>
                <a:cubicBezTo>
                  <a:pt x="1005" y="362"/>
                  <a:pt x="1006" y="374"/>
                  <a:pt x="1021" y="380"/>
                </a:cubicBezTo>
                <a:cubicBezTo>
                  <a:pt x="1034" y="384"/>
                  <a:pt x="1043" y="378"/>
                  <a:pt x="1048" y="368"/>
                </a:cubicBezTo>
                <a:close/>
                <a:moveTo>
                  <a:pt x="1032" y="508"/>
                </a:moveTo>
                <a:cubicBezTo>
                  <a:pt x="1032" y="492"/>
                  <a:pt x="1024" y="487"/>
                  <a:pt x="993" y="486"/>
                </a:cubicBezTo>
                <a:cubicBezTo>
                  <a:pt x="974" y="510"/>
                  <a:pt x="974" y="512"/>
                  <a:pt x="992" y="536"/>
                </a:cubicBezTo>
                <a:cubicBezTo>
                  <a:pt x="1020" y="535"/>
                  <a:pt x="1031" y="527"/>
                  <a:pt x="1032" y="508"/>
                </a:cubicBezTo>
                <a:close/>
                <a:moveTo>
                  <a:pt x="936" y="451"/>
                </a:moveTo>
                <a:cubicBezTo>
                  <a:pt x="941" y="462"/>
                  <a:pt x="958" y="469"/>
                  <a:pt x="969" y="465"/>
                </a:cubicBezTo>
                <a:cubicBezTo>
                  <a:pt x="980" y="460"/>
                  <a:pt x="985" y="445"/>
                  <a:pt x="980" y="431"/>
                </a:cubicBezTo>
                <a:cubicBezTo>
                  <a:pt x="976" y="418"/>
                  <a:pt x="962" y="412"/>
                  <a:pt x="948" y="417"/>
                </a:cubicBezTo>
                <a:cubicBezTo>
                  <a:pt x="936" y="422"/>
                  <a:pt x="930" y="438"/>
                  <a:pt x="936" y="451"/>
                </a:cubicBezTo>
                <a:close/>
                <a:moveTo>
                  <a:pt x="817" y="373"/>
                </a:moveTo>
                <a:cubicBezTo>
                  <a:pt x="823" y="373"/>
                  <a:pt x="832" y="369"/>
                  <a:pt x="835" y="363"/>
                </a:cubicBezTo>
                <a:cubicBezTo>
                  <a:pt x="844" y="347"/>
                  <a:pt x="833" y="337"/>
                  <a:pt x="819" y="326"/>
                </a:cubicBezTo>
                <a:cubicBezTo>
                  <a:pt x="811" y="332"/>
                  <a:pt x="802" y="337"/>
                  <a:pt x="795" y="342"/>
                </a:cubicBezTo>
                <a:cubicBezTo>
                  <a:pt x="798" y="359"/>
                  <a:pt x="800" y="373"/>
                  <a:pt x="817" y="373"/>
                </a:cubicBezTo>
                <a:close/>
                <a:moveTo>
                  <a:pt x="942" y="578"/>
                </a:moveTo>
                <a:cubicBezTo>
                  <a:pt x="960" y="550"/>
                  <a:pt x="959" y="549"/>
                  <a:pt x="936" y="530"/>
                </a:cubicBezTo>
                <a:cubicBezTo>
                  <a:pt x="921" y="536"/>
                  <a:pt x="910" y="547"/>
                  <a:pt x="914" y="565"/>
                </a:cubicBezTo>
                <a:cubicBezTo>
                  <a:pt x="918" y="579"/>
                  <a:pt x="929" y="583"/>
                  <a:pt x="942" y="578"/>
                </a:cubicBezTo>
                <a:close/>
                <a:moveTo>
                  <a:pt x="901" y="385"/>
                </a:moveTo>
                <a:cubicBezTo>
                  <a:pt x="908" y="386"/>
                  <a:pt x="919" y="379"/>
                  <a:pt x="922" y="372"/>
                </a:cubicBezTo>
                <a:cubicBezTo>
                  <a:pt x="928" y="361"/>
                  <a:pt x="918" y="353"/>
                  <a:pt x="895" y="348"/>
                </a:cubicBezTo>
                <a:cubicBezTo>
                  <a:pt x="885" y="369"/>
                  <a:pt x="887" y="385"/>
                  <a:pt x="901" y="385"/>
                </a:cubicBezTo>
                <a:close/>
                <a:moveTo>
                  <a:pt x="3204" y="424"/>
                </a:moveTo>
                <a:cubicBezTo>
                  <a:pt x="3193" y="414"/>
                  <a:pt x="3180" y="403"/>
                  <a:pt x="3164" y="388"/>
                </a:cubicBezTo>
                <a:cubicBezTo>
                  <a:pt x="3154" y="407"/>
                  <a:pt x="3146" y="421"/>
                  <a:pt x="3139" y="435"/>
                </a:cubicBezTo>
                <a:cubicBezTo>
                  <a:pt x="3180" y="469"/>
                  <a:pt x="3187" y="468"/>
                  <a:pt x="3204" y="424"/>
                </a:cubicBezTo>
                <a:close/>
                <a:moveTo>
                  <a:pt x="3143" y="564"/>
                </a:moveTo>
                <a:cubicBezTo>
                  <a:pt x="3153" y="565"/>
                  <a:pt x="3169" y="555"/>
                  <a:pt x="3174" y="545"/>
                </a:cubicBezTo>
                <a:cubicBezTo>
                  <a:pt x="3182" y="529"/>
                  <a:pt x="3168" y="518"/>
                  <a:pt x="3134" y="510"/>
                </a:cubicBezTo>
                <a:cubicBezTo>
                  <a:pt x="3120" y="541"/>
                  <a:pt x="3124" y="563"/>
                  <a:pt x="3143" y="564"/>
                </a:cubicBezTo>
                <a:close/>
                <a:moveTo>
                  <a:pt x="3203" y="841"/>
                </a:moveTo>
                <a:cubicBezTo>
                  <a:pt x="3228" y="801"/>
                  <a:pt x="3227" y="798"/>
                  <a:pt x="3193" y="771"/>
                </a:cubicBezTo>
                <a:cubicBezTo>
                  <a:pt x="3172" y="781"/>
                  <a:pt x="3156" y="795"/>
                  <a:pt x="3163" y="821"/>
                </a:cubicBezTo>
                <a:cubicBezTo>
                  <a:pt x="3168" y="841"/>
                  <a:pt x="3183" y="847"/>
                  <a:pt x="3203" y="841"/>
                </a:cubicBezTo>
                <a:close/>
                <a:moveTo>
                  <a:pt x="3334" y="882"/>
                </a:moveTo>
                <a:cubicBezTo>
                  <a:pt x="3338" y="900"/>
                  <a:pt x="3352" y="918"/>
                  <a:pt x="3367" y="931"/>
                </a:cubicBezTo>
                <a:cubicBezTo>
                  <a:pt x="3380" y="943"/>
                  <a:pt x="3414" y="934"/>
                  <a:pt x="3428" y="919"/>
                </a:cubicBezTo>
                <a:cubicBezTo>
                  <a:pt x="3442" y="905"/>
                  <a:pt x="3443" y="889"/>
                  <a:pt x="3431" y="872"/>
                </a:cubicBezTo>
                <a:cubicBezTo>
                  <a:pt x="3419" y="854"/>
                  <a:pt x="3408" y="836"/>
                  <a:pt x="3394" y="815"/>
                </a:cubicBezTo>
                <a:cubicBezTo>
                  <a:pt x="3377" y="824"/>
                  <a:pt x="3369" y="828"/>
                  <a:pt x="3361" y="832"/>
                </a:cubicBezTo>
                <a:cubicBezTo>
                  <a:pt x="3340" y="842"/>
                  <a:pt x="3329" y="862"/>
                  <a:pt x="3334" y="882"/>
                </a:cubicBezTo>
                <a:close/>
                <a:moveTo>
                  <a:pt x="3473" y="426"/>
                </a:moveTo>
                <a:cubicBezTo>
                  <a:pt x="3469" y="414"/>
                  <a:pt x="3465" y="401"/>
                  <a:pt x="3462" y="389"/>
                </a:cubicBezTo>
                <a:cubicBezTo>
                  <a:pt x="3435" y="385"/>
                  <a:pt x="3415" y="389"/>
                  <a:pt x="3406" y="419"/>
                </a:cubicBezTo>
                <a:cubicBezTo>
                  <a:pt x="3432" y="459"/>
                  <a:pt x="3438" y="460"/>
                  <a:pt x="3473" y="426"/>
                </a:cubicBezTo>
                <a:close/>
                <a:moveTo>
                  <a:pt x="3241" y="678"/>
                </a:moveTo>
                <a:cubicBezTo>
                  <a:pt x="3257" y="671"/>
                  <a:pt x="3265" y="649"/>
                  <a:pt x="3258" y="629"/>
                </a:cubicBezTo>
                <a:cubicBezTo>
                  <a:pt x="3251" y="610"/>
                  <a:pt x="3231" y="602"/>
                  <a:pt x="3211" y="610"/>
                </a:cubicBezTo>
                <a:cubicBezTo>
                  <a:pt x="3194" y="617"/>
                  <a:pt x="3185" y="640"/>
                  <a:pt x="3193" y="658"/>
                </a:cubicBezTo>
                <a:cubicBezTo>
                  <a:pt x="3200" y="673"/>
                  <a:pt x="3226" y="684"/>
                  <a:pt x="3241" y="678"/>
                </a:cubicBezTo>
                <a:close/>
                <a:moveTo>
                  <a:pt x="3432" y="339"/>
                </a:moveTo>
                <a:cubicBezTo>
                  <a:pt x="3450" y="330"/>
                  <a:pt x="3459" y="303"/>
                  <a:pt x="3450" y="282"/>
                </a:cubicBezTo>
                <a:cubicBezTo>
                  <a:pt x="3441" y="258"/>
                  <a:pt x="3416" y="248"/>
                  <a:pt x="3392" y="257"/>
                </a:cubicBezTo>
                <a:cubicBezTo>
                  <a:pt x="3369" y="266"/>
                  <a:pt x="3357" y="294"/>
                  <a:pt x="3367" y="316"/>
                </a:cubicBezTo>
                <a:cubicBezTo>
                  <a:pt x="3376" y="338"/>
                  <a:pt x="3409" y="350"/>
                  <a:pt x="3432" y="339"/>
                </a:cubicBezTo>
                <a:close/>
                <a:moveTo>
                  <a:pt x="3442" y="89"/>
                </a:moveTo>
                <a:cubicBezTo>
                  <a:pt x="3462" y="84"/>
                  <a:pt x="3479" y="56"/>
                  <a:pt x="3474" y="38"/>
                </a:cubicBezTo>
                <a:cubicBezTo>
                  <a:pt x="3468" y="12"/>
                  <a:pt x="3439" y="0"/>
                  <a:pt x="3408" y="9"/>
                </a:cubicBezTo>
                <a:cubicBezTo>
                  <a:pt x="3384" y="17"/>
                  <a:pt x="3377" y="33"/>
                  <a:pt x="3385" y="57"/>
                </a:cubicBezTo>
                <a:cubicBezTo>
                  <a:pt x="3394" y="80"/>
                  <a:pt x="3420" y="95"/>
                  <a:pt x="3442" y="89"/>
                </a:cubicBezTo>
                <a:close/>
                <a:moveTo>
                  <a:pt x="3194" y="263"/>
                </a:moveTo>
                <a:cubicBezTo>
                  <a:pt x="3164" y="225"/>
                  <a:pt x="3153" y="220"/>
                  <a:pt x="3136" y="233"/>
                </a:cubicBezTo>
                <a:cubicBezTo>
                  <a:pt x="3116" y="249"/>
                  <a:pt x="3120" y="269"/>
                  <a:pt x="3155" y="306"/>
                </a:cubicBezTo>
                <a:cubicBezTo>
                  <a:pt x="3174" y="294"/>
                  <a:pt x="3196" y="290"/>
                  <a:pt x="3194" y="263"/>
                </a:cubicBezTo>
                <a:close/>
                <a:moveTo>
                  <a:pt x="3331" y="740"/>
                </a:moveTo>
                <a:cubicBezTo>
                  <a:pt x="3332" y="717"/>
                  <a:pt x="3320" y="710"/>
                  <a:pt x="3275" y="709"/>
                </a:cubicBezTo>
                <a:cubicBezTo>
                  <a:pt x="3248" y="743"/>
                  <a:pt x="3248" y="746"/>
                  <a:pt x="3274" y="781"/>
                </a:cubicBezTo>
                <a:cubicBezTo>
                  <a:pt x="3314" y="779"/>
                  <a:pt x="3330" y="767"/>
                  <a:pt x="3331" y="740"/>
                </a:cubicBezTo>
                <a:close/>
                <a:moveTo>
                  <a:pt x="3198" y="159"/>
                </a:moveTo>
                <a:cubicBezTo>
                  <a:pt x="3225" y="151"/>
                  <a:pt x="3233" y="130"/>
                  <a:pt x="3230" y="104"/>
                </a:cubicBezTo>
                <a:cubicBezTo>
                  <a:pt x="3201" y="75"/>
                  <a:pt x="3188" y="72"/>
                  <a:pt x="3166" y="87"/>
                </a:cubicBezTo>
                <a:cubicBezTo>
                  <a:pt x="3152" y="97"/>
                  <a:pt x="3145" y="109"/>
                  <a:pt x="3151" y="127"/>
                </a:cubicBezTo>
                <a:cubicBezTo>
                  <a:pt x="3158" y="146"/>
                  <a:pt x="3182" y="164"/>
                  <a:pt x="3198" y="159"/>
                </a:cubicBezTo>
                <a:close/>
                <a:moveTo>
                  <a:pt x="3368" y="629"/>
                </a:moveTo>
                <a:cubicBezTo>
                  <a:pt x="3367" y="648"/>
                  <a:pt x="3367" y="665"/>
                  <a:pt x="3366" y="679"/>
                </a:cubicBezTo>
                <a:cubicBezTo>
                  <a:pt x="3383" y="692"/>
                  <a:pt x="3399" y="706"/>
                  <a:pt x="3413" y="687"/>
                </a:cubicBezTo>
                <a:cubicBezTo>
                  <a:pt x="3421" y="676"/>
                  <a:pt x="3425" y="657"/>
                  <a:pt x="3422" y="644"/>
                </a:cubicBezTo>
                <a:cubicBezTo>
                  <a:pt x="3415" y="620"/>
                  <a:pt x="3394" y="624"/>
                  <a:pt x="3368" y="629"/>
                </a:cubicBezTo>
                <a:close/>
                <a:moveTo>
                  <a:pt x="3022" y="1329"/>
                </a:moveTo>
                <a:cubicBezTo>
                  <a:pt x="3085" y="1304"/>
                  <a:pt x="3098" y="1285"/>
                  <a:pt x="3089" y="1237"/>
                </a:cubicBezTo>
                <a:cubicBezTo>
                  <a:pt x="3084" y="1207"/>
                  <a:pt x="3066" y="1192"/>
                  <a:pt x="3036" y="1190"/>
                </a:cubicBezTo>
                <a:cubicBezTo>
                  <a:pt x="3004" y="1188"/>
                  <a:pt x="2965" y="1217"/>
                  <a:pt x="2956" y="1249"/>
                </a:cubicBezTo>
                <a:cubicBezTo>
                  <a:pt x="2947" y="1281"/>
                  <a:pt x="2959" y="1296"/>
                  <a:pt x="3022" y="1329"/>
                </a:cubicBezTo>
                <a:close/>
                <a:moveTo>
                  <a:pt x="3054" y="635"/>
                </a:moveTo>
                <a:cubicBezTo>
                  <a:pt x="3051" y="648"/>
                  <a:pt x="3047" y="662"/>
                  <a:pt x="3044" y="673"/>
                </a:cubicBezTo>
                <a:cubicBezTo>
                  <a:pt x="3062" y="699"/>
                  <a:pt x="3082" y="699"/>
                  <a:pt x="3103" y="685"/>
                </a:cubicBezTo>
                <a:cubicBezTo>
                  <a:pt x="3117" y="676"/>
                  <a:pt x="3113" y="661"/>
                  <a:pt x="3107" y="647"/>
                </a:cubicBezTo>
                <a:cubicBezTo>
                  <a:pt x="3094" y="622"/>
                  <a:pt x="3077" y="624"/>
                  <a:pt x="3054" y="635"/>
                </a:cubicBezTo>
                <a:close/>
                <a:moveTo>
                  <a:pt x="3355" y="539"/>
                </a:moveTo>
                <a:cubicBezTo>
                  <a:pt x="3365" y="518"/>
                  <a:pt x="3349" y="499"/>
                  <a:pt x="3313" y="489"/>
                </a:cubicBezTo>
                <a:cubicBezTo>
                  <a:pt x="3293" y="531"/>
                  <a:pt x="3295" y="547"/>
                  <a:pt x="3316" y="556"/>
                </a:cubicBezTo>
                <a:cubicBezTo>
                  <a:pt x="3335" y="563"/>
                  <a:pt x="3347" y="554"/>
                  <a:pt x="3355" y="539"/>
                </a:cubicBezTo>
                <a:close/>
                <a:moveTo>
                  <a:pt x="3336" y="205"/>
                </a:moveTo>
                <a:cubicBezTo>
                  <a:pt x="3353" y="199"/>
                  <a:pt x="3364" y="176"/>
                  <a:pt x="3357" y="158"/>
                </a:cubicBezTo>
                <a:cubicBezTo>
                  <a:pt x="3351" y="143"/>
                  <a:pt x="3330" y="133"/>
                  <a:pt x="3314" y="138"/>
                </a:cubicBezTo>
                <a:cubicBezTo>
                  <a:pt x="3297" y="143"/>
                  <a:pt x="3284" y="163"/>
                  <a:pt x="3287" y="178"/>
                </a:cubicBezTo>
                <a:cubicBezTo>
                  <a:pt x="3292" y="197"/>
                  <a:pt x="3317" y="211"/>
                  <a:pt x="3336" y="205"/>
                </a:cubicBezTo>
                <a:close/>
                <a:moveTo>
                  <a:pt x="3279" y="410"/>
                </a:moveTo>
                <a:cubicBezTo>
                  <a:pt x="3300" y="415"/>
                  <a:pt x="3313" y="399"/>
                  <a:pt x="3318" y="383"/>
                </a:cubicBezTo>
                <a:cubicBezTo>
                  <a:pt x="3324" y="358"/>
                  <a:pt x="3311" y="341"/>
                  <a:pt x="3284" y="331"/>
                </a:cubicBezTo>
                <a:cubicBezTo>
                  <a:pt x="3259" y="343"/>
                  <a:pt x="3240" y="358"/>
                  <a:pt x="3249" y="386"/>
                </a:cubicBezTo>
                <a:cubicBezTo>
                  <a:pt x="3253" y="396"/>
                  <a:pt x="3268" y="406"/>
                  <a:pt x="3279" y="410"/>
                </a:cubicBezTo>
                <a:close/>
                <a:moveTo>
                  <a:pt x="3629" y="563"/>
                </a:moveTo>
                <a:cubicBezTo>
                  <a:pt x="3629" y="542"/>
                  <a:pt x="3608" y="517"/>
                  <a:pt x="3586" y="512"/>
                </a:cubicBezTo>
                <a:cubicBezTo>
                  <a:pt x="3564" y="507"/>
                  <a:pt x="3555" y="516"/>
                  <a:pt x="3535" y="559"/>
                </a:cubicBezTo>
                <a:cubicBezTo>
                  <a:pt x="3554" y="600"/>
                  <a:pt x="3567" y="608"/>
                  <a:pt x="3600" y="601"/>
                </a:cubicBezTo>
                <a:cubicBezTo>
                  <a:pt x="3619" y="596"/>
                  <a:pt x="3629" y="583"/>
                  <a:pt x="3629" y="563"/>
                </a:cubicBezTo>
                <a:close/>
                <a:moveTo>
                  <a:pt x="3400" y="533"/>
                </a:moveTo>
                <a:cubicBezTo>
                  <a:pt x="3396" y="553"/>
                  <a:pt x="3401" y="567"/>
                  <a:pt x="3420" y="576"/>
                </a:cubicBezTo>
                <a:cubicBezTo>
                  <a:pt x="3443" y="587"/>
                  <a:pt x="3463" y="579"/>
                  <a:pt x="3486" y="547"/>
                </a:cubicBezTo>
                <a:cubicBezTo>
                  <a:pt x="3479" y="534"/>
                  <a:pt x="3472" y="521"/>
                  <a:pt x="3465" y="506"/>
                </a:cubicBezTo>
                <a:cubicBezTo>
                  <a:pt x="3415" y="503"/>
                  <a:pt x="3407" y="507"/>
                  <a:pt x="3400" y="533"/>
                </a:cubicBezTo>
                <a:close/>
                <a:moveTo>
                  <a:pt x="3764" y="1070"/>
                </a:moveTo>
                <a:cubicBezTo>
                  <a:pt x="3753" y="1066"/>
                  <a:pt x="3736" y="1073"/>
                  <a:pt x="3732" y="1084"/>
                </a:cubicBezTo>
                <a:cubicBezTo>
                  <a:pt x="3728" y="1096"/>
                  <a:pt x="3739" y="1115"/>
                  <a:pt x="3752" y="1119"/>
                </a:cubicBezTo>
                <a:cubicBezTo>
                  <a:pt x="3764" y="1123"/>
                  <a:pt x="3772" y="1118"/>
                  <a:pt x="3777" y="1101"/>
                </a:cubicBezTo>
                <a:cubicBezTo>
                  <a:pt x="3782" y="1085"/>
                  <a:pt x="3777" y="1075"/>
                  <a:pt x="3764" y="1070"/>
                </a:cubicBezTo>
                <a:close/>
                <a:moveTo>
                  <a:pt x="3717" y="877"/>
                </a:moveTo>
                <a:cubicBezTo>
                  <a:pt x="3715" y="859"/>
                  <a:pt x="3704" y="851"/>
                  <a:pt x="3688" y="849"/>
                </a:cubicBezTo>
                <a:cubicBezTo>
                  <a:pt x="3668" y="847"/>
                  <a:pt x="3659" y="861"/>
                  <a:pt x="3649" y="883"/>
                </a:cubicBezTo>
                <a:cubicBezTo>
                  <a:pt x="3652" y="889"/>
                  <a:pt x="3657" y="898"/>
                  <a:pt x="3661" y="904"/>
                </a:cubicBezTo>
                <a:cubicBezTo>
                  <a:pt x="3695" y="913"/>
                  <a:pt x="3709" y="899"/>
                  <a:pt x="3717" y="877"/>
                </a:cubicBezTo>
                <a:close/>
                <a:moveTo>
                  <a:pt x="3715" y="996"/>
                </a:moveTo>
                <a:cubicBezTo>
                  <a:pt x="3707" y="984"/>
                  <a:pt x="3696" y="984"/>
                  <a:pt x="3684" y="988"/>
                </a:cubicBezTo>
                <a:cubicBezTo>
                  <a:pt x="3672" y="992"/>
                  <a:pt x="3669" y="1002"/>
                  <a:pt x="3669" y="1015"/>
                </a:cubicBezTo>
                <a:cubicBezTo>
                  <a:pt x="3679" y="1027"/>
                  <a:pt x="3690" y="1033"/>
                  <a:pt x="3703" y="1026"/>
                </a:cubicBezTo>
                <a:cubicBezTo>
                  <a:pt x="3715" y="1020"/>
                  <a:pt x="3717" y="1008"/>
                  <a:pt x="3715" y="996"/>
                </a:cubicBezTo>
                <a:close/>
                <a:moveTo>
                  <a:pt x="3788" y="1009"/>
                </a:moveTo>
                <a:cubicBezTo>
                  <a:pt x="3779" y="1022"/>
                  <a:pt x="3783" y="1033"/>
                  <a:pt x="3802" y="1047"/>
                </a:cubicBezTo>
                <a:cubicBezTo>
                  <a:pt x="3821" y="1043"/>
                  <a:pt x="3828" y="1031"/>
                  <a:pt x="3829" y="1014"/>
                </a:cubicBezTo>
                <a:cubicBezTo>
                  <a:pt x="3805" y="998"/>
                  <a:pt x="3796" y="997"/>
                  <a:pt x="3788" y="1009"/>
                </a:cubicBezTo>
                <a:close/>
                <a:moveTo>
                  <a:pt x="3809" y="839"/>
                </a:moveTo>
                <a:cubicBezTo>
                  <a:pt x="3824" y="828"/>
                  <a:pt x="3825" y="821"/>
                  <a:pt x="3815" y="792"/>
                </a:cubicBezTo>
                <a:cubicBezTo>
                  <a:pt x="3791" y="785"/>
                  <a:pt x="3783" y="788"/>
                  <a:pt x="3775" y="803"/>
                </a:cubicBezTo>
                <a:cubicBezTo>
                  <a:pt x="3768" y="816"/>
                  <a:pt x="3768" y="831"/>
                  <a:pt x="3776" y="838"/>
                </a:cubicBezTo>
                <a:cubicBezTo>
                  <a:pt x="3786" y="846"/>
                  <a:pt x="3797" y="847"/>
                  <a:pt x="3809" y="839"/>
                </a:cubicBezTo>
                <a:close/>
                <a:moveTo>
                  <a:pt x="3811" y="1121"/>
                </a:moveTo>
                <a:cubicBezTo>
                  <a:pt x="3815" y="1124"/>
                  <a:pt x="3824" y="1126"/>
                  <a:pt x="3829" y="1124"/>
                </a:cubicBezTo>
                <a:cubicBezTo>
                  <a:pt x="3844" y="1118"/>
                  <a:pt x="3842" y="1105"/>
                  <a:pt x="3838" y="1090"/>
                </a:cubicBezTo>
                <a:cubicBezTo>
                  <a:pt x="3830" y="1089"/>
                  <a:pt x="3821" y="1088"/>
                  <a:pt x="3813" y="1087"/>
                </a:cubicBezTo>
                <a:cubicBezTo>
                  <a:pt x="3806" y="1100"/>
                  <a:pt x="3799" y="1111"/>
                  <a:pt x="3811" y="1121"/>
                </a:cubicBezTo>
                <a:close/>
                <a:moveTo>
                  <a:pt x="3668" y="1063"/>
                </a:moveTo>
                <a:cubicBezTo>
                  <a:pt x="3660" y="1065"/>
                  <a:pt x="3651" y="1073"/>
                  <a:pt x="3647" y="1080"/>
                </a:cubicBezTo>
                <a:cubicBezTo>
                  <a:pt x="3642" y="1093"/>
                  <a:pt x="3655" y="1106"/>
                  <a:pt x="3682" y="1118"/>
                </a:cubicBezTo>
                <a:cubicBezTo>
                  <a:pt x="3704" y="1105"/>
                  <a:pt x="3708" y="1098"/>
                  <a:pt x="3703" y="1083"/>
                </a:cubicBezTo>
                <a:cubicBezTo>
                  <a:pt x="3700" y="1072"/>
                  <a:pt x="3681" y="1060"/>
                  <a:pt x="3668" y="1063"/>
                </a:cubicBezTo>
                <a:close/>
                <a:moveTo>
                  <a:pt x="3745" y="981"/>
                </a:moveTo>
                <a:cubicBezTo>
                  <a:pt x="3769" y="968"/>
                  <a:pt x="3778" y="958"/>
                  <a:pt x="3772" y="946"/>
                </a:cubicBezTo>
                <a:cubicBezTo>
                  <a:pt x="3767" y="937"/>
                  <a:pt x="3757" y="929"/>
                  <a:pt x="3747" y="926"/>
                </a:cubicBezTo>
                <a:cubicBezTo>
                  <a:pt x="3735" y="923"/>
                  <a:pt x="3728" y="935"/>
                  <a:pt x="3724" y="945"/>
                </a:cubicBezTo>
                <a:cubicBezTo>
                  <a:pt x="3719" y="956"/>
                  <a:pt x="3727" y="969"/>
                  <a:pt x="3745" y="981"/>
                </a:cubicBezTo>
                <a:close/>
                <a:moveTo>
                  <a:pt x="3641" y="974"/>
                </a:moveTo>
                <a:cubicBezTo>
                  <a:pt x="3645" y="961"/>
                  <a:pt x="3637" y="949"/>
                  <a:pt x="3623" y="945"/>
                </a:cubicBezTo>
                <a:cubicBezTo>
                  <a:pt x="3606" y="940"/>
                  <a:pt x="3594" y="945"/>
                  <a:pt x="3590" y="959"/>
                </a:cubicBezTo>
                <a:cubicBezTo>
                  <a:pt x="3587" y="973"/>
                  <a:pt x="3594" y="989"/>
                  <a:pt x="3606" y="993"/>
                </a:cubicBezTo>
                <a:cubicBezTo>
                  <a:pt x="3620" y="997"/>
                  <a:pt x="3636" y="988"/>
                  <a:pt x="3641" y="974"/>
                </a:cubicBezTo>
                <a:close/>
                <a:moveTo>
                  <a:pt x="3569" y="414"/>
                </a:moveTo>
                <a:cubicBezTo>
                  <a:pt x="3580" y="431"/>
                  <a:pt x="3602" y="436"/>
                  <a:pt x="3619" y="426"/>
                </a:cubicBezTo>
                <a:cubicBezTo>
                  <a:pt x="3636" y="416"/>
                  <a:pt x="3650" y="403"/>
                  <a:pt x="3647" y="381"/>
                </a:cubicBezTo>
                <a:cubicBezTo>
                  <a:pt x="3644" y="359"/>
                  <a:pt x="3630" y="352"/>
                  <a:pt x="3583" y="350"/>
                </a:cubicBezTo>
                <a:cubicBezTo>
                  <a:pt x="3564" y="370"/>
                  <a:pt x="3551" y="389"/>
                  <a:pt x="3569" y="414"/>
                </a:cubicBezTo>
                <a:close/>
                <a:moveTo>
                  <a:pt x="3474" y="753"/>
                </a:moveTo>
                <a:cubicBezTo>
                  <a:pt x="3481" y="772"/>
                  <a:pt x="3513" y="783"/>
                  <a:pt x="3535" y="774"/>
                </a:cubicBezTo>
                <a:cubicBezTo>
                  <a:pt x="3554" y="766"/>
                  <a:pt x="3562" y="745"/>
                  <a:pt x="3553" y="723"/>
                </a:cubicBezTo>
                <a:cubicBezTo>
                  <a:pt x="3544" y="700"/>
                  <a:pt x="3519" y="686"/>
                  <a:pt x="3501" y="693"/>
                </a:cubicBezTo>
                <a:cubicBezTo>
                  <a:pt x="3481" y="701"/>
                  <a:pt x="3466" y="734"/>
                  <a:pt x="3474" y="753"/>
                </a:cubicBezTo>
                <a:close/>
                <a:moveTo>
                  <a:pt x="3582" y="262"/>
                </a:moveTo>
                <a:cubicBezTo>
                  <a:pt x="3607" y="253"/>
                  <a:pt x="3618" y="222"/>
                  <a:pt x="3607" y="191"/>
                </a:cubicBezTo>
                <a:cubicBezTo>
                  <a:pt x="3599" y="167"/>
                  <a:pt x="3564" y="151"/>
                  <a:pt x="3541" y="160"/>
                </a:cubicBezTo>
                <a:cubicBezTo>
                  <a:pt x="3519" y="168"/>
                  <a:pt x="3503" y="213"/>
                  <a:pt x="3513" y="238"/>
                </a:cubicBezTo>
                <a:cubicBezTo>
                  <a:pt x="3522" y="260"/>
                  <a:pt x="3556" y="272"/>
                  <a:pt x="3582" y="262"/>
                </a:cubicBezTo>
                <a:close/>
                <a:moveTo>
                  <a:pt x="3562" y="1103"/>
                </a:moveTo>
                <a:cubicBezTo>
                  <a:pt x="3588" y="1105"/>
                  <a:pt x="3595" y="1102"/>
                  <a:pt x="3600" y="1087"/>
                </a:cubicBezTo>
                <a:cubicBezTo>
                  <a:pt x="3607" y="1069"/>
                  <a:pt x="3604" y="1062"/>
                  <a:pt x="3578" y="1045"/>
                </a:cubicBezTo>
                <a:cubicBezTo>
                  <a:pt x="3540" y="1058"/>
                  <a:pt x="3537" y="1070"/>
                  <a:pt x="3562" y="1103"/>
                </a:cubicBezTo>
                <a:close/>
                <a:moveTo>
                  <a:pt x="3604" y="1224"/>
                </a:moveTo>
                <a:cubicBezTo>
                  <a:pt x="3609" y="1212"/>
                  <a:pt x="3603" y="1193"/>
                  <a:pt x="3592" y="1188"/>
                </a:cubicBezTo>
                <a:cubicBezTo>
                  <a:pt x="3574" y="1179"/>
                  <a:pt x="3561" y="1189"/>
                  <a:pt x="3547" y="1202"/>
                </a:cubicBezTo>
                <a:cubicBezTo>
                  <a:pt x="3551" y="1214"/>
                  <a:pt x="3555" y="1225"/>
                  <a:pt x="3559" y="1237"/>
                </a:cubicBezTo>
                <a:cubicBezTo>
                  <a:pt x="3589" y="1239"/>
                  <a:pt x="3599" y="1235"/>
                  <a:pt x="3604" y="1224"/>
                </a:cubicBezTo>
                <a:close/>
                <a:moveTo>
                  <a:pt x="2939" y="702"/>
                </a:moveTo>
                <a:cubicBezTo>
                  <a:pt x="2901" y="715"/>
                  <a:pt x="2890" y="727"/>
                  <a:pt x="2892" y="752"/>
                </a:cubicBezTo>
                <a:cubicBezTo>
                  <a:pt x="2893" y="767"/>
                  <a:pt x="2901" y="778"/>
                  <a:pt x="2917" y="781"/>
                </a:cubicBezTo>
                <a:cubicBezTo>
                  <a:pt x="2936" y="785"/>
                  <a:pt x="2952" y="782"/>
                  <a:pt x="2960" y="763"/>
                </a:cubicBezTo>
                <a:cubicBezTo>
                  <a:pt x="2971" y="738"/>
                  <a:pt x="2966" y="717"/>
                  <a:pt x="2939" y="702"/>
                </a:cubicBezTo>
                <a:close/>
                <a:moveTo>
                  <a:pt x="2936" y="463"/>
                </a:moveTo>
                <a:cubicBezTo>
                  <a:pt x="2956" y="440"/>
                  <a:pt x="2953" y="417"/>
                  <a:pt x="2936" y="394"/>
                </a:cubicBezTo>
                <a:cubicBezTo>
                  <a:pt x="2890" y="399"/>
                  <a:pt x="2877" y="407"/>
                  <a:pt x="2880" y="430"/>
                </a:cubicBezTo>
                <a:cubicBezTo>
                  <a:pt x="2882" y="455"/>
                  <a:pt x="2899" y="465"/>
                  <a:pt x="2936" y="463"/>
                </a:cubicBezTo>
                <a:close/>
                <a:moveTo>
                  <a:pt x="2184" y="83"/>
                </a:moveTo>
                <a:cubicBezTo>
                  <a:pt x="2201" y="91"/>
                  <a:pt x="2217" y="88"/>
                  <a:pt x="2230" y="72"/>
                </a:cubicBezTo>
                <a:cubicBezTo>
                  <a:pt x="2244" y="54"/>
                  <a:pt x="2250" y="35"/>
                  <a:pt x="2234" y="15"/>
                </a:cubicBezTo>
                <a:cubicBezTo>
                  <a:pt x="2231" y="11"/>
                  <a:pt x="2228" y="8"/>
                  <a:pt x="2225" y="5"/>
                </a:cubicBezTo>
                <a:cubicBezTo>
                  <a:pt x="2155" y="5"/>
                  <a:pt x="2155" y="5"/>
                  <a:pt x="2155" y="5"/>
                </a:cubicBezTo>
                <a:cubicBezTo>
                  <a:pt x="2149" y="54"/>
                  <a:pt x="2156" y="72"/>
                  <a:pt x="2184" y="83"/>
                </a:cubicBezTo>
                <a:close/>
                <a:moveTo>
                  <a:pt x="2156" y="873"/>
                </a:moveTo>
                <a:cubicBezTo>
                  <a:pt x="2185" y="886"/>
                  <a:pt x="2205" y="870"/>
                  <a:pt x="2226" y="848"/>
                </a:cubicBezTo>
                <a:cubicBezTo>
                  <a:pt x="2219" y="830"/>
                  <a:pt x="2212" y="812"/>
                  <a:pt x="2205" y="794"/>
                </a:cubicBezTo>
                <a:cubicBezTo>
                  <a:pt x="2157" y="793"/>
                  <a:pt x="2142" y="799"/>
                  <a:pt x="2135" y="817"/>
                </a:cubicBezTo>
                <a:cubicBezTo>
                  <a:pt x="2128" y="836"/>
                  <a:pt x="2138" y="865"/>
                  <a:pt x="2156" y="873"/>
                </a:cubicBezTo>
                <a:close/>
                <a:moveTo>
                  <a:pt x="2302" y="304"/>
                </a:moveTo>
                <a:cubicBezTo>
                  <a:pt x="2323" y="292"/>
                  <a:pt x="2344" y="279"/>
                  <a:pt x="2365" y="266"/>
                </a:cubicBezTo>
                <a:cubicBezTo>
                  <a:pt x="2355" y="206"/>
                  <a:pt x="2345" y="188"/>
                  <a:pt x="2320" y="184"/>
                </a:cubicBezTo>
                <a:cubicBezTo>
                  <a:pt x="2296" y="179"/>
                  <a:pt x="2261" y="198"/>
                  <a:pt x="2256" y="222"/>
                </a:cubicBezTo>
                <a:cubicBezTo>
                  <a:pt x="2246" y="261"/>
                  <a:pt x="2270" y="282"/>
                  <a:pt x="2302" y="304"/>
                </a:cubicBezTo>
                <a:close/>
                <a:moveTo>
                  <a:pt x="2690" y="228"/>
                </a:moveTo>
                <a:cubicBezTo>
                  <a:pt x="2710" y="227"/>
                  <a:pt x="2725" y="218"/>
                  <a:pt x="2731" y="196"/>
                </a:cubicBezTo>
                <a:cubicBezTo>
                  <a:pt x="2740" y="167"/>
                  <a:pt x="2734" y="156"/>
                  <a:pt x="2692" y="130"/>
                </a:cubicBezTo>
                <a:cubicBezTo>
                  <a:pt x="2654" y="147"/>
                  <a:pt x="2647" y="158"/>
                  <a:pt x="2652" y="186"/>
                </a:cubicBezTo>
                <a:cubicBezTo>
                  <a:pt x="2656" y="209"/>
                  <a:pt x="2673" y="228"/>
                  <a:pt x="2690" y="228"/>
                </a:cubicBezTo>
                <a:close/>
                <a:moveTo>
                  <a:pt x="2097" y="669"/>
                </a:moveTo>
                <a:cubicBezTo>
                  <a:pt x="2098" y="641"/>
                  <a:pt x="2087" y="631"/>
                  <a:pt x="2047" y="621"/>
                </a:cubicBezTo>
                <a:cubicBezTo>
                  <a:pt x="2035" y="628"/>
                  <a:pt x="2022" y="636"/>
                  <a:pt x="2007" y="645"/>
                </a:cubicBezTo>
                <a:cubicBezTo>
                  <a:pt x="2016" y="691"/>
                  <a:pt x="2033" y="711"/>
                  <a:pt x="2060" y="709"/>
                </a:cubicBezTo>
                <a:cubicBezTo>
                  <a:pt x="2079" y="708"/>
                  <a:pt x="2096" y="690"/>
                  <a:pt x="2097" y="669"/>
                </a:cubicBezTo>
                <a:close/>
                <a:moveTo>
                  <a:pt x="2612" y="428"/>
                </a:moveTo>
                <a:cubicBezTo>
                  <a:pt x="2664" y="405"/>
                  <a:pt x="2668" y="374"/>
                  <a:pt x="2655" y="337"/>
                </a:cubicBezTo>
                <a:cubicBezTo>
                  <a:pt x="2635" y="317"/>
                  <a:pt x="2613" y="318"/>
                  <a:pt x="2591" y="332"/>
                </a:cubicBezTo>
                <a:cubicBezTo>
                  <a:pt x="2563" y="350"/>
                  <a:pt x="2567" y="376"/>
                  <a:pt x="2577" y="415"/>
                </a:cubicBezTo>
                <a:cubicBezTo>
                  <a:pt x="2586" y="419"/>
                  <a:pt x="2602" y="424"/>
                  <a:pt x="2612" y="428"/>
                </a:cubicBezTo>
                <a:close/>
                <a:moveTo>
                  <a:pt x="2542" y="1335"/>
                </a:moveTo>
                <a:cubicBezTo>
                  <a:pt x="2575" y="1324"/>
                  <a:pt x="2596" y="1274"/>
                  <a:pt x="2584" y="1235"/>
                </a:cubicBezTo>
                <a:cubicBezTo>
                  <a:pt x="2573" y="1196"/>
                  <a:pt x="2527" y="1177"/>
                  <a:pt x="2480" y="1191"/>
                </a:cubicBezTo>
                <a:cubicBezTo>
                  <a:pt x="2444" y="1202"/>
                  <a:pt x="2417" y="1252"/>
                  <a:pt x="2428" y="1288"/>
                </a:cubicBezTo>
                <a:cubicBezTo>
                  <a:pt x="2439" y="1321"/>
                  <a:pt x="2504" y="1348"/>
                  <a:pt x="2542" y="1335"/>
                </a:cubicBezTo>
                <a:close/>
                <a:moveTo>
                  <a:pt x="2496" y="103"/>
                </a:moveTo>
                <a:cubicBezTo>
                  <a:pt x="2531" y="99"/>
                  <a:pt x="2542" y="83"/>
                  <a:pt x="2545" y="31"/>
                </a:cubicBezTo>
                <a:cubicBezTo>
                  <a:pt x="2538" y="23"/>
                  <a:pt x="2530" y="14"/>
                  <a:pt x="2522" y="5"/>
                </a:cubicBezTo>
                <a:cubicBezTo>
                  <a:pt x="2469" y="5"/>
                  <a:pt x="2469" y="5"/>
                  <a:pt x="2469" y="5"/>
                </a:cubicBezTo>
                <a:cubicBezTo>
                  <a:pt x="2442" y="23"/>
                  <a:pt x="2432" y="43"/>
                  <a:pt x="2438" y="66"/>
                </a:cubicBezTo>
                <a:cubicBezTo>
                  <a:pt x="2443" y="90"/>
                  <a:pt x="2470" y="107"/>
                  <a:pt x="2496" y="103"/>
                </a:cubicBezTo>
                <a:close/>
                <a:moveTo>
                  <a:pt x="1984" y="311"/>
                </a:moveTo>
                <a:cubicBezTo>
                  <a:pt x="2026" y="378"/>
                  <a:pt x="2051" y="378"/>
                  <a:pt x="2103" y="317"/>
                </a:cubicBezTo>
                <a:cubicBezTo>
                  <a:pt x="2096" y="265"/>
                  <a:pt x="2088" y="254"/>
                  <a:pt x="2055" y="249"/>
                </a:cubicBezTo>
                <a:cubicBezTo>
                  <a:pt x="2017" y="243"/>
                  <a:pt x="2005" y="254"/>
                  <a:pt x="1984" y="311"/>
                </a:cubicBezTo>
                <a:close/>
                <a:moveTo>
                  <a:pt x="1988" y="1045"/>
                </a:moveTo>
                <a:cubicBezTo>
                  <a:pt x="1994" y="1062"/>
                  <a:pt x="2024" y="1081"/>
                  <a:pt x="2045" y="1074"/>
                </a:cubicBezTo>
                <a:cubicBezTo>
                  <a:pt x="2057" y="1071"/>
                  <a:pt x="2071" y="1058"/>
                  <a:pt x="2076" y="1046"/>
                </a:cubicBezTo>
                <a:cubicBezTo>
                  <a:pt x="2084" y="1025"/>
                  <a:pt x="2062" y="1006"/>
                  <a:pt x="2019" y="989"/>
                </a:cubicBezTo>
                <a:cubicBezTo>
                  <a:pt x="1985" y="1012"/>
                  <a:pt x="1979" y="1022"/>
                  <a:pt x="1988" y="1045"/>
                </a:cubicBezTo>
                <a:close/>
                <a:moveTo>
                  <a:pt x="1893" y="1070"/>
                </a:moveTo>
                <a:cubicBezTo>
                  <a:pt x="1911" y="1075"/>
                  <a:pt x="1937" y="1062"/>
                  <a:pt x="1942" y="1045"/>
                </a:cubicBezTo>
                <a:cubicBezTo>
                  <a:pt x="1948" y="1026"/>
                  <a:pt x="1930" y="998"/>
                  <a:pt x="1908" y="992"/>
                </a:cubicBezTo>
                <a:cubicBezTo>
                  <a:pt x="1889" y="986"/>
                  <a:pt x="1878" y="995"/>
                  <a:pt x="1871" y="1021"/>
                </a:cubicBezTo>
                <a:cubicBezTo>
                  <a:pt x="1864" y="1047"/>
                  <a:pt x="1872" y="1063"/>
                  <a:pt x="1893" y="1070"/>
                </a:cubicBezTo>
                <a:close/>
                <a:moveTo>
                  <a:pt x="1795" y="1162"/>
                </a:moveTo>
                <a:cubicBezTo>
                  <a:pt x="1833" y="1185"/>
                  <a:pt x="1847" y="1187"/>
                  <a:pt x="1859" y="1167"/>
                </a:cubicBezTo>
                <a:cubicBezTo>
                  <a:pt x="1872" y="1146"/>
                  <a:pt x="1865" y="1129"/>
                  <a:pt x="1835" y="1109"/>
                </a:cubicBezTo>
                <a:cubicBezTo>
                  <a:pt x="1806" y="1115"/>
                  <a:pt x="1795" y="1135"/>
                  <a:pt x="1795" y="1162"/>
                </a:cubicBezTo>
                <a:close/>
                <a:moveTo>
                  <a:pt x="1868" y="698"/>
                </a:moveTo>
                <a:cubicBezTo>
                  <a:pt x="1876" y="679"/>
                  <a:pt x="1867" y="665"/>
                  <a:pt x="1848" y="659"/>
                </a:cubicBezTo>
                <a:cubicBezTo>
                  <a:pt x="1805" y="676"/>
                  <a:pt x="1804" y="677"/>
                  <a:pt x="1815" y="719"/>
                </a:cubicBezTo>
                <a:cubicBezTo>
                  <a:pt x="1837" y="724"/>
                  <a:pt x="1858" y="722"/>
                  <a:pt x="1868" y="698"/>
                </a:cubicBezTo>
                <a:close/>
                <a:moveTo>
                  <a:pt x="1835" y="838"/>
                </a:moveTo>
                <a:cubicBezTo>
                  <a:pt x="1819" y="838"/>
                  <a:pt x="1813" y="851"/>
                  <a:pt x="1810" y="866"/>
                </a:cubicBezTo>
                <a:cubicBezTo>
                  <a:pt x="1804" y="893"/>
                  <a:pt x="1820" y="901"/>
                  <a:pt x="1843" y="906"/>
                </a:cubicBezTo>
                <a:cubicBezTo>
                  <a:pt x="1854" y="897"/>
                  <a:pt x="1864" y="889"/>
                  <a:pt x="1873" y="882"/>
                </a:cubicBezTo>
                <a:cubicBezTo>
                  <a:pt x="1875" y="851"/>
                  <a:pt x="1859" y="839"/>
                  <a:pt x="1835" y="838"/>
                </a:cubicBezTo>
                <a:close/>
                <a:moveTo>
                  <a:pt x="2023" y="161"/>
                </a:moveTo>
                <a:cubicBezTo>
                  <a:pt x="2050" y="166"/>
                  <a:pt x="2070" y="135"/>
                  <a:pt x="2081" y="77"/>
                </a:cubicBezTo>
                <a:cubicBezTo>
                  <a:pt x="2046" y="40"/>
                  <a:pt x="2031" y="35"/>
                  <a:pt x="2005" y="51"/>
                </a:cubicBezTo>
                <a:cubicBezTo>
                  <a:pt x="1985" y="63"/>
                  <a:pt x="1969" y="104"/>
                  <a:pt x="1981" y="128"/>
                </a:cubicBezTo>
                <a:cubicBezTo>
                  <a:pt x="1988" y="143"/>
                  <a:pt x="2007" y="158"/>
                  <a:pt x="2023" y="161"/>
                </a:cubicBezTo>
                <a:close/>
                <a:moveTo>
                  <a:pt x="1892" y="764"/>
                </a:moveTo>
                <a:cubicBezTo>
                  <a:pt x="1898" y="778"/>
                  <a:pt x="1905" y="793"/>
                  <a:pt x="1911" y="807"/>
                </a:cubicBezTo>
                <a:cubicBezTo>
                  <a:pt x="1949" y="813"/>
                  <a:pt x="1963" y="807"/>
                  <a:pt x="1973" y="783"/>
                </a:cubicBezTo>
                <a:cubicBezTo>
                  <a:pt x="1982" y="764"/>
                  <a:pt x="1976" y="750"/>
                  <a:pt x="1959" y="740"/>
                </a:cubicBezTo>
                <a:cubicBezTo>
                  <a:pt x="1939" y="728"/>
                  <a:pt x="1914" y="737"/>
                  <a:pt x="1892" y="764"/>
                </a:cubicBezTo>
                <a:close/>
                <a:moveTo>
                  <a:pt x="2791" y="539"/>
                </a:moveTo>
                <a:cubicBezTo>
                  <a:pt x="2799" y="519"/>
                  <a:pt x="2790" y="502"/>
                  <a:pt x="2775" y="489"/>
                </a:cubicBezTo>
                <a:cubicBezTo>
                  <a:pt x="2753" y="482"/>
                  <a:pt x="2739" y="492"/>
                  <a:pt x="2728" y="510"/>
                </a:cubicBezTo>
                <a:cubicBezTo>
                  <a:pt x="2717" y="528"/>
                  <a:pt x="2724" y="543"/>
                  <a:pt x="2737" y="559"/>
                </a:cubicBezTo>
                <a:cubicBezTo>
                  <a:pt x="2762" y="564"/>
                  <a:pt x="2782" y="560"/>
                  <a:pt x="2791" y="539"/>
                </a:cubicBezTo>
                <a:close/>
                <a:moveTo>
                  <a:pt x="3065" y="160"/>
                </a:moveTo>
                <a:cubicBezTo>
                  <a:pt x="3075" y="153"/>
                  <a:pt x="3089" y="140"/>
                  <a:pt x="3089" y="129"/>
                </a:cubicBezTo>
                <a:cubicBezTo>
                  <a:pt x="3089" y="102"/>
                  <a:pt x="3069" y="93"/>
                  <a:pt x="3044" y="93"/>
                </a:cubicBezTo>
                <a:cubicBezTo>
                  <a:pt x="3025" y="109"/>
                  <a:pt x="3014" y="127"/>
                  <a:pt x="3028" y="151"/>
                </a:cubicBezTo>
                <a:cubicBezTo>
                  <a:pt x="3036" y="166"/>
                  <a:pt x="3052" y="169"/>
                  <a:pt x="3065" y="160"/>
                </a:cubicBezTo>
                <a:close/>
                <a:moveTo>
                  <a:pt x="3003" y="334"/>
                </a:moveTo>
                <a:cubicBezTo>
                  <a:pt x="3026" y="335"/>
                  <a:pt x="3026" y="313"/>
                  <a:pt x="3028" y="292"/>
                </a:cubicBezTo>
                <a:cubicBezTo>
                  <a:pt x="3012" y="279"/>
                  <a:pt x="2997" y="259"/>
                  <a:pt x="2976" y="278"/>
                </a:cubicBezTo>
                <a:cubicBezTo>
                  <a:pt x="2969" y="284"/>
                  <a:pt x="2965" y="303"/>
                  <a:pt x="2969" y="310"/>
                </a:cubicBezTo>
                <a:cubicBezTo>
                  <a:pt x="2976" y="321"/>
                  <a:pt x="2991" y="334"/>
                  <a:pt x="3003" y="334"/>
                </a:cubicBezTo>
                <a:close/>
                <a:moveTo>
                  <a:pt x="2875" y="162"/>
                </a:moveTo>
                <a:cubicBezTo>
                  <a:pt x="2869" y="197"/>
                  <a:pt x="2895" y="210"/>
                  <a:pt x="2923" y="225"/>
                </a:cubicBezTo>
                <a:cubicBezTo>
                  <a:pt x="2948" y="211"/>
                  <a:pt x="2967" y="195"/>
                  <a:pt x="2957" y="167"/>
                </a:cubicBezTo>
                <a:cubicBezTo>
                  <a:pt x="2951" y="149"/>
                  <a:pt x="2939" y="134"/>
                  <a:pt x="2915" y="137"/>
                </a:cubicBezTo>
                <a:cubicBezTo>
                  <a:pt x="2898" y="140"/>
                  <a:pt x="2878" y="140"/>
                  <a:pt x="2875" y="162"/>
                </a:cubicBezTo>
                <a:close/>
                <a:moveTo>
                  <a:pt x="2734" y="415"/>
                </a:moveTo>
                <a:cubicBezTo>
                  <a:pt x="2739" y="435"/>
                  <a:pt x="2762" y="442"/>
                  <a:pt x="2797" y="439"/>
                </a:cubicBezTo>
                <a:cubicBezTo>
                  <a:pt x="2814" y="398"/>
                  <a:pt x="2816" y="376"/>
                  <a:pt x="2796" y="368"/>
                </a:cubicBezTo>
                <a:cubicBezTo>
                  <a:pt x="2781" y="361"/>
                  <a:pt x="2759" y="362"/>
                  <a:pt x="2744" y="369"/>
                </a:cubicBezTo>
                <a:cubicBezTo>
                  <a:pt x="2725" y="377"/>
                  <a:pt x="2729" y="399"/>
                  <a:pt x="2734" y="415"/>
                </a:cubicBezTo>
                <a:close/>
                <a:moveTo>
                  <a:pt x="2912" y="531"/>
                </a:moveTo>
                <a:cubicBezTo>
                  <a:pt x="2894" y="537"/>
                  <a:pt x="2881" y="564"/>
                  <a:pt x="2887" y="581"/>
                </a:cubicBezTo>
                <a:cubicBezTo>
                  <a:pt x="2894" y="600"/>
                  <a:pt x="2926" y="613"/>
                  <a:pt x="2948" y="605"/>
                </a:cubicBezTo>
                <a:cubicBezTo>
                  <a:pt x="2967" y="597"/>
                  <a:pt x="2971" y="583"/>
                  <a:pt x="2960" y="557"/>
                </a:cubicBezTo>
                <a:cubicBezTo>
                  <a:pt x="2950" y="532"/>
                  <a:pt x="2934" y="523"/>
                  <a:pt x="2912" y="531"/>
                </a:cubicBezTo>
                <a:close/>
                <a:moveTo>
                  <a:pt x="3063" y="420"/>
                </a:moveTo>
                <a:cubicBezTo>
                  <a:pt x="3078" y="417"/>
                  <a:pt x="3085" y="404"/>
                  <a:pt x="3078" y="387"/>
                </a:cubicBezTo>
                <a:cubicBezTo>
                  <a:pt x="3073" y="373"/>
                  <a:pt x="3062" y="366"/>
                  <a:pt x="3049" y="374"/>
                </a:cubicBezTo>
                <a:cubicBezTo>
                  <a:pt x="3040" y="379"/>
                  <a:pt x="3035" y="391"/>
                  <a:pt x="3024" y="406"/>
                </a:cubicBezTo>
                <a:cubicBezTo>
                  <a:pt x="3042" y="414"/>
                  <a:pt x="3054" y="422"/>
                  <a:pt x="3063" y="420"/>
                </a:cubicBezTo>
                <a:close/>
                <a:moveTo>
                  <a:pt x="3060" y="758"/>
                </a:moveTo>
                <a:cubicBezTo>
                  <a:pt x="3025" y="776"/>
                  <a:pt x="3017" y="790"/>
                  <a:pt x="3023" y="816"/>
                </a:cubicBezTo>
                <a:cubicBezTo>
                  <a:pt x="3028" y="837"/>
                  <a:pt x="3042" y="845"/>
                  <a:pt x="3062" y="843"/>
                </a:cubicBezTo>
                <a:cubicBezTo>
                  <a:pt x="3085" y="840"/>
                  <a:pt x="3100" y="818"/>
                  <a:pt x="3102" y="781"/>
                </a:cubicBezTo>
                <a:cubicBezTo>
                  <a:pt x="3089" y="774"/>
                  <a:pt x="3074" y="765"/>
                  <a:pt x="3060" y="758"/>
                </a:cubicBezTo>
                <a:close/>
                <a:moveTo>
                  <a:pt x="2993" y="986"/>
                </a:moveTo>
                <a:cubicBezTo>
                  <a:pt x="3009" y="1010"/>
                  <a:pt x="3024" y="1012"/>
                  <a:pt x="3063" y="995"/>
                </a:cubicBezTo>
                <a:cubicBezTo>
                  <a:pt x="3069" y="981"/>
                  <a:pt x="3074" y="967"/>
                  <a:pt x="3081" y="950"/>
                </a:cubicBezTo>
                <a:cubicBezTo>
                  <a:pt x="3045" y="918"/>
                  <a:pt x="3019" y="913"/>
                  <a:pt x="2998" y="930"/>
                </a:cubicBezTo>
                <a:cubicBezTo>
                  <a:pt x="2983" y="943"/>
                  <a:pt x="2980" y="968"/>
                  <a:pt x="2993" y="986"/>
                </a:cubicBezTo>
                <a:close/>
                <a:moveTo>
                  <a:pt x="1867" y="552"/>
                </a:moveTo>
                <a:cubicBezTo>
                  <a:pt x="1862" y="570"/>
                  <a:pt x="1877" y="592"/>
                  <a:pt x="1901" y="600"/>
                </a:cubicBezTo>
                <a:cubicBezTo>
                  <a:pt x="1923" y="607"/>
                  <a:pt x="1943" y="597"/>
                  <a:pt x="1948" y="577"/>
                </a:cubicBezTo>
                <a:cubicBezTo>
                  <a:pt x="1954" y="551"/>
                  <a:pt x="1942" y="527"/>
                  <a:pt x="1921" y="521"/>
                </a:cubicBezTo>
                <a:cubicBezTo>
                  <a:pt x="1899" y="515"/>
                  <a:pt x="1874" y="530"/>
                  <a:pt x="1867" y="552"/>
                </a:cubicBezTo>
                <a:close/>
                <a:moveTo>
                  <a:pt x="2859" y="675"/>
                </a:moveTo>
                <a:cubicBezTo>
                  <a:pt x="2873" y="635"/>
                  <a:pt x="2871" y="623"/>
                  <a:pt x="2850" y="610"/>
                </a:cubicBezTo>
                <a:cubicBezTo>
                  <a:pt x="2834" y="600"/>
                  <a:pt x="2798" y="603"/>
                  <a:pt x="2785" y="621"/>
                </a:cubicBezTo>
                <a:cubicBezTo>
                  <a:pt x="2777" y="632"/>
                  <a:pt x="2773" y="651"/>
                  <a:pt x="2777" y="663"/>
                </a:cubicBezTo>
                <a:cubicBezTo>
                  <a:pt x="2783" y="685"/>
                  <a:pt x="2813" y="688"/>
                  <a:pt x="2859" y="675"/>
                </a:cubicBezTo>
                <a:close/>
                <a:moveTo>
                  <a:pt x="3023" y="547"/>
                </a:moveTo>
                <a:cubicBezTo>
                  <a:pt x="3032" y="547"/>
                  <a:pt x="3045" y="540"/>
                  <a:pt x="3049" y="532"/>
                </a:cubicBezTo>
                <a:cubicBezTo>
                  <a:pt x="3061" y="509"/>
                  <a:pt x="3046" y="495"/>
                  <a:pt x="3025" y="479"/>
                </a:cubicBezTo>
                <a:cubicBezTo>
                  <a:pt x="3014" y="487"/>
                  <a:pt x="3002" y="495"/>
                  <a:pt x="2991" y="502"/>
                </a:cubicBezTo>
                <a:cubicBezTo>
                  <a:pt x="2996" y="526"/>
                  <a:pt x="2999" y="546"/>
                  <a:pt x="3023" y="547"/>
                </a:cubicBezTo>
                <a:close/>
                <a:moveTo>
                  <a:pt x="2867" y="266"/>
                </a:moveTo>
                <a:cubicBezTo>
                  <a:pt x="2853" y="250"/>
                  <a:pt x="2847" y="225"/>
                  <a:pt x="2820" y="236"/>
                </a:cubicBezTo>
                <a:cubicBezTo>
                  <a:pt x="2806" y="242"/>
                  <a:pt x="2792" y="254"/>
                  <a:pt x="2797" y="273"/>
                </a:cubicBezTo>
                <a:cubicBezTo>
                  <a:pt x="2803" y="298"/>
                  <a:pt x="2820" y="304"/>
                  <a:pt x="2846" y="301"/>
                </a:cubicBezTo>
                <a:cubicBezTo>
                  <a:pt x="2853" y="291"/>
                  <a:pt x="2860" y="279"/>
                  <a:pt x="2867" y="266"/>
                </a:cubicBezTo>
                <a:close/>
                <a:moveTo>
                  <a:pt x="2809" y="1267"/>
                </a:moveTo>
                <a:cubicBezTo>
                  <a:pt x="2835" y="1252"/>
                  <a:pt x="2844" y="1219"/>
                  <a:pt x="2831" y="1193"/>
                </a:cubicBezTo>
                <a:cubicBezTo>
                  <a:pt x="2818" y="1167"/>
                  <a:pt x="2799" y="1145"/>
                  <a:pt x="2766" y="1148"/>
                </a:cubicBezTo>
                <a:cubicBezTo>
                  <a:pt x="2733" y="1150"/>
                  <a:pt x="2722" y="1171"/>
                  <a:pt x="2715" y="1240"/>
                </a:cubicBezTo>
                <a:cubicBezTo>
                  <a:pt x="2743" y="1270"/>
                  <a:pt x="2771" y="1291"/>
                  <a:pt x="2809" y="1267"/>
                </a:cubicBezTo>
                <a:close/>
                <a:moveTo>
                  <a:pt x="2693" y="779"/>
                </a:moveTo>
                <a:cubicBezTo>
                  <a:pt x="2728" y="755"/>
                  <a:pt x="2733" y="745"/>
                  <a:pt x="2724" y="719"/>
                </a:cubicBezTo>
                <a:cubicBezTo>
                  <a:pt x="2715" y="690"/>
                  <a:pt x="2703" y="685"/>
                  <a:pt x="2653" y="690"/>
                </a:cubicBezTo>
                <a:cubicBezTo>
                  <a:pt x="2620" y="745"/>
                  <a:pt x="2629" y="764"/>
                  <a:pt x="2693" y="779"/>
                </a:cubicBezTo>
                <a:close/>
                <a:moveTo>
                  <a:pt x="2659" y="536"/>
                </a:moveTo>
                <a:cubicBezTo>
                  <a:pt x="2651" y="517"/>
                  <a:pt x="2630" y="510"/>
                  <a:pt x="2607" y="519"/>
                </a:cubicBezTo>
                <a:cubicBezTo>
                  <a:pt x="2581" y="530"/>
                  <a:pt x="2571" y="549"/>
                  <a:pt x="2581" y="570"/>
                </a:cubicBezTo>
                <a:cubicBezTo>
                  <a:pt x="2591" y="591"/>
                  <a:pt x="2617" y="604"/>
                  <a:pt x="2635" y="596"/>
                </a:cubicBezTo>
                <a:cubicBezTo>
                  <a:pt x="2657" y="587"/>
                  <a:pt x="2668" y="559"/>
                  <a:pt x="2659" y="536"/>
                </a:cubicBezTo>
                <a:close/>
                <a:moveTo>
                  <a:pt x="2850" y="99"/>
                </a:moveTo>
                <a:cubicBezTo>
                  <a:pt x="2861" y="89"/>
                  <a:pt x="2872" y="80"/>
                  <a:pt x="2888" y="67"/>
                </a:cubicBezTo>
                <a:cubicBezTo>
                  <a:pt x="2883" y="51"/>
                  <a:pt x="2880" y="32"/>
                  <a:pt x="2871" y="17"/>
                </a:cubicBezTo>
                <a:cubicBezTo>
                  <a:pt x="2868" y="12"/>
                  <a:pt x="2864" y="8"/>
                  <a:pt x="2860" y="5"/>
                </a:cubicBezTo>
                <a:cubicBezTo>
                  <a:pt x="2799" y="5"/>
                  <a:pt x="2799" y="5"/>
                  <a:pt x="2799" y="5"/>
                </a:cubicBezTo>
                <a:cubicBezTo>
                  <a:pt x="2780" y="20"/>
                  <a:pt x="2780" y="51"/>
                  <a:pt x="2797" y="73"/>
                </a:cubicBezTo>
                <a:cubicBezTo>
                  <a:pt x="2811" y="91"/>
                  <a:pt x="2827" y="101"/>
                  <a:pt x="2850" y="99"/>
                </a:cubicBezTo>
                <a:close/>
                <a:moveTo>
                  <a:pt x="425" y="1524"/>
                </a:moveTo>
                <a:cubicBezTo>
                  <a:pt x="407" y="1531"/>
                  <a:pt x="388" y="1539"/>
                  <a:pt x="364" y="1549"/>
                </a:cubicBezTo>
                <a:cubicBezTo>
                  <a:pt x="379" y="1570"/>
                  <a:pt x="390" y="1587"/>
                  <a:pt x="401" y="1603"/>
                </a:cubicBezTo>
                <a:cubicBezTo>
                  <a:pt x="461" y="1576"/>
                  <a:pt x="463" y="1568"/>
                  <a:pt x="425" y="1524"/>
                </a:cubicBezTo>
                <a:close/>
                <a:moveTo>
                  <a:pt x="2038" y="910"/>
                </a:moveTo>
                <a:cubicBezTo>
                  <a:pt x="2046" y="897"/>
                  <a:pt x="2046" y="884"/>
                  <a:pt x="2036" y="872"/>
                </a:cubicBezTo>
                <a:cubicBezTo>
                  <a:pt x="2023" y="859"/>
                  <a:pt x="2009" y="851"/>
                  <a:pt x="1991" y="861"/>
                </a:cubicBezTo>
                <a:cubicBezTo>
                  <a:pt x="1968" y="874"/>
                  <a:pt x="1960" y="893"/>
                  <a:pt x="1972" y="921"/>
                </a:cubicBezTo>
                <a:cubicBezTo>
                  <a:pt x="2009" y="933"/>
                  <a:pt x="2025" y="930"/>
                  <a:pt x="2038" y="910"/>
                </a:cubicBezTo>
                <a:close/>
                <a:moveTo>
                  <a:pt x="1888" y="1435"/>
                </a:moveTo>
                <a:cubicBezTo>
                  <a:pt x="1872" y="1424"/>
                  <a:pt x="1855" y="1423"/>
                  <a:pt x="1838" y="1436"/>
                </a:cubicBezTo>
                <a:cubicBezTo>
                  <a:pt x="1814" y="1453"/>
                  <a:pt x="1813" y="1465"/>
                  <a:pt x="1830" y="1510"/>
                </a:cubicBezTo>
                <a:cubicBezTo>
                  <a:pt x="1869" y="1519"/>
                  <a:pt x="1881" y="1515"/>
                  <a:pt x="1894" y="1490"/>
                </a:cubicBezTo>
                <a:cubicBezTo>
                  <a:pt x="1904" y="1470"/>
                  <a:pt x="1902" y="1445"/>
                  <a:pt x="1888" y="1435"/>
                </a:cubicBezTo>
                <a:close/>
                <a:moveTo>
                  <a:pt x="1929" y="1209"/>
                </a:moveTo>
                <a:cubicBezTo>
                  <a:pt x="1891" y="1230"/>
                  <a:pt x="1877" y="1246"/>
                  <a:pt x="1888" y="1265"/>
                </a:cubicBezTo>
                <a:cubicBezTo>
                  <a:pt x="1896" y="1278"/>
                  <a:pt x="1914" y="1291"/>
                  <a:pt x="1929" y="1295"/>
                </a:cubicBezTo>
                <a:cubicBezTo>
                  <a:pt x="1949" y="1299"/>
                  <a:pt x="1958" y="1279"/>
                  <a:pt x="1964" y="1264"/>
                </a:cubicBezTo>
                <a:cubicBezTo>
                  <a:pt x="1971" y="1245"/>
                  <a:pt x="1958" y="1226"/>
                  <a:pt x="1929" y="1209"/>
                </a:cubicBezTo>
                <a:close/>
                <a:moveTo>
                  <a:pt x="2086" y="1356"/>
                </a:moveTo>
                <a:cubicBezTo>
                  <a:pt x="2081" y="1348"/>
                  <a:pt x="2072" y="1334"/>
                  <a:pt x="2066" y="1325"/>
                </a:cubicBezTo>
                <a:cubicBezTo>
                  <a:pt x="2012" y="1313"/>
                  <a:pt x="1991" y="1334"/>
                  <a:pt x="1980" y="1371"/>
                </a:cubicBezTo>
                <a:cubicBezTo>
                  <a:pt x="1983" y="1398"/>
                  <a:pt x="2001" y="1410"/>
                  <a:pt x="2026" y="1412"/>
                </a:cubicBezTo>
                <a:cubicBezTo>
                  <a:pt x="2059" y="1414"/>
                  <a:pt x="2071" y="1392"/>
                  <a:pt x="2086" y="1356"/>
                </a:cubicBezTo>
                <a:close/>
                <a:moveTo>
                  <a:pt x="2024" y="1193"/>
                </a:moveTo>
                <a:cubicBezTo>
                  <a:pt x="2043" y="1186"/>
                  <a:pt x="2046" y="1171"/>
                  <a:pt x="2045" y="1150"/>
                </a:cubicBezTo>
                <a:cubicBezTo>
                  <a:pt x="2030" y="1132"/>
                  <a:pt x="2012" y="1123"/>
                  <a:pt x="1992" y="1134"/>
                </a:cubicBezTo>
                <a:cubicBezTo>
                  <a:pt x="1974" y="1145"/>
                  <a:pt x="1972" y="1163"/>
                  <a:pt x="1975" y="1182"/>
                </a:cubicBezTo>
                <a:cubicBezTo>
                  <a:pt x="1988" y="1201"/>
                  <a:pt x="2005" y="1201"/>
                  <a:pt x="2024" y="1193"/>
                </a:cubicBezTo>
                <a:close/>
                <a:moveTo>
                  <a:pt x="1824" y="1994"/>
                </a:moveTo>
                <a:cubicBezTo>
                  <a:pt x="1812" y="2006"/>
                  <a:pt x="1804" y="2018"/>
                  <a:pt x="1815" y="2034"/>
                </a:cubicBezTo>
                <a:cubicBezTo>
                  <a:pt x="1822" y="2044"/>
                  <a:pt x="1836" y="2047"/>
                  <a:pt x="1846" y="2041"/>
                </a:cubicBezTo>
                <a:cubicBezTo>
                  <a:pt x="1857" y="2035"/>
                  <a:pt x="1865" y="2027"/>
                  <a:pt x="1864" y="2013"/>
                </a:cubicBezTo>
                <a:cubicBezTo>
                  <a:pt x="1862" y="2000"/>
                  <a:pt x="1853" y="1996"/>
                  <a:pt x="1824" y="1994"/>
                </a:cubicBezTo>
                <a:close/>
                <a:moveTo>
                  <a:pt x="1823" y="1940"/>
                </a:moveTo>
                <a:cubicBezTo>
                  <a:pt x="1839" y="1935"/>
                  <a:pt x="1846" y="1915"/>
                  <a:pt x="1839" y="1896"/>
                </a:cubicBezTo>
                <a:cubicBezTo>
                  <a:pt x="1834" y="1881"/>
                  <a:pt x="1812" y="1871"/>
                  <a:pt x="1798" y="1877"/>
                </a:cubicBezTo>
                <a:cubicBezTo>
                  <a:pt x="1784" y="1882"/>
                  <a:pt x="1775" y="1909"/>
                  <a:pt x="1781" y="1925"/>
                </a:cubicBezTo>
                <a:cubicBezTo>
                  <a:pt x="1786" y="1938"/>
                  <a:pt x="1807" y="1946"/>
                  <a:pt x="1823" y="1940"/>
                </a:cubicBezTo>
                <a:close/>
                <a:moveTo>
                  <a:pt x="1826" y="2094"/>
                </a:moveTo>
                <a:cubicBezTo>
                  <a:pt x="1812" y="2091"/>
                  <a:pt x="1806" y="2097"/>
                  <a:pt x="1794" y="2124"/>
                </a:cubicBezTo>
                <a:cubicBezTo>
                  <a:pt x="1806" y="2149"/>
                  <a:pt x="1814" y="2154"/>
                  <a:pt x="1834" y="2149"/>
                </a:cubicBezTo>
                <a:cubicBezTo>
                  <a:pt x="1846" y="2146"/>
                  <a:pt x="1852" y="2138"/>
                  <a:pt x="1852" y="2126"/>
                </a:cubicBezTo>
                <a:cubicBezTo>
                  <a:pt x="1852" y="2113"/>
                  <a:pt x="1839" y="2097"/>
                  <a:pt x="1826" y="2094"/>
                </a:cubicBezTo>
                <a:close/>
                <a:moveTo>
                  <a:pt x="2146" y="1181"/>
                </a:moveTo>
                <a:cubicBezTo>
                  <a:pt x="2125" y="1175"/>
                  <a:pt x="2099" y="1191"/>
                  <a:pt x="2093" y="1213"/>
                </a:cubicBezTo>
                <a:cubicBezTo>
                  <a:pt x="2088" y="1233"/>
                  <a:pt x="2100" y="1251"/>
                  <a:pt x="2123" y="1257"/>
                </a:cubicBezTo>
                <a:cubicBezTo>
                  <a:pt x="2150" y="1264"/>
                  <a:pt x="2169" y="1255"/>
                  <a:pt x="2174" y="1233"/>
                </a:cubicBezTo>
                <a:cubicBezTo>
                  <a:pt x="2178" y="1211"/>
                  <a:pt x="2165" y="1186"/>
                  <a:pt x="2146" y="1181"/>
                </a:cubicBezTo>
                <a:close/>
                <a:moveTo>
                  <a:pt x="2348" y="1865"/>
                </a:moveTo>
                <a:cubicBezTo>
                  <a:pt x="2376" y="1857"/>
                  <a:pt x="2405" y="1823"/>
                  <a:pt x="2399" y="1798"/>
                </a:cubicBezTo>
                <a:cubicBezTo>
                  <a:pt x="2389" y="1757"/>
                  <a:pt x="2359" y="1743"/>
                  <a:pt x="2319" y="1745"/>
                </a:cubicBezTo>
                <a:cubicBezTo>
                  <a:pt x="2275" y="1786"/>
                  <a:pt x="2269" y="1806"/>
                  <a:pt x="2289" y="1839"/>
                </a:cubicBezTo>
                <a:cubicBezTo>
                  <a:pt x="2303" y="1861"/>
                  <a:pt x="2320" y="1873"/>
                  <a:pt x="2348" y="1865"/>
                </a:cubicBezTo>
                <a:close/>
                <a:moveTo>
                  <a:pt x="1424" y="2064"/>
                </a:moveTo>
                <a:cubicBezTo>
                  <a:pt x="1436" y="2050"/>
                  <a:pt x="1434" y="2036"/>
                  <a:pt x="1424" y="2022"/>
                </a:cubicBezTo>
                <a:cubicBezTo>
                  <a:pt x="1396" y="2024"/>
                  <a:pt x="1388" y="2029"/>
                  <a:pt x="1389" y="2044"/>
                </a:cubicBezTo>
                <a:cubicBezTo>
                  <a:pt x="1391" y="2059"/>
                  <a:pt x="1401" y="2065"/>
                  <a:pt x="1424" y="2064"/>
                </a:cubicBezTo>
                <a:close/>
                <a:moveTo>
                  <a:pt x="2389" y="1996"/>
                </a:moveTo>
                <a:cubicBezTo>
                  <a:pt x="2380" y="1980"/>
                  <a:pt x="2361" y="1958"/>
                  <a:pt x="2346" y="1957"/>
                </a:cubicBezTo>
                <a:cubicBezTo>
                  <a:pt x="2306" y="1955"/>
                  <a:pt x="2290" y="1984"/>
                  <a:pt x="2288" y="2022"/>
                </a:cubicBezTo>
                <a:cubicBezTo>
                  <a:pt x="2310" y="2052"/>
                  <a:pt x="2337" y="2069"/>
                  <a:pt x="2373" y="2051"/>
                </a:cubicBezTo>
                <a:cubicBezTo>
                  <a:pt x="2396" y="2039"/>
                  <a:pt x="2401" y="2016"/>
                  <a:pt x="2389" y="1996"/>
                </a:cubicBezTo>
                <a:close/>
                <a:moveTo>
                  <a:pt x="2208" y="1005"/>
                </a:moveTo>
                <a:cubicBezTo>
                  <a:pt x="2167" y="1004"/>
                  <a:pt x="2157" y="1008"/>
                  <a:pt x="2149" y="1033"/>
                </a:cubicBezTo>
                <a:cubicBezTo>
                  <a:pt x="2140" y="1062"/>
                  <a:pt x="2146" y="1073"/>
                  <a:pt x="2187" y="1097"/>
                </a:cubicBezTo>
                <a:cubicBezTo>
                  <a:pt x="2245" y="1074"/>
                  <a:pt x="2249" y="1055"/>
                  <a:pt x="2208" y="1005"/>
                </a:cubicBezTo>
                <a:close/>
                <a:moveTo>
                  <a:pt x="845" y="285"/>
                </a:moveTo>
                <a:cubicBezTo>
                  <a:pt x="856" y="283"/>
                  <a:pt x="860" y="274"/>
                  <a:pt x="856" y="262"/>
                </a:cubicBezTo>
                <a:cubicBezTo>
                  <a:pt x="852" y="252"/>
                  <a:pt x="844" y="247"/>
                  <a:pt x="835" y="253"/>
                </a:cubicBezTo>
                <a:cubicBezTo>
                  <a:pt x="829" y="257"/>
                  <a:pt x="826" y="265"/>
                  <a:pt x="818" y="276"/>
                </a:cubicBezTo>
                <a:cubicBezTo>
                  <a:pt x="830" y="281"/>
                  <a:pt x="839" y="287"/>
                  <a:pt x="845" y="285"/>
                </a:cubicBezTo>
                <a:close/>
                <a:moveTo>
                  <a:pt x="2392" y="2157"/>
                </a:moveTo>
                <a:cubicBezTo>
                  <a:pt x="2386" y="2159"/>
                  <a:pt x="2380" y="2161"/>
                  <a:pt x="2375" y="2163"/>
                </a:cubicBezTo>
                <a:cubicBezTo>
                  <a:pt x="2439" y="2163"/>
                  <a:pt x="2439" y="2163"/>
                  <a:pt x="2439" y="2163"/>
                </a:cubicBezTo>
                <a:cubicBezTo>
                  <a:pt x="2426" y="2155"/>
                  <a:pt x="2411" y="2151"/>
                  <a:pt x="2392" y="2157"/>
                </a:cubicBezTo>
                <a:close/>
                <a:moveTo>
                  <a:pt x="2085" y="1972"/>
                </a:moveTo>
                <a:cubicBezTo>
                  <a:pt x="2064" y="1981"/>
                  <a:pt x="2041" y="1991"/>
                  <a:pt x="2019" y="2000"/>
                </a:cubicBezTo>
                <a:cubicBezTo>
                  <a:pt x="2004" y="2058"/>
                  <a:pt x="2012" y="2081"/>
                  <a:pt x="2050" y="2096"/>
                </a:cubicBezTo>
                <a:cubicBezTo>
                  <a:pt x="2085" y="2109"/>
                  <a:pt x="2116" y="2099"/>
                  <a:pt x="2129" y="2070"/>
                </a:cubicBezTo>
                <a:cubicBezTo>
                  <a:pt x="2148" y="2029"/>
                  <a:pt x="2139" y="2007"/>
                  <a:pt x="2085" y="1972"/>
                </a:cubicBezTo>
                <a:close/>
                <a:moveTo>
                  <a:pt x="1832" y="1337"/>
                </a:moveTo>
                <a:cubicBezTo>
                  <a:pt x="1841" y="1315"/>
                  <a:pt x="1832" y="1300"/>
                  <a:pt x="1810" y="1287"/>
                </a:cubicBezTo>
                <a:cubicBezTo>
                  <a:pt x="1799" y="1291"/>
                  <a:pt x="1787" y="1296"/>
                  <a:pt x="1773" y="1302"/>
                </a:cubicBezTo>
                <a:cubicBezTo>
                  <a:pt x="1774" y="1323"/>
                  <a:pt x="1765" y="1346"/>
                  <a:pt x="1793" y="1353"/>
                </a:cubicBezTo>
                <a:cubicBezTo>
                  <a:pt x="1807" y="1356"/>
                  <a:pt x="1824" y="1355"/>
                  <a:pt x="1832" y="1337"/>
                </a:cubicBezTo>
                <a:close/>
                <a:moveTo>
                  <a:pt x="1491" y="1835"/>
                </a:moveTo>
                <a:cubicBezTo>
                  <a:pt x="1479" y="1845"/>
                  <a:pt x="1472" y="1857"/>
                  <a:pt x="1481" y="1871"/>
                </a:cubicBezTo>
                <a:cubicBezTo>
                  <a:pt x="1486" y="1880"/>
                  <a:pt x="1496" y="1882"/>
                  <a:pt x="1504" y="1877"/>
                </a:cubicBezTo>
                <a:cubicBezTo>
                  <a:pt x="1510" y="1872"/>
                  <a:pt x="1519" y="1864"/>
                  <a:pt x="1519" y="1858"/>
                </a:cubicBezTo>
                <a:cubicBezTo>
                  <a:pt x="1519" y="1841"/>
                  <a:pt x="1506" y="1835"/>
                  <a:pt x="1491" y="1835"/>
                </a:cubicBezTo>
                <a:close/>
                <a:moveTo>
                  <a:pt x="1581" y="1297"/>
                </a:moveTo>
                <a:cubicBezTo>
                  <a:pt x="1583" y="1281"/>
                  <a:pt x="1573" y="1270"/>
                  <a:pt x="1558" y="1269"/>
                </a:cubicBezTo>
                <a:cubicBezTo>
                  <a:pt x="1545" y="1268"/>
                  <a:pt x="1527" y="1270"/>
                  <a:pt x="1520" y="1278"/>
                </a:cubicBezTo>
                <a:cubicBezTo>
                  <a:pt x="1505" y="1299"/>
                  <a:pt x="1515" y="1319"/>
                  <a:pt x="1535" y="1333"/>
                </a:cubicBezTo>
                <a:cubicBezTo>
                  <a:pt x="1559" y="1332"/>
                  <a:pt x="1578" y="1324"/>
                  <a:pt x="1581" y="1297"/>
                </a:cubicBezTo>
                <a:close/>
                <a:moveTo>
                  <a:pt x="1814" y="1046"/>
                </a:moveTo>
                <a:cubicBezTo>
                  <a:pt x="1825" y="1025"/>
                  <a:pt x="1835" y="1007"/>
                  <a:pt x="1816" y="993"/>
                </a:cubicBezTo>
                <a:cubicBezTo>
                  <a:pt x="1809" y="987"/>
                  <a:pt x="1795" y="985"/>
                  <a:pt x="1788" y="989"/>
                </a:cubicBezTo>
                <a:cubicBezTo>
                  <a:pt x="1765" y="999"/>
                  <a:pt x="1768" y="1019"/>
                  <a:pt x="1775" y="1044"/>
                </a:cubicBezTo>
                <a:cubicBezTo>
                  <a:pt x="1789" y="1045"/>
                  <a:pt x="1802" y="1045"/>
                  <a:pt x="1814" y="1046"/>
                </a:cubicBezTo>
                <a:close/>
                <a:moveTo>
                  <a:pt x="1583" y="1940"/>
                </a:moveTo>
                <a:cubicBezTo>
                  <a:pt x="1565" y="1917"/>
                  <a:pt x="1558" y="1914"/>
                  <a:pt x="1547" y="1922"/>
                </a:cubicBezTo>
                <a:cubicBezTo>
                  <a:pt x="1535" y="1932"/>
                  <a:pt x="1538" y="1944"/>
                  <a:pt x="1559" y="1967"/>
                </a:cubicBezTo>
                <a:cubicBezTo>
                  <a:pt x="1571" y="1960"/>
                  <a:pt x="1585" y="1957"/>
                  <a:pt x="1583" y="1940"/>
                </a:cubicBezTo>
                <a:close/>
                <a:moveTo>
                  <a:pt x="1409" y="2106"/>
                </a:moveTo>
                <a:cubicBezTo>
                  <a:pt x="1398" y="2110"/>
                  <a:pt x="1390" y="2126"/>
                  <a:pt x="1394" y="2137"/>
                </a:cubicBezTo>
                <a:cubicBezTo>
                  <a:pt x="1398" y="2149"/>
                  <a:pt x="1418" y="2157"/>
                  <a:pt x="1431" y="2152"/>
                </a:cubicBezTo>
                <a:cubicBezTo>
                  <a:pt x="1443" y="2147"/>
                  <a:pt x="1445" y="2138"/>
                  <a:pt x="1439" y="2122"/>
                </a:cubicBezTo>
                <a:cubicBezTo>
                  <a:pt x="1433" y="2107"/>
                  <a:pt x="1423" y="2101"/>
                  <a:pt x="1409" y="2106"/>
                </a:cubicBezTo>
                <a:close/>
                <a:moveTo>
                  <a:pt x="1479" y="2074"/>
                </a:moveTo>
                <a:cubicBezTo>
                  <a:pt x="1472" y="2079"/>
                  <a:pt x="1465" y="2084"/>
                  <a:pt x="1458" y="2088"/>
                </a:cubicBezTo>
                <a:cubicBezTo>
                  <a:pt x="1461" y="2103"/>
                  <a:pt x="1463" y="2116"/>
                  <a:pt x="1478" y="2116"/>
                </a:cubicBezTo>
                <a:cubicBezTo>
                  <a:pt x="1483" y="2116"/>
                  <a:pt x="1491" y="2112"/>
                  <a:pt x="1494" y="2107"/>
                </a:cubicBezTo>
                <a:cubicBezTo>
                  <a:pt x="1501" y="2093"/>
                  <a:pt x="1492" y="2084"/>
                  <a:pt x="1479" y="2074"/>
                </a:cubicBezTo>
                <a:close/>
                <a:moveTo>
                  <a:pt x="1547" y="2093"/>
                </a:moveTo>
                <a:cubicBezTo>
                  <a:pt x="1538" y="2112"/>
                  <a:pt x="1540" y="2126"/>
                  <a:pt x="1552" y="2127"/>
                </a:cubicBezTo>
                <a:cubicBezTo>
                  <a:pt x="1558" y="2127"/>
                  <a:pt x="1568" y="2121"/>
                  <a:pt x="1571" y="2115"/>
                </a:cubicBezTo>
                <a:cubicBezTo>
                  <a:pt x="1576" y="2105"/>
                  <a:pt x="1567" y="2098"/>
                  <a:pt x="1547" y="2093"/>
                </a:cubicBezTo>
                <a:close/>
                <a:moveTo>
                  <a:pt x="1481" y="1959"/>
                </a:moveTo>
                <a:cubicBezTo>
                  <a:pt x="1471" y="1950"/>
                  <a:pt x="1462" y="1938"/>
                  <a:pt x="1449" y="1950"/>
                </a:cubicBezTo>
                <a:cubicBezTo>
                  <a:pt x="1444" y="1954"/>
                  <a:pt x="1442" y="1965"/>
                  <a:pt x="1444" y="1969"/>
                </a:cubicBezTo>
                <a:cubicBezTo>
                  <a:pt x="1449" y="1976"/>
                  <a:pt x="1458" y="1984"/>
                  <a:pt x="1466" y="1985"/>
                </a:cubicBezTo>
                <a:cubicBezTo>
                  <a:pt x="1480" y="1985"/>
                  <a:pt x="1480" y="1972"/>
                  <a:pt x="1481" y="1959"/>
                </a:cubicBezTo>
                <a:close/>
                <a:moveTo>
                  <a:pt x="1494" y="2009"/>
                </a:moveTo>
                <a:cubicBezTo>
                  <a:pt x="1488" y="2012"/>
                  <a:pt x="1485" y="2020"/>
                  <a:pt x="1478" y="2029"/>
                </a:cubicBezTo>
                <a:cubicBezTo>
                  <a:pt x="1490" y="2034"/>
                  <a:pt x="1497" y="2039"/>
                  <a:pt x="1502" y="2038"/>
                </a:cubicBezTo>
                <a:cubicBezTo>
                  <a:pt x="1512" y="2036"/>
                  <a:pt x="1516" y="2027"/>
                  <a:pt x="1512" y="2017"/>
                </a:cubicBezTo>
                <a:cubicBezTo>
                  <a:pt x="1509" y="2008"/>
                  <a:pt x="1502" y="2004"/>
                  <a:pt x="1494" y="2009"/>
                </a:cubicBezTo>
                <a:close/>
                <a:moveTo>
                  <a:pt x="1565" y="2018"/>
                </a:moveTo>
                <a:cubicBezTo>
                  <a:pt x="1559" y="2030"/>
                  <a:pt x="1554" y="2038"/>
                  <a:pt x="1549" y="2047"/>
                </a:cubicBezTo>
                <a:cubicBezTo>
                  <a:pt x="1575" y="2068"/>
                  <a:pt x="1579" y="2067"/>
                  <a:pt x="1590" y="2040"/>
                </a:cubicBezTo>
                <a:cubicBezTo>
                  <a:pt x="1583" y="2034"/>
                  <a:pt x="1575" y="2027"/>
                  <a:pt x="1565" y="2018"/>
                </a:cubicBezTo>
                <a:close/>
                <a:moveTo>
                  <a:pt x="1730" y="1988"/>
                </a:moveTo>
                <a:cubicBezTo>
                  <a:pt x="1742" y="1982"/>
                  <a:pt x="1747" y="1965"/>
                  <a:pt x="1742" y="1952"/>
                </a:cubicBezTo>
                <a:cubicBezTo>
                  <a:pt x="1736" y="1938"/>
                  <a:pt x="1720" y="1931"/>
                  <a:pt x="1706" y="1937"/>
                </a:cubicBezTo>
                <a:cubicBezTo>
                  <a:pt x="1692" y="1942"/>
                  <a:pt x="1684" y="1960"/>
                  <a:pt x="1690" y="1973"/>
                </a:cubicBezTo>
                <a:cubicBezTo>
                  <a:pt x="1696" y="1987"/>
                  <a:pt x="1717" y="1994"/>
                  <a:pt x="1730" y="1988"/>
                </a:cubicBezTo>
                <a:close/>
                <a:moveTo>
                  <a:pt x="1711" y="2107"/>
                </a:moveTo>
                <a:cubicBezTo>
                  <a:pt x="1708" y="2119"/>
                  <a:pt x="1712" y="2128"/>
                  <a:pt x="1723" y="2134"/>
                </a:cubicBezTo>
                <a:cubicBezTo>
                  <a:pt x="1737" y="2141"/>
                  <a:pt x="1750" y="2136"/>
                  <a:pt x="1764" y="2116"/>
                </a:cubicBezTo>
                <a:cubicBezTo>
                  <a:pt x="1760" y="2108"/>
                  <a:pt x="1755" y="2100"/>
                  <a:pt x="1751" y="2090"/>
                </a:cubicBezTo>
                <a:cubicBezTo>
                  <a:pt x="1720" y="2089"/>
                  <a:pt x="1715" y="2092"/>
                  <a:pt x="1711" y="2107"/>
                </a:cubicBezTo>
                <a:close/>
                <a:moveTo>
                  <a:pt x="1657" y="1863"/>
                </a:moveTo>
                <a:cubicBezTo>
                  <a:pt x="1647" y="1866"/>
                  <a:pt x="1639" y="1878"/>
                  <a:pt x="1641" y="1888"/>
                </a:cubicBezTo>
                <a:cubicBezTo>
                  <a:pt x="1644" y="1900"/>
                  <a:pt x="1659" y="1909"/>
                  <a:pt x="1671" y="1905"/>
                </a:cubicBezTo>
                <a:cubicBezTo>
                  <a:pt x="1682" y="1901"/>
                  <a:pt x="1688" y="1887"/>
                  <a:pt x="1684" y="1876"/>
                </a:cubicBezTo>
                <a:cubicBezTo>
                  <a:pt x="1680" y="1866"/>
                  <a:pt x="1667" y="1860"/>
                  <a:pt x="1657" y="1863"/>
                </a:cubicBezTo>
                <a:close/>
                <a:moveTo>
                  <a:pt x="1594" y="2155"/>
                </a:moveTo>
                <a:cubicBezTo>
                  <a:pt x="1590" y="2156"/>
                  <a:pt x="1587" y="2160"/>
                  <a:pt x="1584" y="2163"/>
                </a:cubicBezTo>
                <a:cubicBezTo>
                  <a:pt x="1621" y="2163"/>
                  <a:pt x="1621" y="2163"/>
                  <a:pt x="1621" y="2163"/>
                </a:cubicBezTo>
                <a:cubicBezTo>
                  <a:pt x="1616" y="2154"/>
                  <a:pt x="1605" y="2151"/>
                  <a:pt x="1594" y="2155"/>
                </a:cubicBezTo>
                <a:close/>
                <a:moveTo>
                  <a:pt x="1657" y="2080"/>
                </a:moveTo>
                <a:cubicBezTo>
                  <a:pt x="1645" y="2106"/>
                  <a:pt x="1646" y="2116"/>
                  <a:pt x="1659" y="2121"/>
                </a:cubicBezTo>
                <a:cubicBezTo>
                  <a:pt x="1671" y="2126"/>
                  <a:pt x="1678" y="2120"/>
                  <a:pt x="1683" y="2111"/>
                </a:cubicBezTo>
                <a:cubicBezTo>
                  <a:pt x="1689" y="2098"/>
                  <a:pt x="1679" y="2087"/>
                  <a:pt x="1657" y="2080"/>
                </a:cubicBezTo>
                <a:close/>
                <a:moveTo>
                  <a:pt x="1660" y="2014"/>
                </a:moveTo>
                <a:cubicBezTo>
                  <a:pt x="1664" y="1999"/>
                  <a:pt x="1656" y="1989"/>
                  <a:pt x="1639" y="1982"/>
                </a:cubicBezTo>
                <a:cubicBezTo>
                  <a:pt x="1624" y="1990"/>
                  <a:pt x="1612" y="1999"/>
                  <a:pt x="1618" y="2016"/>
                </a:cubicBezTo>
                <a:cubicBezTo>
                  <a:pt x="1620" y="2023"/>
                  <a:pt x="1629" y="2029"/>
                  <a:pt x="1636" y="2031"/>
                </a:cubicBezTo>
                <a:cubicBezTo>
                  <a:pt x="1649" y="2035"/>
                  <a:pt x="1657" y="2024"/>
                  <a:pt x="1660" y="2014"/>
                </a:cubicBezTo>
                <a:close/>
                <a:moveTo>
                  <a:pt x="2315" y="1429"/>
                </a:moveTo>
                <a:cubicBezTo>
                  <a:pt x="2309" y="1399"/>
                  <a:pt x="2269" y="1371"/>
                  <a:pt x="2241" y="1377"/>
                </a:cubicBezTo>
                <a:cubicBezTo>
                  <a:pt x="2202" y="1385"/>
                  <a:pt x="2181" y="1427"/>
                  <a:pt x="2194" y="1472"/>
                </a:cubicBezTo>
                <a:cubicBezTo>
                  <a:pt x="2203" y="1509"/>
                  <a:pt x="2227" y="1522"/>
                  <a:pt x="2263" y="1511"/>
                </a:cubicBezTo>
                <a:cubicBezTo>
                  <a:pt x="2298" y="1500"/>
                  <a:pt x="2322" y="1462"/>
                  <a:pt x="2315" y="1429"/>
                </a:cubicBezTo>
                <a:close/>
                <a:moveTo>
                  <a:pt x="3549" y="1518"/>
                </a:moveTo>
                <a:cubicBezTo>
                  <a:pt x="3529" y="1496"/>
                  <a:pt x="3505" y="1494"/>
                  <a:pt x="3479" y="1509"/>
                </a:cubicBezTo>
                <a:cubicBezTo>
                  <a:pt x="3452" y="1526"/>
                  <a:pt x="3424" y="1541"/>
                  <a:pt x="3391" y="1560"/>
                </a:cubicBezTo>
                <a:cubicBezTo>
                  <a:pt x="3403" y="1586"/>
                  <a:pt x="3409" y="1598"/>
                  <a:pt x="3415" y="1611"/>
                </a:cubicBezTo>
                <a:cubicBezTo>
                  <a:pt x="3428" y="1643"/>
                  <a:pt x="3456" y="1661"/>
                  <a:pt x="3486" y="1656"/>
                </a:cubicBezTo>
                <a:cubicBezTo>
                  <a:pt x="3513" y="1651"/>
                  <a:pt x="3541" y="1631"/>
                  <a:pt x="3561" y="1610"/>
                </a:cubicBezTo>
                <a:cubicBezTo>
                  <a:pt x="3580" y="1592"/>
                  <a:pt x="3570" y="1540"/>
                  <a:pt x="3549" y="1518"/>
                </a:cubicBezTo>
                <a:close/>
                <a:moveTo>
                  <a:pt x="3567" y="2037"/>
                </a:moveTo>
                <a:cubicBezTo>
                  <a:pt x="3516" y="2089"/>
                  <a:pt x="3506" y="2127"/>
                  <a:pt x="3530" y="2159"/>
                </a:cubicBezTo>
                <a:cubicBezTo>
                  <a:pt x="3531" y="2161"/>
                  <a:pt x="3532" y="2162"/>
                  <a:pt x="3533" y="2163"/>
                </a:cubicBezTo>
                <a:cubicBezTo>
                  <a:pt x="3626" y="2163"/>
                  <a:pt x="3626" y="2163"/>
                  <a:pt x="3626" y="2163"/>
                </a:cubicBezTo>
                <a:cubicBezTo>
                  <a:pt x="3650" y="2144"/>
                  <a:pt x="3651" y="2120"/>
                  <a:pt x="3633" y="2068"/>
                </a:cubicBezTo>
                <a:cubicBezTo>
                  <a:pt x="3612" y="2058"/>
                  <a:pt x="3591" y="2048"/>
                  <a:pt x="3567" y="2037"/>
                </a:cubicBezTo>
                <a:close/>
                <a:moveTo>
                  <a:pt x="3566" y="1780"/>
                </a:moveTo>
                <a:cubicBezTo>
                  <a:pt x="3539" y="1789"/>
                  <a:pt x="3524" y="1827"/>
                  <a:pt x="3534" y="1864"/>
                </a:cubicBezTo>
                <a:cubicBezTo>
                  <a:pt x="3543" y="1898"/>
                  <a:pt x="3573" y="1915"/>
                  <a:pt x="3604" y="1903"/>
                </a:cubicBezTo>
                <a:cubicBezTo>
                  <a:pt x="3641" y="1890"/>
                  <a:pt x="3662" y="1854"/>
                  <a:pt x="3652" y="1822"/>
                </a:cubicBezTo>
                <a:cubicBezTo>
                  <a:pt x="3641" y="1789"/>
                  <a:pt x="3601" y="1769"/>
                  <a:pt x="3566" y="1780"/>
                </a:cubicBezTo>
                <a:close/>
                <a:moveTo>
                  <a:pt x="3649" y="1294"/>
                </a:moveTo>
                <a:cubicBezTo>
                  <a:pt x="3637" y="1294"/>
                  <a:pt x="3626" y="1306"/>
                  <a:pt x="3624" y="1319"/>
                </a:cubicBezTo>
                <a:cubicBezTo>
                  <a:pt x="3623" y="1337"/>
                  <a:pt x="3629" y="1344"/>
                  <a:pt x="3654" y="1351"/>
                </a:cubicBezTo>
                <a:cubicBezTo>
                  <a:pt x="3663" y="1346"/>
                  <a:pt x="3671" y="1342"/>
                  <a:pt x="3681" y="1336"/>
                </a:cubicBezTo>
                <a:cubicBezTo>
                  <a:pt x="3676" y="1307"/>
                  <a:pt x="3665" y="1294"/>
                  <a:pt x="3649" y="1294"/>
                </a:cubicBezTo>
                <a:close/>
                <a:moveTo>
                  <a:pt x="3710" y="1162"/>
                </a:moveTo>
                <a:cubicBezTo>
                  <a:pt x="3687" y="1154"/>
                  <a:pt x="3676" y="1155"/>
                  <a:pt x="3668" y="1168"/>
                </a:cubicBezTo>
                <a:cubicBezTo>
                  <a:pt x="3662" y="1176"/>
                  <a:pt x="3662" y="1184"/>
                  <a:pt x="3668" y="1192"/>
                </a:cubicBezTo>
                <a:cubicBezTo>
                  <a:pt x="3676" y="1201"/>
                  <a:pt x="3685" y="1206"/>
                  <a:pt x="3696" y="1200"/>
                </a:cubicBezTo>
                <a:cubicBezTo>
                  <a:pt x="3711" y="1192"/>
                  <a:pt x="3717" y="1180"/>
                  <a:pt x="3710" y="1162"/>
                </a:cubicBezTo>
                <a:close/>
                <a:moveTo>
                  <a:pt x="3310" y="1856"/>
                </a:moveTo>
                <a:cubicBezTo>
                  <a:pt x="3322" y="1888"/>
                  <a:pt x="3343" y="1913"/>
                  <a:pt x="3382" y="1905"/>
                </a:cubicBezTo>
                <a:cubicBezTo>
                  <a:pt x="3412" y="1899"/>
                  <a:pt x="3422" y="1876"/>
                  <a:pt x="3414" y="1847"/>
                </a:cubicBezTo>
                <a:cubicBezTo>
                  <a:pt x="3357" y="1807"/>
                  <a:pt x="3353" y="1807"/>
                  <a:pt x="3310" y="1856"/>
                </a:cubicBezTo>
                <a:close/>
                <a:moveTo>
                  <a:pt x="3275" y="1648"/>
                </a:moveTo>
                <a:cubicBezTo>
                  <a:pt x="3241" y="1645"/>
                  <a:pt x="3230" y="1662"/>
                  <a:pt x="3224" y="1729"/>
                </a:cubicBezTo>
                <a:cubicBezTo>
                  <a:pt x="3272" y="1772"/>
                  <a:pt x="3277" y="1772"/>
                  <a:pt x="3331" y="1737"/>
                </a:cubicBezTo>
                <a:cubicBezTo>
                  <a:pt x="3331" y="1676"/>
                  <a:pt x="3315" y="1652"/>
                  <a:pt x="3275" y="1648"/>
                </a:cubicBezTo>
                <a:close/>
                <a:moveTo>
                  <a:pt x="3317" y="1991"/>
                </a:moveTo>
                <a:cubicBezTo>
                  <a:pt x="3305" y="2011"/>
                  <a:pt x="3291" y="2033"/>
                  <a:pt x="3279" y="2052"/>
                </a:cubicBezTo>
                <a:cubicBezTo>
                  <a:pt x="3303" y="2106"/>
                  <a:pt x="3323" y="2120"/>
                  <a:pt x="3362" y="2112"/>
                </a:cubicBezTo>
                <a:cubicBezTo>
                  <a:pt x="3394" y="2107"/>
                  <a:pt x="3407" y="2086"/>
                  <a:pt x="3406" y="2057"/>
                </a:cubicBezTo>
                <a:cubicBezTo>
                  <a:pt x="3404" y="2022"/>
                  <a:pt x="3371" y="1997"/>
                  <a:pt x="3317" y="1991"/>
                </a:cubicBezTo>
                <a:close/>
                <a:moveTo>
                  <a:pt x="3757" y="1264"/>
                </a:moveTo>
                <a:cubicBezTo>
                  <a:pt x="3753" y="1255"/>
                  <a:pt x="3749" y="1245"/>
                  <a:pt x="3746" y="1236"/>
                </a:cubicBezTo>
                <a:cubicBezTo>
                  <a:pt x="3722" y="1231"/>
                  <a:pt x="3713" y="1235"/>
                  <a:pt x="3705" y="1250"/>
                </a:cubicBezTo>
                <a:cubicBezTo>
                  <a:pt x="3700" y="1262"/>
                  <a:pt x="3703" y="1271"/>
                  <a:pt x="3713" y="1278"/>
                </a:cubicBezTo>
                <a:cubicBezTo>
                  <a:pt x="3726" y="1286"/>
                  <a:pt x="3742" y="1281"/>
                  <a:pt x="3757" y="1264"/>
                </a:cubicBezTo>
                <a:close/>
                <a:moveTo>
                  <a:pt x="3828" y="1403"/>
                </a:moveTo>
                <a:cubicBezTo>
                  <a:pt x="3823" y="1413"/>
                  <a:pt x="3823" y="1427"/>
                  <a:pt x="3825" y="1439"/>
                </a:cubicBezTo>
                <a:cubicBezTo>
                  <a:pt x="3826" y="1445"/>
                  <a:pt x="3833" y="1451"/>
                  <a:pt x="3841" y="1454"/>
                </a:cubicBezTo>
                <a:cubicBezTo>
                  <a:pt x="3841" y="1391"/>
                  <a:pt x="3841" y="1391"/>
                  <a:pt x="3841" y="1391"/>
                </a:cubicBezTo>
                <a:cubicBezTo>
                  <a:pt x="3835" y="1393"/>
                  <a:pt x="3831" y="1397"/>
                  <a:pt x="3828" y="1403"/>
                </a:cubicBezTo>
                <a:close/>
                <a:moveTo>
                  <a:pt x="3841" y="1332"/>
                </a:moveTo>
                <a:cubicBezTo>
                  <a:pt x="3841" y="1312"/>
                  <a:pt x="3841" y="1312"/>
                  <a:pt x="3841" y="1312"/>
                </a:cubicBezTo>
                <a:cubicBezTo>
                  <a:pt x="3840" y="1316"/>
                  <a:pt x="3839" y="1322"/>
                  <a:pt x="3839" y="1331"/>
                </a:cubicBezTo>
                <a:cubicBezTo>
                  <a:pt x="3840" y="1331"/>
                  <a:pt x="3840" y="1332"/>
                  <a:pt x="3841" y="1332"/>
                </a:cubicBezTo>
                <a:close/>
                <a:moveTo>
                  <a:pt x="3835" y="893"/>
                </a:moveTo>
                <a:cubicBezTo>
                  <a:pt x="3826" y="890"/>
                  <a:pt x="3815" y="891"/>
                  <a:pt x="3810" y="902"/>
                </a:cubicBezTo>
                <a:cubicBezTo>
                  <a:pt x="3803" y="916"/>
                  <a:pt x="3809" y="926"/>
                  <a:pt x="3822" y="934"/>
                </a:cubicBezTo>
                <a:cubicBezTo>
                  <a:pt x="3828" y="932"/>
                  <a:pt x="3834" y="930"/>
                  <a:pt x="3841" y="928"/>
                </a:cubicBezTo>
                <a:cubicBezTo>
                  <a:pt x="3841" y="896"/>
                  <a:pt x="3841" y="896"/>
                  <a:pt x="3841" y="896"/>
                </a:cubicBezTo>
                <a:cubicBezTo>
                  <a:pt x="3839" y="895"/>
                  <a:pt x="3838" y="894"/>
                  <a:pt x="3835" y="893"/>
                </a:cubicBezTo>
                <a:close/>
                <a:moveTo>
                  <a:pt x="3791" y="1175"/>
                </a:moveTo>
                <a:cubicBezTo>
                  <a:pt x="3784" y="1180"/>
                  <a:pt x="3777" y="1185"/>
                  <a:pt x="3772" y="1189"/>
                </a:cubicBezTo>
                <a:cubicBezTo>
                  <a:pt x="3770" y="1209"/>
                  <a:pt x="3779" y="1217"/>
                  <a:pt x="3795" y="1218"/>
                </a:cubicBezTo>
                <a:cubicBezTo>
                  <a:pt x="3805" y="1219"/>
                  <a:pt x="3809" y="1211"/>
                  <a:pt x="3812" y="1202"/>
                </a:cubicBezTo>
                <a:cubicBezTo>
                  <a:pt x="3816" y="1185"/>
                  <a:pt x="3806" y="1179"/>
                  <a:pt x="3791" y="1175"/>
                </a:cubicBezTo>
                <a:close/>
                <a:moveTo>
                  <a:pt x="3747" y="1368"/>
                </a:moveTo>
                <a:cubicBezTo>
                  <a:pt x="3733" y="1363"/>
                  <a:pt x="3720" y="1369"/>
                  <a:pt x="3716" y="1382"/>
                </a:cubicBezTo>
                <a:cubicBezTo>
                  <a:pt x="3712" y="1398"/>
                  <a:pt x="3719" y="1413"/>
                  <a:pt x="3732" y="1418"/>
                </a:cubicBezTo>
                <a:cubicBezTo>
                  <a:pt x="3746" y="1422"/>
                  <a:pt x="3762" y="1413"/>
                  <a:pt x="3767" y="1399"/>
                </a:cubicBezTo>
                <a:cubicBezTo>
                  <a:pt x="3771" y="1388"/>
                  <a:pt x="3761" y="1373"/>
                  <a:pt x="3747" y="1368"/>
                </a:cubicBezTo>
                <a:close/>
                <a:moveTo>
                  <a:pt x="3770" y="1307"/>
                </a:moveTo>
                <a:cubicBezTo>
                  <a:pt x="3765" y="1318"/>
                  <a:pt x="3770" y="1327"/>
                  <a:pt x="3782" y="1332"/>
                </a:cubicBezTo>
                <a:cubicBezTo>
                  <a:pt x="3809" y="1322"/>
                  <a:pt x="3810" y="1321"/>
                  <a:pt x="3804" y="1295"/>
                </a:cubicBezTo>
                <a:cubicBezTo>
                  <a:pt x="3790" y="1291"/>
                  <a:pt x="3777" y="1292"/>
                  <a:pt x="3770" y="1307"/>
                </a:cubicBezTo>
                <a:close/>
                <a:moveTo>
                  <a:pt x="3306" y="1437"/>
                </a:moveTo>
                <a:cubicBezTo>
                  <a:pt x="3335" y="1427"/>
                  <a:pt x="3354" y="1381"/>
                  <a:pt x="3343" y="1348"/>
                </a:cubicBezTo>
                <a:cubicBezTo>
                  <a:pt x="3332" y="1317"/>
                  <a:pt x="3301" y="1304"/>
                  <a:pt x="3268" y="1316"/>
                </a:cubicBezTo>
                <a:cubicBezTo>
                  <a:pt x="3233" y="1328"/>
                  <a:pt x="3210" y="1363"/>
                  <a:pt x="3219" y="1391"/>
                </a:cubicBezTo>
                <a:cubicBezTo>
                  <a:pt x="3229" y="1421"/>
                  <a:pt x="3277" y="1446"/>
                  <a:pt x="3306" y="1437"/>
                </a:cubicBezTo>
                <a:close/>
                <a:moveTo>
                  <a:pt x="3118" y="1974"/>
                </a:moveTo>
                <a:cubicBezTo>
                  <a:pt x="3079" y="1990"/>
                  <a:pt x="3081" y="2017"/>
                  <a:pt x="3096" y="2051"/>
                </a:cubicBezTo>
                <a:cubicBezTo>
                  <a:pt x="3115" y="2057"/>
                  <a:pt x="3135" y="2064"/>
                  <a:pt x="3151" y="2069"/>
                </a:cubicBezTo>
                <a:cubicBezTo>
                  <a:pt x="3192" y="2046"/>
                  <a:pt x="3194" y="2015"/>
                  <a:pt x="3174" y="1983"/>
                </a:cubicBezTo>
                <a:cubicBezTo>
                  <a:pt x="3161" y="1961"/>
                  <a:pt x="3139" y="1965"/>
                  <a:pt x="3118" y="1974"/>
                </a:cubicBezTo>
                <a:close/>
                <a:moveTo>
                  <a:pt x="2728" y="1995"/>
                </a:moveTo>
                <a:cubicBezTo>
                  <a:pt x="2707" y="2002"/>
                  <a:pt x="2695" y="2017"/>
                  <a:pt x="2706" y="2037"/>
                </a:cubicBezTo>
                <a:cubicBezTo>
                  <a:pt x="2713" y="2051"/>
                  <a:pt x="2731" y="2059"/>
                  <a:pt x="2753" y="2078"/>
                </a:cubicBezTo>
                <a:cubicBezTo>
                  <a:pt x="2765" y="2051"/>
                  <a:pt x="2779" y="2034"/>
                  <a:pt x="2777" y="2021"/>
                </a:cubicBezTo>
                <a:cubicBezTo>
                  <a:pt x="2773" y="1998"/>
                  <a:pt x="2754" y="1986"/>
                  <a:pt x="2728" y="1995"/>
                </a:cubicBezTo>
                <a:close/>
                <a:moveTo>
                  <a:pt x="2741" y="1740"/>
                </a:moveTo>
                <a:cubicBezTo>
                  <a:pt x="2756" y="1736"/>
                  <a:pt x="2773" y="1715"/>
                  <a:pt x="2779" y="1698"/>
                </a:cubicBezTo>
                <a:cubicBezTo>
                  <a:pt x="2789" y="1668"/>
                  <a:pt x="2765" y="1646"/>
                  <a:pt x="2742" y="1638"/>
                </a:cubicBezTo>
                <a:cubicBezTo>
                  <a:pt x="2706" y="1626"/>
                  <a:pt x="2679" y="1645"/>
                  <a:pt x="2662" y="1683"/>
                </a:cubicBezTo>
                <a:cubicBezTo>
                  <a:pt x="2677" y="1722"/>
                  <a:pt x="2698" y="1752"/>
                  <a:pt x="2741" y="1740"/>
                </a:cubicBezTo>
                <a:close/>
                <a:moveTo>
                  <a:pt x="2794" y="1810"/>
                </a:moveTo>
                <a:cubicBezTo>
                  <a:pt x="2777" y="1827"/>
                  <a:pt x="2760" y="1844"/>
                  <a:pt x="2738" y="1867"/>
                </a:cubicBezTo>
                <a:cubicBezTo>
                  <a:pt x="2765" y="1884"/>
                  <a:pt x="2785" y="1897"/>
                  <a:pt x="2805" y="1909"/>
                </a:cubicBezTo>
                <a:cubicBezTo>
                  <a:pt x="2859" y="1850"/>
                  <a:pt x="2857" y="1840"/>
                  <a:pt x="2794" y="1810"/>
                </a:cubicBezTo>
                <a:close/>
                <a:moveTo>
                  <a:pt x="2763" y="1424"/>
                </a:moveTo>
                <a:cubicBezTo>
                  <a:pt x="2754" y="1464"/>
                  <a:pt x="2759" y="1494"/>
                  <a:pt x="2803" y="1510"/>
                </a:cubicBezTo>
                <a:cubicBezTo>
                  <a:pt x="2865" y="1475"/>
                  <a:pt x="2867" y="1466"/>
                  <a:pt x="2818" y="1411"/>
                </a:cubicBezTo>
                <a:cubicBezTo>
                  <a:pt x="2800" y="1415"/>
                  <a:pt x="2781" y="1420"/>
                  <a:pt x="2763" y="1424"/>
                </a:cubicBezTo>
                <a:close/>
                <a:moveTo>
                  <a:pt x="2583" y="2061"/>
                </a:moveTo>
                <a:cubicBezTo>
                  <a:pt x="2562" y="2085"/>
                  <a:pt x="2531" y="2105"/>
                  <a:pt x="2558" y="2139"/>
                </a:cubicBezTo>
                <a:cubicBezTo>
                  <a:pt x="2566" y="2149"/>
                  <a:pt x="2594" y="2157"/>
                  <a:pt x="2605" y="2151"/>
                </a:cubicBezTo>
                <a:cubicBezTo>
                  <a:pt x="2622" y="2141"/>
                  <a:pt x="2642" y="2120"/>
                  <a:pt x="2644" y="2102"/>
                </a:cubicBezTo>
                <a:cubicBezTo>
                  <a:pt x="2647" y="2069"/>
                  <a:pt x="2614" y="2067"/>
                  <a:pt x="2583" y="2061"/>
                </a:cubicBezTo>
                <a:close/>
                <a:moveTo>
                  <a:pt x="2553" y="1813"/>
                </a:moveTo>
                <a:cubicBezTo>
                  <a:pt x="2494" y="1855"/>
                  <a:pt x="2485" y="1870"/>
                  <a:pt x="2504" y="1897"/>
                </a:cubicBezTo>
                <a:cubicBezTo>
                  <a:pt x="2526" y="1928"/>
                  <a:pt x="2556" y="1923"/>
                  <a:pt x="2614" y="1874"/>
                </a:cubicBezTo>
                <a:cubicBezTo>
                  <a:pt x="2599" y="1845"/>
                  <a:pt x="2593" y="1811"/>
                  <a:pt x="2553" y="1813"/>
                </a:cubicBezTo>
                <a:close/>
                <a:moveTo>
                  <a:pt x="2869" y="888"/>
                </a:moveTo>
                <a:cubicBezTo>
                  <a:pt x="2863" y="869"/>
                  <a:pt x="2837" y="850"/>
                  <a:pt x="2818" y="855"/>
                </a:cubicBezTo>
                <a:cubicBezTo>
                  <a:pt x="2786" y="862"/>
                  <a:pt x="2780" y="888"/>
                  <a:pt x="2775" y="919"/>
                </a:cubicBezTo>
                <a:cubicBezTo>
                  <a:pt x="2792" y="929"/>
                  <a:pt x="2809" y="940"/>
                  <a:pt x="2826" y="950"/>
                </a:cubicBezTo>
                <a:cubicBezTo>
                  <a:pt x="2866" y="921"/>
                  <a:pt x="2875" y="907"/>
                  <a:pt x="2869" y="888"/>
                </a:cubicBezTo>
                <a:close/>
                <a:moveTo>
                  <a:pt x="2686" y="1465"/>
                </a:moveTo>
                <a:cubicBezTo>
                  <a:pt x="2675" y="1437"/>
                  <a:pt x="2635" y="1421"/>
                  <a:pt x="2603" y="1432"/>
                </a:cubicBezTo>
                <a:cubicBezTo>
                  <a:pt x="2567" y="1445"/>
                  <a:pt x="2549" y="1481"/>
                  <a:pt x="2561" y="1518"/>
                </a:cubicBezTo>
                <a:cubicBezTo>
                  <a:pt x="2572" y="1552"/>
                  <a:pt x="2613" y="1572"/>
                  <a:pt x="2646" y="1560"/>
                </a:cubicBezTo>
                <a:cubicBezTo>
                  <a:pt x="2680" y="1548"/>
                  <a:pt x="2700" y="1499"/>
                  <a:pt x="2686" y="1465"/>
                </a:cubicBezTo>
                <a:close/>
                <a:moveTo>
                  <a:pt x="3253" y="940"/>
                </a:moveTo>
                <a:cubicBezTo>
                  <a:pt x="3246" y="922"/>
                  <a:pt x="3220" y="914"/>
                  <a:pt x="3196" y="922"/>
                </a:cubicBezTo>
                <a:cubicBezTo>
                  <a:pt x="3174" y="929"/>
                  <a:pt x="3163" y="950"/>
                  <a:pt x="3172" y="970"/>
                </a:cubicBezTo>
                <a:cubicBezTo>
                  <a:pt x="3183" y="994"/>
                  <a:pt x="3207" y="1007"/>
                  <a:pt x="3228" y="999"/>
                </a:cubicBezTo>
                <a:cubicBezTo>
                  <a:pt x="3250" y="990"/>
                  <a:pt x="3262" y="963"/>
                  <a:pt x="3253" y="940"/>
                </a:cubicBezTo>
                <a:close/>
                <a:moveTo>
                  <a:pt x="2411" y="1562"/>
                </a:moveTo>
                <a:cubicBezTo>
                  <a:pt x="2388" y="1569"/>
                  <a:pt x="2371" y="1599"/>
                  <a:pt x="2377" y="1624"/>
                </a:cubicBezTo>
                <a:cubicBezTo>
                  <a:pt x="2383" y="1650"/>
                  <a:pt x="2411" y="1671"/>
                  <a:pt x="2434" y="1666"/>
                </a:cubicBezTo>
                <a:cubicBezTo>
                  <a:pt x="2464" y="1661"/>
                  <a:pt x="2486" y="1625"/>
                  <a:pt x="2479" y="1597"/>
                </a:cubicBezTo>
                <a:cubicBezTo>
                  <a:pt x="2472" y="1571"/>
                  <a:pt x="2437" y="1553"/>
                  <a:pt x="2411" y="1562"/>
                </a:cubicBezTo>
                <a:close/>
                <a:moveTo>
                  <a:pt x="3202" y="1521"/>
                </a:moveTo>
                <a:cubicBezTo>
                  <a:pt x="3186" y="1508"/>
                  <a:pt x="3158" y="1500"/>
                  <a:pt x="3139" y="1505"/>
                </a:cubicBezTo>
                <a:cubicBezTo>
                  <a:pt x="3103" y="1513"/>
                  <a:pt x="3107" y="1545"/>
                  <a:pt x="3112" y="1584"/>
                </a:cubicBezTo>
                <a:cubicBezTo>
                  <a:pt x="3141" y="1587"/>
                  <a:pt x="3165" y="1589"/>
                  <a:pt x="3187" y="1590"/>
                </a:cubicBezTo>
                <a:cubicBezTo>
                  <a:pt x="3207" y="1566"/>
                  <a:pt x="3230" y="1544"/>
                  <a:pt x="3202" y="1521"/>
                </a:cubicBezTo>
                <a:close/>
                <a:moveTo>
                  <a:pt x="3141" y="1846"/>
                </a:moveTo>
                <a:cubicBezTo>
                  <a:pt x="3165" y="1837"/>
                  <a:pt x="3183" y="1800"/>
                  <a:pt x="3175" y="1776"/>
                </a:cubicBezTo>
                <a:cubicBezTo>
                  <a:pt x="3166" y="1752"/>
                  <a:pt x="3134" y="1739"/>
                  <a:pt x="3103" y="1748"/>
                </a:cubicBezTo>
                <a:cubicBezTo>
                  <a:pt x="3075" y="1756"/>
                  <a:pt x="3061" y="1785"/>
                  <a:pt x="3071" y="1816"/>
                </a:cubicBezTo>
                <a:cubicBezTo>
                  <a:pt x="3080" y="1842"/>
                  <a:pt x="3114" y="1857"/>
                  <a:pt x="3141" y="1846"/>
                </a:cubicBezTo>
                <a:close/>
                <a:moveTo>
                  <a:pt x="2977" y="1596"/>
                </a:moveTo>
                <a:cubicBezTo>
                  <a:pt x="2947" y="1579"/>
                  <a:pt x="2918" y="1601"/>
                  <a:pt x="2900" y="1654"/>
                </a:cubicBezTo>
                <a:cubicBezTo>
                  <a:pt x="2960" y="1687"/>
                  <a:pt x="2985" y="1686"/>
                  <a:pt x="2999" y="1654"/>
                </a:cubicBezTo>
                <a:cubicBezTo>
                  <a:pt x="3011" y="1627"/>
                  <a:pt x="2999" y="1608"/>
                  <a:pt x="2977" y="1596"/>
                </a:cubicBezTo>
                <a:close/>
                <a:moveTo>
                  <a:pt x="2971" y="1865"/>
                </a:moveTo>
                <a:cubicBezTo>
                  <a:pt x="2949" y="1852"/>
                  <a:pt x="2930" y="1872"/>
                  <a:pt x="2917" y="1921"/>
                </a:cubicBezTo>
                <a:cubicBezTo>
                  <a:pt x="2961" y="1945"/>
                  <a:pt x="2994" y="1942"/>
                  <a:pt x="2997" y="1913"/>
                </a:cubicBezTo>
                <a:cubicBezTo>
                  <a:pt x="2999" y="1898"/>
                  <a:pt x="2985" y="1873"/>
                  <a:pt x="2971" y="1865"/>
                </a:cubicBezTo>
                <a:close/>
                <a:moveTo>
                  <a:pt x="2942" y="2051"/>
                </a:moveTo>
                <a:cubicBezTo>
                  <a:pt x="2909" y="2031"/>
                  <a:pt x="2886" y="2051"/>
                  <a:pt x="2861" y="2081"/>
                </a:cubicBezTo>
                <a:cubicBezTo>
                  <a:pt x="2872" y="2099"/>
                  <a:pt x="2883" y="2118"/>
                  <a:pt x="2892" y="2134"/>
                </a:cubicBezTo>
                <a:cubicBezTo>
                  <a:pt x="2929" y="2129"/>
                  <a:pt x="2959" y="2127"/>
                  <a:pt x="2962" y="2090"/>
                </a:cubicBezTo>
                <a:cubicBezTo>
                  <a:pt x="2963" y="2077"/>
                  <a:pt x="2953" y="2057"/>
                  <a:pt x="2942" y="2051"/>
                </a:cubicBezTo>
                <a:close/>
                <a:moveTo>
                  <a:pt x="3000" y="1402"/>
                </a:moveTo>
                <a:cubicBezTo>
                  <a:pt x="2981" y="1410"/>
                  <a:pt x="2960" y="1419"/>
                  <a:pt x="2937" y="1430"/>
                </a:cubicBezTo>
                <a:cubicBezTo>
                  <a:pt x="2929" y="1503"/>
                  <a:pt x="2935" y="1516"/>
                  <a:pt x="2972" y="1527"/>
                </a:cubicBezTo>
                <a:cubicBezTo>
                  <a:pt x="3001" y="1536"/>
                  <a:pt x="3023" y="1529"/>
                  <a:pt x="3038" y="1502"/>
                </a:cubicBezTo>
                <a:cubicBezTo>
                  <a:pt x="3057" y="1468"/>
                  <a:pt x="3046" y="1437"/>
                  <a:pt x="3000" y="1402"/>
                </a:cubicBezTo>
                <a:close/>
                <a:moveTo>
                  <a:pt x="2089" y="1658"/>
                </a:moveTo>
                <a:cubicBezTo>
                  <a:pt x="2059" y="1657"/>
                  <a:pt x="2032" y="1680"/>
                  <a:pt x="2026" y="1714"/>
                </a:cubicBezTo>
                <a:cubicBezTo>
                  <a:pt x="2020" y="1747"/>
                  <a:pt x="2028" y="1774"/>
                  <a:pt x="2060" y="1792"/>
                </a:cubicBezTo>
                <a:cubicBezTo>
                  <a:pt x="2096" y="1812"/>
                  <a:pt x="2118" y="1804"/>
                  <a:pt x="2168" y="1748"/>
                </a:cubicBezTo>
                <a:cubicBezTo>
                  <a:pt x="2150" y="1683"/>
                  <a:pt x="2129" y="1660"/>
                  <a:pt x="2089" y="1658"/>
                </a:cubicBezTo>
                <a:close/>
                <a:moveTo>
                  <a:pt x="41" y="530"/>
                </a:moveTo>
                <a:cubicBezTo>
                  <a:pt x="42" y="511"/>
                  <a:pt x="33" y="504"/>
                  <a:pt x="1" y="502"/>
                </a:cubicBezTo>
                <a:cubicBezTo>
                  <a:pt x="1" y="564"/>
                  <a:pt x="1" y="564"/>
                  <a:pt x="1" y="564"/>
                </a:cubicBezTo>
                <a:cubicBezTo>
                  <a:pt x="29" y="561"/>
                  <a:pt x="40" y="551"/>
                  <a:pt x="41" y="530"/>
                </a:cubicBezTo>
                <a:close/>
                <a:moveTo>
                  <a:pt x="263" y="107"/>
                </a:moveTo>
                <a:cubicBezTo>
                  <a:pt x="286" y="99"/>
                  <a:pt x="295" y="71"/>
                  <a:pt x="286" y="43"/>
                </a:cubicBezTo>
                <a:cubicBezTo>
                  <a:pt x="278" y="23"/>
                  <a:pt x="247" y="8"/>
                  <a:pt x="227" y="16"/>
                </a:cubicBezTo>
                <a:cubicBezTo>
                  <a:pt x="208" y="23"/>
                  <a:pt x="194" y="63"/>
                  <a:pt x="203" y="85"/>
                </a:cubicBezTo>
                <a:cubicBezTo>
                  <a:pt x="210" y="104"/>
                  <a:pt x="240" y="115"/>
                  <a:pt x="263" y="107"/>
                </a:cubicBezTo>
                <a:close/>
                <a:moveTo>
                  <a:pt x="305" y="373"/>
                </a:moveTo>
                <a:cubicBezTo>
                  <a:pt x="305" y="354"/>
                  <a:pt x="286" y="332"/>
                  <a:pt x="267" y="327"/>
                </a:cubicBezTo>
                <a:cubicBezTo>
                  <a:pt x="248" y="323"/>
                  <a:pt x="239" y="331"/>
                  <a:pt x="221" y="369"/>
                </a:cubicBezTo>
                <a:cubicBezTo>
                  <a:pt x="239" y="405"/>
                  <a:pt x="250" y="413"/>
                  <a:pt x="279" y="406"/>
                </a:cubicBezTo>
                <a:cubicBezTo>
                  <a:pt x="296" y="402"/>
                  <a:pt x="304" y="391"/>
                  <a:pt x="305" y="373"/>
                </a:cubicBezTo>
                <a:close/>
                <a:moveTo>
                  <a:pt x="167" y="541"/>
                </a:moveTo>
                <a:cubicBezTo>
                  <a:pt x="174" y="557"/>
                  <a:pt x="202" y="567"/>
                  <a:pt x="221" y="560"/>
                </a:cubicBezTo>
                <a:cubicBezTo>
                  <a:pt x="239" y="552"/>
                  <a:pt x="246" y="533"/>
                  <a:pt x="238" y="514"/>
                </a:cubicBezTo>
                <a:cubicBezTo>
                  <a:pt x="229" y="494"/>
                  <a:pt x="208" y="482"/>
                  <a:pt x="192" y="488"/>
                </a:cubicBezTo>
                <a:cubicBezTo>
                  <a:pt x="174" y="495"/>
                  <a:pt x="161" y="524"/>
                  <a:pt x="167" y="541"/>
                </a:cubicBezTo>
                <a:close/>
                <a:moveTo>
                  <a:pt x="190" y="1078"/>
                </a:moveTo>
                <a:cubicBezTo>
                  <a:pt x="196" y="1054"/>
                  <a:pt x="175" y="1020"/>
                  <a:pt x="151" y="1015"/>
                </a:cubicBezTo>
                <a:cubicBezTo>
                  <a:pt x="120" y="1008"/>
                  <a:pt x="90" y="1032"/>
                  <a:pt x="84" y="1071"/>
                </a:cubicBezTo>
                <a:cubicBezTo>
                  <a:pt x="79" y="1102"/>
                  <a:pt x="93" y="1119"/>
                  <a:pt x="124" y="1123"/>
                </a:cubicBezTo>
                <a:cubicBezTo>
                  <a:pt x="153" y="1126"/>
                  <a:pt x="185" y="1105"/>
                  <a:pt x="190" y="1078"/>
                </a:cubicBezTo>
                <a:close/>
                <a:moveTo>
                  <a:pt x="6" y="1842"/>
                </a:moveTo>
                <a:cubicBezTo>
                  <a:pt x="5" y="1861"/>
                  <a:pt x="10" y="1881"/>
                  <a:pt x="34" y="1887"/>
                </a:cubicBezTo>
                <a:cubicBezTo>
                  <a:pt x="64" y="1894"/>
                  <a:pt x="81" y="1879"/>
                  <a:pt x="92" y="1849"/>
                </a:cubicBezTo>
                <a:cubicBezTo>
                  <a:pt x="84" y="1836"/>
                  <a:pt x="75" y="1822"/>
                  <a:pt x="65" y="1806"/>
                </a:cubicBezTo>
                <a:cubicBezTo>
                  <a:pt x="39" y="1812"/>
                  <a:pt x="9" y="1806"/>
                  <a:pt x="6" y="1842"/>
                </a:cubicBezTo>
                <a:close/>
                <a:moveTo>
                  <a:pt x="1416" y="1917"/>
                </a:moveTo>
                <a:cubicBezTo>
                  <a:pt x="1432" y="1908"/>
                  <a:pt x="1443" y="1899"/>
                  <a:pt x="1437" y="1881"/>
                </a:cubicBezTo>
                <a:cubicBezTo>
                  <a:pt x="1433" y="1870"/>
                  <a:pt x="1426" y="1861"/>
                  <a:pt x="1411" y="1863"/>
                </a:cubicBezTo>
                <a:cubicBezTo>
                  <a:pt x="1401" y="1864"/>
                  <a:pt x="1388" y="1865"/>
                  <a:pt x="1386" y="1878"/>
                </a:cubicBezTo>
                <a:cubicBezTo>
                  <a:pt x="1383" y="1899"/>
                  <a:pt x="1399" y="1908"/>
                  <a:pt x="1416" y="1917"/>
                </a:cubicBezTo>
                <a:close/>
                <a:moveTo>
                  <a:pt x="103" y="346"/>
                </a:moveTo>
                <a:cubicBezTo>
                  <a:pt x="98" y="363"/>
                  <a:pt x="103" y="376"/>
                  <a:pt x="120" y="384"/>
                </a:cubicBezTo>
                <a:cubicBezTo>
                  <a:pt x="140" y="394"/>
                  <a:pt x="158" y="387"/>
                  <a:pt x="178" y="358"/>
                </a:cubicBezTo>
                <a:cubicBezTo>
                  <a:pt x="172" y="347"/>
                  <a:pt x="166" y="335"/>
                  <a:pt x="159" y="322"/>
                </a:cubicBezTo>
                <a:cubicBezTo>
                  <a:pt x="116" y="320"/>
                  <a:pt x="108" y="324"/>
                  <a:pt x="103" y="346"/>
                </a:cubicBezTo>
                <a:close/>
                <a:moveTo>
                  <a:pt x="131" y="1384"/>
                </a:moveTo>
                <a:cubicBezTo>
                  <a:pt x="137" y="1350"/>
                  <a:pt x="119" y="1330"/>
                  <a:pt x="88" y="1319"/>
                </a:cubicBezTo>
                <a:cubicBezTo>
                  <a:pt x="42" y="1334"/>
                  <a:pt x="30" y="1347"/>
                  <a:pt x="35" y="1379"/>
                </a:cubicBezTo>
                <a:cubicBezTo>
                  <a:pt x="38" y="1401"/>
                  <a:pt x="47" y="1415"/>
                  <a:pt x="70" y="1418"/>
                </a:cubicBezTo>
                <a:cubicBezTo>
                  <a:pt x="95" y="1421"/>
                  <a:pt x="128" y="1405"/>
                  <a:pt x="131" y="1384"/>
                </a:cubicBezTo>
                <a:close/>
                <a:moveTo>
                  <a:pt x="62" y="351"/>
                </a:moveTo>
                <a:cubicBezTo>
                  <a:pt x="71" y="333"/>
                  <a:pt x="57" y="316"/>
                  <a:pt x="25" y="308"/>
                </a:cubicBezTo>
                <a:cubicBezTo>
                  <a:pt x="8" y="344"/>
                  <a:pt x="9" y="359"/>
                  <a:pt x="28" y="366"/>
                </a:cubicBezTo>
                <a:cubicBezTo>
                  <a:pt x="45" y="372"/>
                  <a:pt x="56" y="365"/>
                  <a:pt x="62" y="351"/>
                </a:cubicBezTo>
                <a:close/>
                <a:moveTo>
                  <a:pt x="45" y="56"/>
                </a:moveTo>
                <a:cubicBezTo>
                  <a:pt x="61" y="51"/>
                  <a:pt x="70" y="30"/>
                  <a:pt x="64" y="15"/>
                </a:cubicBezTo>
                <a:cubicBezTo>
                  <a:pt x="63" y="11"/>
                  <a:pt x="60" y="8"/>
                  <a:pt x="57" y="5"/>
                </a:cubicBezTo>
                <a:cubicBezTo>
                  <a:pt x="12" y="5"/>
                  <a:pt x="12" y="5"/>
                  <a:pt x="12" y="5"/>
                </a:cubicBezTo>
                <a:cubicBezTo>
                  <a:pt x="5" y="13"/>
                  <a:pt x="0" y="23"/>
                  <a:pt x="3" y="32"/>
                </a:cubicBezTo>
                <a:cubicBezTo>
                  <a:pt x="7" y="49"/>
                  <a:pt x="29" y="62"/>
                  <a:pt x="45" y="56"/>
                </a:cubicBezTo>
                <a:close/>
                <a:moveTo>
                  <a:pt x="29" y="213"/>
                </a:moveTo>
                <a:cubicBezTo>
                  <a:pt x="35" y="192"/>
                  <a:pt x="24" y="177"/>
                  <a:pt x="1" y="168"/>
                </a:cubicBezTo>
                <a:cubicBezTo>
                  <a:pt x="1" y="238"/>
                  <a:pt x="1" y="238"/>
                  <a:pt x="1" y="238"/>
                </a:cubicBezTo>
                <a:cubicBezTo>
                  <a:pt x="16" y="239"/>
                  <a:pt x="26" y="226"/>
                  <a:pt x="29" y="213"/>
                </a:cubicBezTo>
                <a:close/>
                <a:moveTo>
                  <a:pt x="108" y="245"/>
                </a:moveTo>
                <a:cubicBezTo>
                  <a:pt x="130" y="281"/>
                  <a:pt x="136" y="282"/>
                  <a:pt x="167" y="251"/>
                </a:cubicBezTo>
                <a:cubicBezTo>
                  <a:pt x="163" y="241"/>
                  <a:pt x="160" y="229"/>
                  <a:pt x="157" y="219"/>
                </a:cubicBezTo>
                <a:cubicBezTo>
                  <a:pt x="133" y="215"/>
                  <a:pt x="116" y="219"/>
                  <a:pt x="108" y="245"/>
                </a:cubicBezTo>
                <a:close/>
                <a:moveTo>
                  <a:pt x="44" y="655"/>
                </a:moveTo>
                <a:cubicBezTo>
                  <a:pt x="47" y="671"/>
                  <a:pt x="60" y="686"/>
                  <a:pt x="73" y="698"/>
                </a:cubicBezTo>
                <a:cubicBezTo>
                  <a:pt x="85" y="708"/>
                  <a:pt x="115" y="700"/>
                  <a:pt x="127" y="688"/>
                </a:cubicBezTo>
                <a:cubicBezTo>
                  <a:pt x="139" y="675"/>
                  <a:pt x="140" y="661"/>
                  <a:pt x="130" y="646"/>
                </a:cubicBezTo>
                <a:cubicBezTo>
                  <a:pt x="119" y="630"/>
                  <a:pt x="109" y="614"/>
                  <a:pt x="97" y="595"/>
                </a:cubicBezTo>
                <a:cubicBezTo>
                  <a:pt x="82" y="603"/>
                  <a:pt x="75" y="607"/>
                  <a:pt x="68" y="611"/>
                </a:cubicBezTo>
                <a:cubicBezTo>
                  <a:pt x="49" y="620"/>
                  <a:pt x="39" y="637"/>
                  <a:pt x="44" y="655"/>
                </a:cubicBezTo>
                <a:close/>
                <a:moveTo>
                  <a:pt x="74" y="431"/>
                </a:moveTo>
                <a:cubicBezTo>
                  <a:pt x="73" y="448"/>
                  <a:pt x="73" y="463"/>
                  <a:pt x="72" y="476"/>
                </a:cubicBezTo>
                <a:cubicBezTo>
                  <a:pt x="87" y="487"/>
                  <a:pt x="101" y="499"/>
                  <a:pt x="114" y="482"/>
                </a:cubicBezTo>
                <a:cubicBezTo>
                  <a:pt x="121" y="472"/>
                  <a:pt x="125" y="455"/>
                  <a:pt x="122" y="444"/>
                </a:cubicBezTo>
                <a:cubicBezTo>
                  <a:pt x="116" y="423"/>
                  <a:pt x="97" y="427"/>
                  <a:pt x="74" y="431"/>
                </a:cubicBezTo>
                <a:close/>
                <a:moveTo>
                  <a:pt x="130" y="175"/>
                </a:moveTo>
                <a:cubicBezTo>
                  <a:pt x="147" y="167"/>
                  <a:pt x="155" y="143"/>
                  <a:pt x="147" y="124"/>
                </a:cubicBezTo>
                <a:cubicBezTo>
                  <a:pt x="138" y="103"/>
                  <a:pt x="116" y="94"/>
                  <a:pt x="95" y="102"/>
                </a:cubicBezTo>
                <a:cubicBezTo>
                  <a:pt x="75" y="110"/>
                  <a:pt x="64" y="135"/>
                  <a:pt x="73" y="154"/>
                </a:cubicBezTo>
                <a:cubicBezTo>
                  <a:pt x="81" y="173"/>
                  <a:pt x="110" y="184"/>
                  <a:pt x="130" y="175"/>
                </a:cubicBezTo>
                <a:close/>
                <a:moveTo>
                  <a:pt x="268" y="1513"/>
                </a:moveTo>
                <a:cubicBezTo>
                  <a:pt x="266" y="1486"/>
                  <a:pt x="273" y="1459"/>
                  <a:pt x="243" y="1447"/>
                </a:cubicBezTo>
                <a:cubicBezTo>
                  <a:pt x="184" y="1459"/>
                  <a:pt x="173" y="1467"/>
                  <a:pt x="178" y="1494"/>
                </a:cubicBezTo>
                <a:cubicBezTo>
                  <a:pt x="184" y="1524"/>
                  <a:pt x="208" y="1530"/>
                  <a:pt x="268" y="1513"/>
                </a:cubicBezTo>
                <a:close/>
                <a:moveTo>
                  <a:pt x="843" y="520"/>
                </a:moveTo>
                <a:cubicBezTo>
                  <a:pt x="819" y="533"/>
                  <a:pt x="813" y="543"/>
                  <a:pt x="817" y="561"/>
                </a:cubicBezTo>
                <a:cubicBezTo>
                  <a:pt x="821" y="575"/>
                  <a:pt x="830" y="581"/>
                  <a:pt x="844" y="580"/>
                </a:cubicBezTo>
                <a:cubicBezTo>
                  <a:pt x="861" y="578"/>
                  <a:pt x="871" y="562"/>
                  <a:pt x="872" y="537"/>
                </a:cubicBezTo>
                <a:cubicBezTo>
                  <a:pt x="863" y="531"/>
                  <a:pt x="852" y="526"/>
                  <a:pt x="843" y="520"/>
                </a:cubicBezTo>
                <a:close/>
                <a:moveTo>
                  <a:pt x="714" y="105"/>
                </a:moveTo>
                <a:cubicBezTo>
                  <a:pt x="710" y="130"/>
                  <a:pt x="728" y="139"/>
                  <a:pt x="748" y="150"/>
                </a:cubicBezTo>
                <a:cubicBezTo>
                  <a:pt x="765" y="139"/>
                  <a:pt x="778" y="129"/>
                  <a:pt x="771" y="109"/>
                </a:cubicBezTo>
                <a:cubicBezTo>
                  <a:pt x="767" y="97"/>
                  <a:pt x="758" y="86"/>
                  <a:pt x="742" y="88"/>
                </a:cubicBezTo>
                <a:cubicBezTo>
                  <a:pt x="730" y="90"/>
                  <a:pt x="716" y="90"/>
                  <a:pt x="714" y="105"/>
                </a:cubicBezTo>
                <a:close/>
                <a:moveTo>
                  <a:pt x="846" y="104"/>
                </a:moveTo>
                <a:cubicBezTo>
                  <a:pt x="854" y="99"/>
                  <a:pt x="863" y="90"/>
                  <a:pt x="863" y="83"/>
                </a:cubicBezTo>
                <a:cubicBezTo>
                  <a:pt x="863" y="64"/>
                  <a:pt x="849" y="57"/>
                  <a:pt x="832" y="57"/>
                </a:cubicBezTo>
                <a:cubicBezTo>
                  <a:pt x="818" y="69"/>
                  <a:pt x="811" y="81"/>
                  <a:pt x="820" y="98"/>
                </a:cubicBezTo>
                <a:cubicBezTo>
                  <a:pt x="826" y="108"/>
                  <a:pt x="837" y="110"/>
                  <a:pt x="846" y="104"/>
                </a:cubicBezTo>
                <a:close/>
                <a:moveTo>
                  <a:pt x="740" y="362"/>
                </a:moveTo>
                <a:cubicBezTo>
                  <a:pt x="727" y="367"/>
                  <a:pt x="718" y="385"/>
                  <a:pt x="722" y="397"/>
                </a:cubicBezTo>
                <a:cubicBezTo>
                  <a:pt x="727" y="411"/>
                  <a:pt x="750" y="419"/>
                  <a:pt x="765" y="414"/>
                </a:cubicBezTo>
                <a:cubicBezTo>
                  <a:pt x="778" y="408"/>
                  <a:pt x="781" y="399"/>
                  <a:pt x="773" y="380"/>
                </a:cubicBezTo>
                <a:cubicBezTo>
                  <a:pt x="766" y="363"/>
                  <a:pt x="755" y="357"/>
                  <a:pt x="740" y="362"/>
                </a:cubicBezTo>
                <a:close/>
                <a:moveTo>
                  <a:pt x="803" y="226"/>
                </a:moveTo>
                <a:cubicBezTo>
                  <a:pt x="819" y="226"/>
                  <a:pt x="819" y="211"/>
                  <a:pt x="821" y="196"/>
                </a:cubicBezTo>
                <a:cubicBezTo>
                  <a:pt x="809" y="187"/>
                  <a:pt x="799" y="173"/>
                  <a:pt x="784" y="186"/>
                </a:cubicBezTo>
                <a:cubicBezTo>
                  <a:pt x="779" y="191"/>
                  <a:pt x="776" y="204"/>
                  <a:pt x="779" y="208"/>
                </a:cubicBezTo>
                <a:cubicBezTo>
                  <a:pt x="785" y="216"/>
                  <a:pt x="795" y="225"/>
                  <a:pt x="803" y="226"/>
                </a:cubicBezTo>
                <a:close/>
                <a:moveTo>
                  <a:pt x="796" y="679"/>
                </a:moveTo>
                <a:cubicBezTo>
                  <a:pt x="807" y="696"/>
                  <a:pt x="818" y="697"/>
                  <a:pt x="845" y="686"/>
                </a:cubicBezTo>
                <a:cubicBezTo>
                  <a:pt x="849" y="676"/>
                  <a:pt x="853" y="666"/>
                  <a:pt x="857" y="654"/>
                </a:cubicBezTo>
                <a:cubicBezTo>
                  <a:pt x="832" y="632"/>
                  <a:pt x="814" y="628"/>
                  <a:pt x="800" y="640"/>
                </a:cubicBezTo>
                <a:cubicBezTo>
                  <a:pt x="789" y="649"/>
                  <a:pt x="787" y="667"/>
                  <a:pt x="796" y="679"/>
                </a:cubicBezTo>
                <a:close/>
                <a:moveTo>
                  <a:pt x="854" y="1647"/>
                </a:moveTo>
                <a:cubicBezTo>
                  <a:pt x="874" y="1601"/>
                  <a:pt x="871" y="1578"/>
                  <a:pt x="842" y="1561"/>
                </a:cubicBezTo>
                <a:cubicBezTo>
                  <a:pt x="817" y="1548"/>
                  <a:pt x="803" y="1557"/>
                  <a:pt x="777" y="1605"/>
                </a:cubicBezTo>
                <a:cubicBezTo>
                  <a:pt x="799" y="1654"/>
                  <a:pt x="802" y="1656"/>
                  <a:pt x="854" y="1647"/>
                </a:cubicBezTo>
                <a:close/>
                <a:moveTo>
                  <a:pt x="829" y="1441"/>
                </a:moveTo>
                <a:cubicBezTo>
                  <a:pt x="821" y="1426"/>
                  <a:pt x="802" y="1411"/>
                  <a:pt x="787" y="1408"/>
                </a:cubicBezTo>
                <a:cubicBezTo>
                  <a:pt x="757" y="1402"/>
                  <a:pt x="749" y="1428"/>
                  <a:pt x="740" y="1459"/>
                </a:cubicBezTo>
                <a:cubicBezTo>
                  <a:pt x="761" y="1470"/>
                  <a:pt x="779" y="1480"/>
                  <a:pt x="795" y="1489"/>
                </a:cubicBezTo>
                <a:cubicBezTo>
                  <a:pt x="818" y="1477"/>
                  <a:pt x="842" y="1468"/>
                  <a:pt x="829" y="1441"/>
                </a:cubicBezTo>
                <a:close/>
                <a:moveTo>
                  <a:pt x="697" y="61"/>
                </a:moveTo>
                <a:cubicBezTo>
                  <a:pt x="704" y="55"/>
                  <a:pt x="712" y="48"/>
                  <a:pt x="723" y="39"/>
                </a:cubicBezTo>
                <a:cubicBezTo>
                  <a:pt x="719" y="28"/>
                  <a:pt x="718" y="15"/>
                  <a:pt x="712" y="5"/>
                </a:cubicBezTo>
                <a:cubicBezTo>
                  <a:pt x="654" y="5"/>
                  <a:pt x="654" y="5"/>
                  <a:pt x="654" y="5"/>
                </a:cubicBezTo>
                <a:cubicBezTo>
                  <a:pt x="649" y="16"/>
                  <a:pt x="651" y="32"/>
                  <a:pt x="660" y="44"/>
                </a:cubicBezTo>
                <a:cubicBezTo>
                  <a:pt x="669" y="56"/>
                  <a:pt x="681" y="63"/>
                  <a:pt x="697" y="61"/>
                </a:cubicBezTo>
                <a:close/>
                <a:moveTo>
                  <a:pt x="443" y="1378"/>
                </a:moveTo>
                <a:cubicBezTo>
                  <a:pt x="419" y="1356"/>
                  <a:pt x="393" y="1362"/>
                  <a:pt x="368" y="1385"/>
                </a:cubicBezTo>
                <a:cubicBezTo>
                  <a:pt x="366" y="1420"/>
                  <a:pt x="372" y="1449"/>
                  <a:pt x="408" y="1454"/>
                </a:cubicBezTo>
                <a:cubicBezTo>
                  <a:pt x="421" y="1456"/>
                  <a:pt x="441" y="1445"/>
                  <a:pt x="451" y="1434"/>
                </a:cubicBezTo>
                <a:cubicBezTo>
                  <a:pt x="468" y="1415"/>
                  <a:pt x="458" y="1391"/>
                  <a:pt x="443" y="1378"/>
                </a:cubicBezTo>
                <a:close/>
                <a:moveTo>
                  <a:pt x="392" y="1083"/>
                </a:moveTo>
                <a:cubicBezTo>
                  <a:pt x="421" y="1085"/>
                  <a:pt x="453" y="1055"/>
                  <a:pt x="458" y="1021"/>
                </a:cubicBezTo>
                <a:cubicBezTo>
                  <a:pt x="462" y="988"/>
                  <a:pt x="433" y="958"/>
                  <a:pt x="393" y="953"/>
                </a:cubicBezTo>
                <a:cubicBezTo>
                  <a:pt x="362" y="950"/>
                  <a:pt x="325" y="979"/>
                  <a:pt x="322" y="1009"/>
                </a:cubicBezTo>
                <a:cubicBezTo>
                  <a:pt x="319" y="1038"/>
                  <a:pt x="359" y="1080"/>
                  <a:pt x="392" y="1083"/>
                </a:cubicBezTo>
                <a:close/>
                <a:moveTo>
                  <a:pt x="386" y="1751"/>
                </a:moveTo>
                <a:cubicBezTo>
                  <a:pt x="388" y="1768"/>
                  <a:pt x="390" y="1786"/>
                  <a:pt x="392" y="1801"/>
                </a:cubicBezTo>
                <a:cubicBezTo>
                  <a:pt x="421" y="1810"/>
                  <a:pt x="445" y="1818"/>
                  <a:pt x="459" y="1791"/>
                </a:cubicBezTo>
                <a:cubicBezTo>
                  <a:pt x="464" y="1782"/>
                  <a:pt x="463" y="1764"/>
                  <a:pt x="457" y="1755"/>
                </a:cubicBezTo>
                <a:cubicBezTo>
                  <a:pt x="439" y="1729"/>
                  <a:pt x="415" y="1737"/>
                  <a:pt x="386" y="1751"/>
                </a:cubicBezTo>
                <a:close/>
                <a:moveTo>
                  <a:pt x="251" y="241"/>
                </a:moveTo>
                <a:cubicBezTo>
                  <a:pt x="261" y="256"/>
                  <a:pt x="281" y="260"/>
                  <a:pt x="296" y="252"/>
                </a:cubicBezTo>
                <a:cubicBezTo>
                  <a:pt x="311" y="243"/>
                  <a:pt x="323" y="231"/>
                  <a:pt x="321" y="212"/>
                </a:cubicBezTo>
                <a:cubicBezTo>
                  <a:pt x="318" y="192"/>
                  <a:pt x="306" y="186"/>
                  <a:pt x="264" y="184"/>
                </a:cubicBezTo>
                <a:cubicBezTo>
                  <a:pt x="248" y="202"/>
                  <a:pt x="236" y="219"/>
                  <a:pt x="251" y="241"/>
                </a:cubicBezTo>
                <a:close/>
                <a:moveTo>
                  <a:pt x="616" y="282"/>
                </a:moveTo>
                <a:cubicBezTo>
                  <a:pt x="620" y="295"/>
                  <a:pt x="635" y="301"/>
                  <a:pt x="660" y="298"/>
                </a:cubicBezTo>
                <a:cubicBezTo>
                  <a:pt x="672" y="270"/>
                  <a:pt x="673" y="255"/>
                  <a:pt x="659" y="249"/>
                </a:cubicBezTo>
                <a:cubicBezTo>
                  <a:pt x="648" y="244"/>
                  <a:pt x="633" y="245"/>
                  <a:pt x="622" y="249"/>
                </a:cubicBezTo>
                <a:cubicBezTo>
                  <a:pt x="609" y="255"/>
                  <a:pt x="613" y="270"/>
                  <a:pt x="616" y="282"/>
                </a:cubicBezTo>
                <a:close/>
                <a:moveTo>
                  <a:pt x="531" y="291"/>
                </a:moveTo>
                <a:cubicBezTo>
                  <a:pt x="567" y="275"/>
                  <a:pt x="570" y="253"/>
                  <a:pt x="561" y="227"/>
                </a:cubicBezTo>
                <a:cubicBezTo>
                  <a:pt x="547" y="213"/>
                  <a:pt x="532" y="214"/>
                  <a:pt x="516" y="224"/>
                </a:cubicBezTo>
                <a:cubicBezTo>
                  <a:pt x="497" y="237"/>
                  <a:pt x="499" y="255"/>
                  <a:pt x="506" y="282"/>
                </a:cubicBezTo>
                <a:cubicBezTo>
                  <a:pt x="513" y="284"/>
                  <a:pt x="524" y="288"/>
                  <a:pt x="531" y="291"/>
                </a:cubicBezTo>
                <a:close/>
                <a:moveTo>
                  <a:pt x="585" y="151"/>
                </a:moveTo>
                <a:cubicBezTo>
                  <a:pt x="599" y="151"/>
                  <a:pt x="610" y="144"/>
                  <a:pt x="614" y="129"/>
                </a:cubicBezTo>
                <a:cubicBezTo>
                  <a:pt x="620" y="109"/>
                  <a:pt x="616" y="101"/>
                  <a:pt x="586" y="83"/>
                </a:cubicBezTo>
                <a:cubicBezTo>
                  <a:pt x="560" y="95"/>
                  <a:pt x="555" y="103"/>
                  <a:pt x="559" y="122"/>
                </a:cubicBezTo>
                <a:cubicBezTo>
                  <a:pt x="562" y="138"/>
                  <a:pt x="573" y="151"/>
                  <a:pt x="585" y="151"/>
                </a:cubicBezTo>
                <a:close/>
                <a:moveTo>
                  <a:pt x="201" y="1297"/>
                </a:moveTo>
                <a:cubicBezTo>
                  <a:pt x="225" y="1303"/>
                  <a:pt x="254" y="1283"/>
                  <a:pt x="258" y="1259"/>
                </a:cubicBezTo>
                <a:cubicBezTo>
                  <a:pt x="261" y="1237"/>
                  <a:pt x="241" y="1212"/>
                  <a:pt x="219" y="1210"/>
                </a:cubicBezTo>
                <a:cubicBezTo>
                  <a:pt x="198" y="1208"/>
                  <a:pt x="176" y="1226"/>
                  <a:pt x="172" y="1246"/>
                </a:cubicBezTo>
                <a:cubicBezTo>
                  <a:pt x="168" y="1267"/>
                  <a:pt x="183" y="1293"/>
                  <a:pt x="201" y="1297"/>
                </a:cubicBezTo>
                <a:close/>
                <a:moveTo>
                  <a:pt x="1042" y="1524"/>
                </a:moveTo>
                <a:cubicBezTo>
                  <a:pt x="1016" y="1528"/>
                  <a:pt x="990" y="1530"/>
                  <a:pt x="959" y="1534"/>
                </a:cubicBezTo>
                <a:cubicBezTo>
                  <a:pt x="959" y="1557"/>
                  <a:pt x="960" y="1568"/>
                  <a:pt x="959" y="1579"/>
                </a:cubicBezTo>
                <a:cubicBezTo>
                  <a:pt x="958" y="1608"/>
                  <a:pt x="974" y="1631"/>
                  <a:pt x="998" y="1637"/>
                </a:cubicBezTo>
                <a:cubicBezTo>
                  <a:pt x="1021" y="1642"/>
                  <a:pt x="1048" y="1636"/>
                  <a:pt x="1070" y="1628"/>
                </a:cubicBezTo>
                <a:cubicBezTo>
                  <a:pt x="1091" y="1620"/>
                  <a:pt x="1100" y="1577"/>
                  <a:pt x="1092" y="1554"/>
                </a:cubicBezTo>
                <a:cubicBezTo>
                  <a:pt x="1083" y="1531"/>
                  <a:pt x="1067" y="1521"/>
                  <a:pt x="1042" y="1524"/>
                </a:cubicBezTo>
                <a:close/>
                <a:moveTo>
                  <a:pt x="760" y="1834"/>
                </a:moveTo>
                <a:cubicBezTo>
                  <a:pt x="744" y="1845"/>
                  <a:pt x="727" y="1857"/>
                  <a:pt x="711" y="1868"/>
                </a:cubicBezTo>
                <a:cubicBezTo>
                  <a:pt x="711" y="1916"/>
                  <a:pt x="722" y="1933"/>
                  <a:pt x="754" y="1941"/>
                </a:cubicBezTo>
                <a:cubicBezTo>
                  <a:pt x="779" y="1947"/>
                  <a:pt x="796" y="1936"/>
                  <a:pt x="805" y="1913"/>
                </a:cubicBezTo>
                <a:cubicBezTo>
                  <a:pt x="815" y="1886"/>
                  <a:pt x="799" y="1857"/>
                  <a:pt x="760" y="1834"/>
                </a:cubicBezTo>
                <a:close/>
                <a:moveTo>
                  <a:pt x="1125" y="345"/>
                </a:moveTo>
                <a:cubicBezTo>
                  <a:pt x="1090" y="343"/>
                  <a:pt x="1084" y="346"/>
                  <a:pt x="1080" y="364"/>
                </a:cubicBezTo>
                <a:cubicBezTo>
                  <a:pt x="1077" y="377"/>
                  <a:pt x="1081" y="388"/>
                  <a:pt x="1093" y="394"/>
                </a:cubicBezTo>
                <a:cubicBezTo>
                  <a:pt x="1110" y="402"/>
                  <a:pt x="1124" y="396"/>
                  <a:pt x="1139" y="374"/>
                </a:cubicBezTo>
                <a:cubicBezTo>
                  <a:pt x="1135" y="365"/>
                  <a:pt x="1130" y="355"/>
                  <a:pt x="1125" y="345"/>
                </a:cubicBezTo>
                <a:close/>
                <a:moveTo>
                  <a:pt x="1173" y="532"/>
                </a:moveTo>
                <a:cubicBezTo>
                  <a:pt x="1187" y="526"/>
                  <a:pt x="1193" y="511"/>
                  <a:pt x="1186" y="496"/>
                </a:cubicBezTo>
                <a:cubicBezTo>
                  <a:pt x="1180" y="480"/>
                  <a:pt x="1163" y="471"/>
                  <a:pt x="1150" y="476"/>
                </a:cubicBezTo>
                <a:cubicBezTo>
                  <a:pt x="1136" y="481"/>
                  <a:pt x="1126" y="504"/>
                  <a:pt x="1131" y="517"/>
                </a:cubicBezTo>
                <a:cubicBezTo>
                  <a:pt x="1136" y="530"/>
                  <a:pt x="1158" y="538"/>
                  <a:pt x="1173" y="532"/>
                </a:cubicBezTo>
                <a:close/>
                <a:moveTo>
                  <a:pt x="865" y="2031"/>
                </a:moveTo>
                <a:cubicBezTo>
                  <a:pt x="870" y="2055"/>
                  <a:pt x="897" y="2072"/>
                  <a:pt x="924" y="2068"/>
                </a:cubicBezTo>
                <a:cubicBezTo>
                  <a:pt x="958" y="2064"/>
                  <a:pt x="969" y="2048"/>
                  <a:pt x="973" y="1996"/>
                </a:cubicBezTo>
                <a:cubicBezTo>
                  <a:pt x="960" y="1982"/>
                  <a:pt x="947" y="1968"/>
                  <a:pt x="933" y="1952"/>
                </a:cubicBezTo>
                <a:cubicBezTo>
                  <a:pt x="878" y="1974"/>
                  <a:pt x="857" y="1999"/>
                  <a:pt x="865" y="2031"/>
                </a:cubicBezTo>
                <a:close/>
                <a:moveTo>
                  <a:pt x="881" y="1757"/>
                </a:moveTo>
                <a:cubicBezTo>
                  <a:pt x="851" y="1708"/>
                  <a:pt x="848" y="1707"/>
                  <a:pt x="799" y="1729"/>
                </a:cubicBezTo>
                <a:cubicBezTo>
                  <a:pt x="798" y="1758"/>
                  <a:pt x="805" y="1783"/>
                  <a:pt x="837" y="1791"/>
                </a:cubicBezTo>
                <a:cubicBezTo>
                  <a:pt x="862" y="1796"/>
                  <a:pt x="877" y="1782"/>
                  <a:pt x="881" y="1757"/>
                </a:cubicBezTo>
                <a:close/>
                <a:moveTo>
                  <a:pt x="1187" y="991"/>
                </a:moveTo>
                <a:cubicBezTo>
                  <a:pt x="1209" y="997"/>
                  <a:pt x="1247" y="971"/>
                  <a:pt x="1254" y="946"/>
                </a:cubicBezTo>
                <a:cubicBezTo>
                  <a:pt x="1260" y="924"/>
                  <a:pt x="1241" y="895"/>
                  <a:pt x="1215" y="887"/>
                </a:cubicBezTo>
                <a:cubicBezTo>
                  <a:pt x="1190" y="879"/>
                  <a:pt x="1163" y="897"/>
                  <a:pt x="1154" y="928"/>
                </a:cubicBezTo>
                <a:cubicBezTo>
                  <a:pt x="1146" y="951"/>
                  <a:pt x="1164" y="984"/>
                  <a:pt x="1187" y="991"/>
                </a:cubicBezTo>
                <a:close/>
                <a:moveTo>
                  <a:pt x="1018" y="1758"/>
                </a:moveTo>
                <a:cubicBezTo>
                  <a:pt x="994" y="1755"/>
                  <a:pt x="970" y="1779"/>
                  <a:pt x="966" y="1810"/>
                </a:cubicBezTo>
                <a:cubicBezTo>
                  <a:pt x="961" y="1839"/>
                  <a:pt x="978" y="1861"/>
                  <a:pt x="1005" y="1863"/>
                </a:cubicBezTo>
                <a:cubicBezTo>
                  <a:pt x="1038" y="1865"/>
                  <a:pt x="1066" y="1845"/>
                  <a:pt x="1068" y="1817"/>
                </a:cubicBezTo>
                <a:cubicBezTo>
                  <a:pt x="1071" y="1789"/>
                  <a:pt x="1047" y="1761"/>
                  <a:pt x="1018" y="1758"/>
                </a:cubicBezTo>
                <a:close/>
                <a:moveTo>
                  <a:pt x="1075" y="560"/>
                </a:moveTo>
                <a:cubicBezTo>
                  <a:pt x="1064" y="566"/>
                  <a:pt x="1058" y="570"/>
                  <a:pt x="1053" y="572"/>
                </a:cubicBezTo>
                <a:cubicBezTo>
                  <a:pt x="1038" y="579"/>
                  <a:pt x="1030" y="593"/>
                  <a:pt x="1033" y="607"/>
                </a:cubicBezTo>
                <a:cubicBezTo>
                  <a:pt x="1037" y="619"/>
                  <a:pt x="1046" y="632"/>
                  <a:pt x="1057" y="641"/>
                </a:cubicBezTo>
                <a:cubicBezTo>
                  <a:pt x="1066" y="649"/>
                  <a:pt x="1090" y="643"/>
                  <a:pt x="1099" y="633"/>
                </a:cubicBezTo>
                <a:cubicBezTo>
                  <a:pt x="1109" y="623"/>
                  <a:pt x="1109" y="612"/>
                  <a:pt x="1101" y="600"/>
                </a:cubicBezTo>
                <a:cubicBezTo>
                  <a:pt x="1093" y="588"/>
                  <a:pt x="1085" y="575"/>
                  <a:pt x="1075" y="560"/>
                </a:cubicBezTo>
                <a:close/>
                <a:moveTo>
                  <a:pt x="1371" y="2155"/>
                </a:moveTo>
                <a:cubicBezTo>
                  <a:pt x="1361" y="2149"/>
                  <a:pt x="1339" y="2151"/>
                  <a:pt x="1331" y="2162"/>
                </a:cubicBezTo>
                <a:cubicBezTo>
                  <a:pt x="1330" y="2162"/>
                  <a:pt x="1330" y="2163"/>
                  <a:pt x="1329" y="2163"/>
                </a:cubicBezTo>
                <a:cubicBezTo>
                  <a:pt x="1380" y="2163"/>
                  <a:pt x="1380" y="2163"/>
                  <a:pt x="1380" y="2163"/>
                </a:cubicBezTo>
                <a:cubicBezTo>
                  <a:pt x="1378" y="2160"/>
                  <a:pt x="1375" y="2158"/>
                  <a:pt x="1371" y="2155"/>
                </a:cubicBezTo>
                <a:close/>
                <a:moveTo>
                  <a:pt x="1248" y="1161"/>
                </a:moveTo>
                <a:cubicBezTo>
                  <a:pt x="1255" y="1139"/>
                  <a:pt x="1243" y="1112"/>
                  <a:pt x="1223" y="1103"/>
                </a:cubicBezTo>
                <a:cubicBezTo>
                  <a:pt x="1205" y="1096"/>
                  <a:pt x="1175" y="1107"/>
                  <a:pt x="1168" y="1125"/>
                </a:cubicBezTo>
                <a:cubicBezTo>
                  <a:pt x="1158" y="1148"/>
                  <a:pt x="1173" y="1175"/>
                  <a:pt x="1202" y="1185"/>
                </a:cubicBezTo>
                <a:cubicBezTo>
                  <a:pt x="1226" y="1193"/>
                  <a:pt x="1241" y="1185"/>
                  <a:pt x="1248" y="1161"/>
                </a:cubicBezTo>
                <a:close/>
                <a:moveTo>
                  <a:pt x="1325" y="2080"/>
                </a:moveTo>
                <a:cubicBezTo>
                  <a:pt x="1311" y="2076"/>
                  <a:pt x="1303" y="2082"/>
                  <a:pt x="1296" y="2093"/>
                </a:cubicBezTo>
                <a:cubicBezTo>
                  <a:pt x="1289" y="2104"/>
                  <a:pt x="1293" y="2113"/>
                  <a:pt x="1301" y="2124"/>
                </a:cubicBezTo>
                <a:cubicBezTo>
                  <a:pt x="1316" y="2127"/>
                  <a:pt x="1329" y="2124"/>
                  <a:pt x="1335" y="2111"/>
                </a:cubicBezTo>
                <a:cubicBezTo>
                  <a:pt x="1340" y="2099"/>
                  <a:pt x="1334" y="2088"/>
                  <a:pt x="1325" y="2080"/>
                </a:cubicBezTo>
                <a:close/>
                <a:moveTo>
                  <a:pt x="1352" y="1924"/>
                </a:moveTo>
                <a:cubicBezTo>
                  <a:pt x="1343" y="1928"/>
                  <a:pt x="1335" y="1935"/>
                  <a:pt x="1338" y="1947"/>
                </a:cubicBezTo>
                <a:cubicBezTo>
                  <a:pt x="1342" y="1962"/>
                  <a:pt x="1353" y="1966"/>
                  <a:pt x="1369" y="1964"/>
                </a:cubicBezTo>
                <a:cubicBezTo>
                  <a:pt x="1373" y="1958"/>
                  <a:pt x="1377" y="1950"/>
                  <a:pt x="1382" y="1942"/>
                </a:cubicBezTo>
                <a:cubicBezTo>
                  <a:pt x="1373" y="1932"/>
                  <a:pt x="1369" y="1917"/>
                  <a:pt x="1352" y="1924"/>
                </a:cubicBezTo>
                <a:close/>
                <a:moveTo>
                  <a:pt x="1250" y="1986"/>
                </a:moveTo>
                <a:cubicBezTo>
                  <a:pt x="1238" y="1974"/>
                  <a:pt x="1225" y="1975"/>
                  <a:pt x="1211" y="1983"/>
                </a:cubicBezTo>
                <a:cubicBezTo>
                  <a:pt x="1194" y="1994"/>
                  <a:pt x="1196" y="2010"/>
                  <a:pt x="1202" y="2034"/>
                </a:cubicBezTo>
                <a:cubicBezTo>
                  <a:pt x="1208" y="2037"/>
                  <a:pt x="1218" y="2040"/>
                  <a:pt x="1224" y="2043"/>
                </a:cubicBezTo>
                <a:cubicBezTo>
                  <a:pt x="1256" y="2028"/>
                  <a:pt x="1258" y="2009"/>
                  <a:pt x="1250" y="1986"/>
                </a:cubicBezTo>
                <a:close/>
                <a:moveTo>
                  <a:pt x="1221" y="2099"/>
                </a:moveTo>
                <a:cubicBezTo>
                  <a:pt x="1205" y="2106"/>
                  <a:pt x="1198" y="2117"/>
                  <a:pt x="1205" y="2130"/>
                </a:cubicBezTo>
                <a:cubicBezTo>
                  <a:pt x="1211" y="2143"/>
                  <a:pt x="1227" y="2151"/>
                  <a:pt x="1238" y="2146"/>
                </a:cubicBezTo>
                <a:cubicBezTo>
                  <a:pt x="1252" y="2141"/>
                  <a:pt x="1259" y="2123"/>
                  <a:pt x="1253" y="2109"/>
                </a:cubicBezTo>
                <a:cubicBezTo>
                  <a:pt x="1248" y="2097"/>
                  <a:pt x="1235" y="2093"/>
                  <a:pt x="1221" y="2099"/>
                </a:cubicBezTo>
                <a:close/>
                <a:moveTo>
                  <a:pt x="1273" y="1858"/>
                </a:moveTo>
                <a:cubicBezTo>
                  <a:pt x="1250" y="1869"/>
                  <a:pt x="1245" y="1876"/>
                  <a:pt x="1248" y="1893"/>
                </a:cubicBezTo>
                <a:cubicBezTo>
                  <a:pt x="1251" y="1907"/>
                  <a:pt x="1261" y="1919"/>
                  <a:pt x="1272" y="1919"/>
                </a:cubicBezTo>
                <a:cubicBezTo>
                  <a:pt x="1285" y="1918"/>
                  <a:pt x="1294" y="1912"/>
                  <a:pt x="1298" y="1899"/>
                </a:cubicBezTo>
                <a:cubicBezTo>
                  <a:pt x="1303" y="1881"/>
                  <a:pt x="1299" y="1875"/>
                  <a:pt x="1273" y="1858"/>
                </a:cubicBezTo>
                <a:close/>
                <a:moveTo>
                  <a:pt x="631" y="1475"/>
                </a:moveTo>
                <a:cubicBezTo>
                  <a:pt x="649" y="1458"/>
                  <a:pt x="647" y="1440"/>
                  <a:pt x="634" y="1423"/>
                </a:cubicBezTo>
                <a:cubicBezTo>
                  <a:pt x="617" y="1401"/>
                  <a:pt x="588" y="1408"/>
                  <a:pt x="557" y="1442"/>
                </a:cubicBezTo>
                <a:cubicBezTo>
                  <a:pt x="591" y="1486"/>
                  <a:pt x="610" y="1494"/>
                  <a:pt x="631" y="1475"/>
                </a:cubicBezTo>
                <a:close/>
                <a:moveTo>
                  <a:pt x="458" y="1229"/>
                </a:moveTo>
                <a:cubicBezTo>
                  <a:pt x="459" y="1203"/>
                  <a:pt x="434" y="1178"/>
                  <a:pt x="406" y="1176"/>
                </a:cubicBezTo>
                <a:cubicBezTo>
                  <a:pt x="375" y="1174"/>
                  <a:pt x="349" y="1195"/>
                  <a:pt x="346" y="1227"/>
                </a:cubicBezTo>
                <a:cubicBezTo>
                  <a:pt x="343" y="1256"/>
                  <a:pt x="367" y="1285"/>
                  <a:pt x="396" y="1287"/>
                </a:cubicBezTo>
                <a:cubicBezTo>
                  <a:pt x="426" y="1288"/>
                  <a:pt x="457" y="1259"/>
                  <a:pt x="458" y="1229"/>
                </a:cubicBezTo>
                <a:close/>
                <a:moveTo>
                  <a:pt x="183" y="1644"/>
                </a:moveTo>
                <a:cubicBezTo>
                  <a:pt x="159" y="1655"/>
                  <a:pt x="129" y="1660"/>
                  <a:pt x="138" y="1694"/>
                </a:cubicBezTo>
                <a:cubicBezTo>
                  <a:pt x="141" y="1705"/>
                  <a:pt x="160" y="1720"/>
                  <a:pt x="169" y="1719"/>
                </a:cubicBezTo>
                <a:cubicBezTo>
                  <a:pt x="186" y="1717"/>
                  <a:pt x="208" y="1708"/>
                  <a:pt x="216" y="1695"/>
                </a:cubicBezTo>
                <a:cubicBezTo>
                  <a:pt x="229" y="1671"/>
                  <a:pt x="205" y="1659"/>
                  <a:pt x="183" y="1644"/>
                </a:cubicBezTo>
                <a:close/>
                <a:moveTo>
                  <a:pt x="319" y="1840"/>
                </a:moveTo>
                <a:cubicBezTo>
                  <a:pt x="304" y="1805"/>
                  <a:pt x="278" y="1796"/>
                  <a:pt x="243" y="1803"/>
                </a:cubicBezTo>
                <a:cubicBezTo>
                  <a:pt x="223" y="1855"/>
                  <a:pt x="225" y="1873"/>
                  <a:pt x="251" y="1883"/>
                </a:cubicBezTo>
                <a:cubicBezTo>
                  <a:pt x="280" y="1895"/>
                  <a:pt x="300" y="1882"/>
                  <a:pt x="319" y="1840"/>
                </a:cubicBezTo>
                <a:close/>
                <a:moveTo>
                  <a:pt x="315" y="1642"/>
                </a:moveTo>
                <a:cubicBezTo>
                  <a:pt x="296" y="1640"/>
                  <a:pt x="282" y="1648"/>
                  <a:pt x="284" y="1667"/>
                </a:cubicBezTo>
                <a:cubicBezTo>
                  <a:pt x="285" y="1679"/>
                  <a:pt x="295" y="1691"/>
                  <a:pt x="306" y="1713"/>
                </a:cubicBezTo>
                <a:cubicBezTo>
                  <a:pt x="324" y="1696"/>
                  <a:pt x="340" y="1689"/>
                  <a:pt x="343" y="1678"/>
                </a:cubicBezTo>
                <a:cubicBezTo>
                  <a:pt x="348" y="1659"/>
                  <a:pt x="336" y="1644"/>
                  <a:pt x="315" y="1642"/>
                </a:cubicBezTo>
                <a:close/>
                <a:moveTo>
                  <a:pt x="258" y="2031"/>
                </a:moveTo>
                <a:cubicBezTo>
                  <a:pt x="238" y="2051"/>
                  <a:pt x="242" y="2072"/>
                  <a:pt x="255" y="2094"/>
                </a:cubicBezTo>
                <a:cubicBezTo>
                  <a:pt x="269" y="2116"/>
                  <a:pt x="289" y="2117"/>
                  <a:pt x="314" y="2111"/>
                </a:cubicBezTo>
                <a:cubicBezTo>
                  <a:pt x="333" y="2087"/>
                  <a:pt x="340" y="2063"/>
                  <a:pt x="321" y="2041"/>
                </a:cubicBezTo>
                <a:cubicBezTo>
                  <a:pt x="305" y="2021"/>
                  <a:pt x="281" y="2022"/>
                  <a:pt x="258" y="2031"/>
                </a:cubicBezTo>
                <a:close/>
                <a:moveTo>
                  <a:pt x="747" y="2149"/>
                </a:moveTo>
                <a:cubicBezTo>
                  <a:pt x="732" y="2146"/>
                  <a:pt x="713" y="2153"/>
                  <a:pt x="699" y="2163"/>
                </a:cubicBezTo>
                <a:cubicBezTo>
                  <a:pt x="772" y="2163"/>
                  <a:pt x="772" y="2163"/>
                  <a:pt x="772" y="2163"/>
                </a:cubicBezTo>
                <a:cubicBezTo>
                  <a:pt x="765" y="2155"/>
                  <a:pt x="758" y="2151"/>
                  <a:pt x="747" y="2149"/>
                </a:cubicBezTo>
                <a:close/>
                <a:moveTo>
                  <a:pt x="7" y="1653"/>
                </a:moveTo>
                <a:cubicBezTo>
                  <a:pt x="5" y="1653"/>
                  <a:pt x="3" y="1653"/>
                  <a:pt x="1" y="1652"/>
                </a:cubicBezTo>
                <a:cubicBezTo>
                  <a:pt x="1" y="1750"/>
                  <a:pt x="1" y="1750"/>
                  <a:pt x="1" y="1750"/>
                </a:cubicBezTo>
                <a:cubicBezTo>
                  <a:pt x="18" y="1746"/>
                  <a:pt x="34" y="1734"/>
                  <a:pt x="51" y="1722"/>
                </a:cubicBezTo>
                <a:cubicBezTo>
                  <a:pt x="49" y="1687"/>
                  <a:pt x="43" y="1658"/>
                  <a:pt x="7" y="1653"/>
                </a:cubicBezTo>
                <a:close/>
                <a:moveTo>
                  <a:pt x="25" y="2078"/>
                </a:moveTo>
                <a:cubicBezTo>
                  <a:pt x="15" y="2081"/>
                  <a:pt x="7" y="2086"/>
                  <a:pt x="1" y="2091"/>
                </a:cubicBezTo>
                <a:cubicBezTo>
                  <a:pt x="1" y="2163"/>
                  <a:pt x="1" y="2163"/>
                  <a:pt x="1" y="2163"/>
                </a:cubicBezTo>
                <a:cubicBezTo>
                  <a:pt x="102" y="2163"/>
                  <a:pt x="102" y="2163"/>
                  <a:pt x="102" y="2163"/>
                </a:cubicBezTo>
                <a:cubicBezTo>
                  <a:pt x="101" y="2103"/>
                  <a:pt x="70" y="2084"/>
                  <a:pt x="25" y="2078"/>
                </a:cubicBezTo>
                <a:close/>
                <a:moveTo>
                  <a:pt x="137" y="1941"/>
                </a:moveTo>
                <a:cubicBezTo>
                  <a:pt x="121" y="1954"/>
                  <a:pt x="110" y="1979"/>
                  <a:pt x="109" y="1999"/>
                </a:cubicBezTo>
                <a:cubicBezTo>
                  <a:pt x="107" y="2024"/>
                  <a:pt x="134" y="2031"/>
                  <a:pt x="154" y="2035"/>
                </a:cubicBezTo>
                <a:cubicBezTo>
                  <a:pt x="179" y="2040"/>
                  <a:pt x="200" y="2019"/>
                  <a:pt x="215" y="1979"/>
                </a:cubicBezTo>
                <a:cubicBezTo>
                  <a:pt x="180" y="1937"/>
                  <a:pt x="157" y="1924"/>
                  <a:pt x="137" y="1941"/>
                </a:cubicBezTo>
                <a:close/>
                <a:moveTo>
                  <a:pt x="582" y="1969"/>
                </a:moveTo>
                <a:cubicBezTo>
                  <a:pt x="576" y="2018"/>
                  <a:pt x="583" y="2037"/>
                  <a:pt x="611" y="2049"/>
                </a:cubicBezTo>
                <a:cubicBezTo>
                  <a:pt x="629" y="2056"/>
                  <a:pt x="645" y="2054"/>
                  <a:pt x="657" y="2037"/>
                </a:cubicBezTo>
                <a:cubicBezTo>
                  <a:pt x="671" y="2019"/>
                  <a:pt x="677" y="2000"/>
                  <a:pt x="661" y="1980"/>
                </a:cubicBezTo>
                <a:cubicBezTo>
                  <a:pt x="640" y="1954"/>
                  <a:pt x="614" y="1948"/>
                  <a:pt x="582" y="1969"/>
                </a:cubicBezTo>
                <a:close/>
                <a:moveTo>
                  <a:pt x="655" y="1781"/>
                </a:moveTo>
                <a:cubicBezTo>
                  <a:pt x="652" y="1760"/>
                  <a:pt x="634" y="1755"/>
                  <a:pt x="615" y="1755"/>
                </a:cubicBezTo>
                <a:cubicBezTo>
                  <a:pt x="581" y="1755"/>
                  <a:pt x="573" y="1776"/>
                  <a:pt x="573" y="1806"/>
                </a:cubicBezTo>
                <a:cubicBezTo>
                  <a:pt x="586" y="1817"/>
                  <a:pt x="598" y="1829"/>
                  <a:pt x="609" y="1838"/>
                </a:cubicBezTo>
                <a:cubicBezTo>
                  <a:pt x="648" y="1834"/>
                  <a:pt x="659" y="1811"/>
                  <a:pt x="655" y="1781"/>
                </a:cubicBezTo>
                <a:close/>
                <a:moveTo>
                  <a:pt x="723" y="1625"/>
                </a:moveTo>
                <a:cubicBezTo>
                  <a:pt x="725" y="1604"/>
                  <a:pt x="705" y="1583"/>
                  <a:pt x="679" y="1580"/>
                </a:cubicBezTo>
                <a:cubicBezTo>
                  <a:pt x="655" y="1577"/>
                  <a:pt x="635" y="1594"/>
                  <a:pt x="632" y="1621"/>
                </a:cubicBezTo>
                <a:cubicBezTo>
                  <a:pt x="630" y="1643"/>
                  <a:pt x="651" y="1665"/>
                  <a:pt x="675" y="1666"/>
                </a:cubicBezTo>
                <a:cubicBezTo>
                  <a:pt x="696" y="1667"/>
                  <a:pt x="722" y="1645"/>
                  <a:pt x="723" y="1625"/>
                </a:cubicBezTo>
                <a:close/>
                <a:moveTo>
                  <a:pt x="432" y="2016"/>
                </a:moveTo>
                <a:cubicBezTo>
                  <a:pt x="412" y="2028"/>
                  <a:pt x="396" y="2069"/>
                  <a:pt x="408" y="2093"/>
                </a:cubicBezTo>
                <a:cubicBezTo>
                  <a:pt x="415" y="2108"/>
                  <a:pt x="434" y="2123"/>
                  <a:pt x="450" y="2126"/>
                </a:cubicBezTo>
                <a:cubicBezTo>
                  <a:pt x="477" y="2131"/>
                  <a:pt x="497" y="2100"/>
                  <a:pt x="508" y="2042"/>
                </a:cubicBezTo>
                <a:cubicBezTo>
                  <a:pt x="473" y="2005"/>
                  <a:pt x="458" y="2000"/>
                  <a:pt x="432" y="2016"/>
                </a:cubicBezTo>
                <a:close/>
                <a:moveTo>
                  <a:pt x="481" y="1906"/>
                </a:moveTo>
                <a:cubicBezTo>
                  <a:pt x="483" y="1881"/>
                  <a:pt x="470" y="1869"/>
                  <a:pt x="435" y="1866"/>
                </a:cubicBezTo>
                <a:cubicBezTo>
                  <a:pt x="402" y="1863"/>
                  <a:pt x="384" y="1876"/>
                  <a:pt x="380" y="1904"/>
                </a:cubicBezTo>
                <a:cubicBezTo>
                  <a:pt x="377" y="1927"/>
                  <a:pt x="399" y="1957"/>
                  <a:pt x="421" y="1959"/>
                </a:cubicBezTo>
                <a:cubicBezTo>
                  <a:pt x="446" y="1962"/>
                  <a:pt x="478" y="1934"/>
                  <a:pt x="481" y="1906"/>
                </a:cubicBezTo>
                <a:close/>
                <a:moveTo>
                  <a:pt x="28" y="1567"/>
                </a:moveTo>
                <a:cubicBezTo>
                  <a:pt x="49" y="1566"/>
                  <a:pt x="61" y="1550"/>
                  <a:pt x="58" y="1531"/>
                </a:cubicBezTo>
                <a:cubicBezTo>
                  <a:pt x="56" y="1515"/>
                  <a:pt x="50" y="1493"/>
                  <a:pt x="39" y="1487"/>
                </a:cubicBezTo>
                <a:cubicBezTo>
                  <a:pt x="24" y="1480"/>
                  <a:pt x="12" y="1480"/>
                  <a:pt x="1" y="1485"/>
                </a:cubicBezTo>
                <a:cubicBezTo>
                  <a:pt x="1" y="1561"/>
                  <a:pt x="1" y="1561"/>
                  <a:pt x="1" y="1561"/>
                </a:cubicBezTo>
                <a:cubicBezTo>
                  <a:pt x="8" y="1565"/>
                  <a:pt x="17" y="1567"/>
                  <a:pt x="28" y="1567"/>
                </a:cubicBezTo>
                <a:close/>
                <a:moveTo>
                  <a:pt x="481" y="1649"/>
                </a:moveTo>
                <a:cubicBezTo>
                  <a:pt x="507" y="1681"/>
                  <a:pt x="533" y="1690"/>
                  <a:pt x="544" y="1669"/>
                </a:cubicBezTo>
                <a:cubicBezTo>
                  <a:pt x="551" y="1658"/>
                  <a:pt x="549" y="1635"/>
                  <a:pt x="541" y="1624"/>
                </a:cubicBezTo>
                <a:cubicBezTo>
                  <a:pt x="528" y="1607"/>
                  <a:pt x="507" y="1616"/>
                  <a:pt x="481" y="1649"/>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6BCB8C2A-245F-4CD1-ABA5-C09A6C6D5DB3}" type="datetimeFigureOut">
              <a:rPr lang="en-MY" smtClean="0"/>
              <a:t>14/1/2021</a:t>
            </a:fld>
            <a:endParaRPr lang="en-MY"/>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MY"/>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CCF2C0F9-97DB-4006-8059-B49E8491D530}" type="slidenum">
              <a:rPr lang="en-MY" smtClean="0"/>
              <a:t>‹#›</a:t>
            </a:fld>
            <a:endParaRPr lang="en-MY"/>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9116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CB8C2A-245F-4CD1-ABA5-C09A6C6D5DB3}" type="datetimeFigureOut">
              <a:rPr lang="en-MY" smtClean="0"/>
              <a:t>14/1/2021</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CCF2C0F9-97DB-4006-8059-B49E8491D530}" type="slidenum">
              <a:rPr lang="en-MY" smtClean="0"/>
              <a:t>‹#›</a:t>
            </a:fld>
            <a:endParaRPr lang="en-MY"/>
          </a:p>
        </p:txBody>
      </p:sp>
    </p:spTree>
    <p:extLst>
      <p:ext uri="{BB962C8B-B14F-4D97-AF65-F5344CB8AC3E}">
        <p14:creationId xmlns:p14="http://schemas.microsoft.com/office/powerpoint/2010/main" val="3927034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CB8C2A-245F-4CD1-ABA5-C09A6C6D5DB3}" type="datetimeFigureOut">
              <a:rPr lang="en-MY" smtClean="0"/>
              <a:t>14/1/2021</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CCF2C0F9-97DB-4006-8059-B49E8491D530}" type="slidenum">
              <a:rPr lang="en-MY" smtClean="0"/>
              <a:t>‹#›</a:t>
            </a:fld>
            <a:endParaRPr lang="en-MY"/>
          </a:p>
        </p:txBody>
      </p:sp>
    </p:spTree>
    <p:extLst>
      <p:ext uri="{BB962C8B-B14F-4D97-AF65-F5344CB8AC3E}">
        <p14:creationId xmlns:p14="http://schemas.microsoft.com/office/powerpoint/2010/main" val="917988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CB8C2A-245F-4CD1-ABA5-C09A6C6D5DB3}" type="datetimeFigureOut">
              <a:rPr lang="en-MY" smtClean="0"/>
              <a:t>14/1/2021</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CCF2C0F9-97DB-4006-8059-B49E8491D530}" type="slidenum">
              <a:rPr lang="en-MY" smtClean="0"/>
              <a:t>‹#›</a:t>
            </a:fld>
            <a:endParaRPr lang="en-MY"/>
          </a:p>
        </p:txBody>
      </p:sp>
    </p:spTree>
    <p:extLst>
      <p:ext uri="{BB962C8B-B14F-4D97-AF65-F5344CB8AC3E}">
        <p14:creationId xmlns:p14="http://schemas.microsoft.com/office/powerpoint/2010/main" val="912554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8"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6BCB8C2A-245F-4CD1-ABA5-C09A6C6D5DB3}" type="datetimeFigureOut">
              <a:rPr lang="en-MY" smtClean="0"/>
              <a:t>14/1/2021</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CCF2C0F9-97DB-4006-8059-B49E8491D530}" type="slidenum">
              <a:rPr lang="en-MY" smtClean="0"/>
              <a:t>‹#›</a:t>
            </a:fld>
            <a:endParaRPr lang="en-MY"/>
          </a:p>
        </p:txBody>
      </p:sp>
    </p:spTree>
    <p:extLst>
      <p:ext uri="{BB962C8B-B14F-4D97-AF65-F5344CB8AC3E}">
        <p14:creationId xmlns:p14="http://schemas.microsoft.com/office/powerpoint/2010/main" val="1141675951"/>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6BCB8C2A-245F-4CD1-ABA5-C09A6C6D5DB3}" type="datetimeFigureOut">
              <a:rPr lang="en-MY" smtClean="0"/>
              <a:t>14/1/2021</a:t>
            </a:fld>
            <a:endParaRPr lang="en-MY"/>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MY"/>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CCF2C0F9-97DB-4006-8059-B49E8491D530}" type="slidenum">
              <a:rPr lang="en-MY" smtClean="0"/>
              <a:t>‹#›</a:t>
            </a:fld>
            <a:endParaRPr lang="en-MY"/>
          </a:p>
        </p:txBody>
      </p:sp>
    </p:spTree>
    <p:extLst>
      <p:ext uri="{BB962C8B-B14F-4D97-AF65-F5344CB8AC3E}">
        <p14:creationId xmlns:p14="http://schemas.microsoft.com/office/powerpoint/2010/main" val="735238449"/>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6BCB8C2A-245F-4CD1-ABA5-C09A6C6D5DB3}" type="datetimeFigureOut">
              <a:rPr lang="en-MY" smtClean="0"/>
              <a:t>14/1/2021</a:t>
            </a:fld>
            <a:endParaRPr lang="en-MY"/>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MY"/>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CCF2C0F9-97DB-4006-8059-B49E8491D530}" type="slidenum">
              <a:rPr lang="en-MY" smtClean="0"/>
              <a:t>‹#›</a:t>
            </a:fld>
            <a:endParaRPr lang="en-MY"/>
          </a:p>
        </p:txBody>
      </p:sp>
    </p:spTree>
    <p:extLst>
      <p:ext uri="{BB962C8B-B14F-4D97-AF65-F5344CB8AC3E}">
        <p14:creationId xmlns:p14="http://schemas.microsoft.com/office/powerpoint/2010/main" val="3012480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6BCB8C2A-245F-4CD1-ABA5-C09A6C6D5DB3}" type="datetimeFigureOut">
              <a:rPr lang="en-MY" smtClean="0"/>
              <a:t>14/1/2021</a:t>
            </a:fld>
            <a:endParaRPr lang="en-MY"/>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MY"/>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CCF2C0F9-97DB-4006-8059-B49E8491D530}" type="slidenum">
              <a:rPr lang="en-MY" smtClean="0"/>
              <a:t>‹#›</a:t>
            </a:fld>
            <a:endParaRPr lang="en-MY"/>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53188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7.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3.emf"/><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2.emf"/><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5.emf"/><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14.emf"/><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6.wmf"/><Relationship Id="rId4" Type="http://schemas.openxmlformats.org/officeDocument/2006/relationships/oleObject" Target="../embeddings/oleObject10.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15.xml"/><Relationship Id="rId7"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17.emf"/><Relationship Id="rId4" Type="http://schemas.openxmlformats.org/officeDocument/2006/relationships/oleObject" Target="../embeddings/oleObject11.bin"/><Relationship Id="rId9" Type="http://schemas.openxmlformats.org/officeDocument/2006/relationships/image" Target="../media/image19.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0.emf"/><Relationship Id="rId4" Type="http://schemas.openxmlformats.org/officeDocument/2006/relationships/oleObject" Target="../embeddings/oleObject14.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24.png"/><Relationship Id="rId3" Type="http://schemas.openxmlformats.org/officeDocument/2006/relationships/tags" Target="../tags/tag2.xml"/><Relationship Id="rId7" Type="http://schemas.openxmlformats.org/officeDocument/2006/relationships/slideLayout" Target="../slideLayouts/slideLayout12.xml"/><Relationship Id="rId12" Type="http://schemas.openxmlformats.org/officeDocument/2006/relationships/image" Target="../media/image23.png"/><Relationship Id="rId2" Type="http://schemas.openxmlformats.org/officeDocument/2006/relationships/tags" Target="../tags/tag1.xml"/><Relationship Id="rId1" Type="http://schemas.openxmlformats.org/officeDocument/2006/relationships/vmlDrawing" Target="../drawings/vmlDrawing9.vml"/><Relationship Id="rId6" Type="http://schemas.openxmlformats.org/officeDocument/2006/relationships/tags" Target="../tags/tag5.xml"/><Relationship Id="rId11" Type="http://schemas.openxmlformats.org/officeDocument/2006/relationships/image" Target="../media/image22.emf"/><Relationship Id="rId5" Type="http://schemas.openxmlformats.org/officeDocument/2006/relationships/tags" Target="../tags/tag4.xml"/><Relationship Id="rId10" Type="http://schemas.openxmlformats.org/officeDocument/2006/relationships/oleObject" Target="../embeddings/oleObject16.bin"/><Relationship Id="rId4" Type="http://schemas.openxmlformats.org/officeDocument/2006/relationships/tags" Target="../tags/tag3.xml"/><Relationship Id="rId9" Type="http://schemas.openxmlformats.org/officeDocument/2006/relationships/image" Target="../media/image21.emf"/></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image" Target="../media/image29.wmf"/><Relationship Id="rId5" Type="http://schemas.openxmlformats.org/officeDocument/2006/relationships/oleObject" Target="../embeddings/oleObject18.bin"/><Relationship Id="rId4" Type="http://schemas.openxmlformats.org/officeDocument/2006/relationships/image" Target="../media/image28.wmf"/></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3.xml"/><Relationship Id="rId1" Type="http://schemas.openxmlformats.org/officeDocument/2006/relationships/vmlDrawing" Target="../drawings/vmlDrawing11.vml"/><Relationship Id="rId4" Type="http://schemas.openxmlformats.org/officeDocument/2006/relationships/image" Target="../media/image33.wmf"/></Relationships>
</file>

<file path=ppt/slides/_rels/slide31.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14.xml"/><Relationship Id="rId1" Type="http://schemas.openxmlformats.org/officeDocument/2006/relationships/vmlDrawing" Target="../drawings/vmlDrawing12.vml"/><Relationship Id="rId6" Type="http://schemas.openxmlformats.org/officeDocument/2006/relationships/image" Target="../media/image35.wmf"/><Relationship Id="rId5" Type="http://schemas.openxmlformats.org/officeDocument/2006/relationships/oleObject" Target="../embeddings/oleObject22.bin"/><Relationship Id="rId4" Type="http://schemas.openxmlformats.org/officeDocument/2006/relationships/image" Target="../media/image34.wmf"/></Relationships>
</file>

<file path=ppt/slides/_rels/slide32.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14.xml"/><Relationship Id="rId1" Type="http://schemas.openxmlformats.org/officeDocument/2006/relationships/vmlDrawing" Target="../drawings/vmlDrawing13.vml"/><Relationship Id="rId6" Type="http://schemas.openxmlformats.org/officeDocument/2006/relationships/image" Target="../media/image38.wmf"/><Relationship Id="rId5" Type="http://schemas.openxmlformats.org/officeDocument/2006/relationships/oleObject" Target="../embeddings/oleObject25.bin"/><Relationship Id="rId4" Type="http://schemas.openxmlformats.org/officeDocument/2006/relationships/image" Target="../media/image37.wmf"/></Relationships>
</file>

<file path=ppt/slides/_rels/slide33.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14.xml"/><Relationship Id="rId1" Type="http://schemas.openxmlformats.org/officeDocument/2006/relationships/vmlDrawing" Target="../drawings/vmlDrawing14.vml"/><Relationship Id="rId6" Type="http://schemas.openxmlformats.org/officeDocument/2006/relationships/image" Target="../media/image40.wmf"/><Relationship Id="rId5" Type="http://schemas.openxmlformats.org/officeDocument/2006/relationships/oleObject" Target="../embeddings/oleObject28.bin"/><Relationship Id="rId4" Type="http://schemas.openxmlformats.org/officeDocument/2006/relationships/image" Target="../media/image39.wmf"/></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43.png"/><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2.svg"/></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22.xml"/><Relationship Id="rId7" Type="http://schemas.openxmlformats.org/officeDocument/2006/relationships/image" Target="../media/image54.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31.bin"/><Relationship Id="rId5" Type="http://schemas.openxmlformats.org/officeDocument/2006/relationships/image" Target="../media/image53.wmf"/><Relationship Id="rId4" Type="http://schemas.openxmlformats.org/officeDocument/2006/relationships/oleObject" Target="../embeddings/oleObject30.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notesSlide" Target="../notesSlides/notesSlide23.xml"/><Relationship Id="rId7"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34.bin"/><Relationship Id="rId11" Type="http://schemas.openxmlformats.org/officeDocument/2006/relationships/image" Target="../media/image58.wmf"/><Relationship Id="rId5" Type="http://schemas.openxmlformats.org/officeDocument/2006/relationships/image" Target="../media/image55.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57.wmf"/></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62.png"/><Relationship Id="rId4" Type="http://schemas.openxmlformats.org/officeDocument/2006/relationships/image" Target="../media/image61.png"/></Relationships>
</file>

<file path=ppt/slides/_rels/slide46.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8">
            <a:extLst>
              <a:ext uri="{FF2B5EF4-FFF2-40B4-BE49-F238E27FC236}">
                <a16:creationId xmlns:a16="http://schemas.microsoft.com/office/drawing/2014/main" id="{2F5AE6E9-C0B8-485A-B03B-842FC7840F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5" y="-19050"/>
            <a:ext cx="12201525" cy="6883400"/>
            <a:chOff x="-3175" y="-19050"/>
            <a:chExt cx="12201525" cy="6883400"/>
          </a:xfrm>
          <a:solidFill>
            <a:srgbClr val="FEFCF7">
              <a:alpha val="10000"/>
            </a:srgbClr>
          </a:solidFill>
        </p:grpSpPr>
        <p:sp>
          <p:nvSpPr>
            <p:cNvPr id="10" name="Freeform 13">
              <a:extLst>
                <a:ext uri="{FF2B5EF4-FFF2-40B4-BE49-F238E27FC236}">
                  <a16:creationId xmlns:a16="http://schemas.microsoft.com/office/drawing/2014/main" id="{4EA42B7B-6F15-4CC7-BBCC-2B2A605053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560513" y="-19050"/>
              <a:ext cx="10028237" cy="6883400"/>
            </a:xfrm>
            <a:custGeom>
              <a:avLst/>
              <a:gdLst/>
              <a:ahLst/>
              <a:cxnLst/>
              <a:rect l="0" t="0" r="r" b="b"/>
              <a:pathLst>
                <a:path w="3154" h="2164">
                  <a:moveTo>
                    <a:pt x="299" y="343"/>
                  </a:moveTo>
                  <a:cubicBezTo>
                    <a:pt x="302" y="360"/>
                    <a:pt x="304" y="374"/>
                    <a:pt x="321" y="374"/>
                  </a:cubicBezTo>
                  <a:cubicBezTo>
                    <a:pt x="327" y="374"/>
                    <a:pt x="336" y="369"/>
                    <a:pt x="339" y="364"/>
                  </a:cubicBezTo>
                  <a:cubicBezTo>
                    <a:pt x="347" y="348"/>
                    <a:pt x="337" y="338"/>
                    <a:pt x="322" y="327"/>
                  </a:cubicBezTo>
                  <a:cubicBezTo>
                    <a:pt x="314" y="332"/>
                    <a:pt x="306" y="338"/>
                    <a:pt x="299" y="343"/>
                  </a:cubicBezTo>
                  <a:close/>
                  <a:moveTo>
                    <a:pt x="443" y="104"/>
                  </a:moveTo>
                  <a:cubicBezTo>
                    <a:pt x="461" y="98"/>
                    <a:pt x="467" y="84"/>
                    <a:pt x="465" y="65"/>
                  </a:cubicBezTo>
                  <a:cubicBezTo>
                    <a:pt x="445" y="46"/>
                    <a:pt x="435" y="43"/>
                    <a:pt x="420" y="54"/>
                  </a:cubicBezTo>
                  <a:cubicBezTo>
                    <a:pt x="410" y="61"/>
                    <a:pt x="405" y="69"/>
                    <a:pt x="410" y="82"/>
                  </a:cubicBezTo>
                  <a:cubicBezTo>
                    <a:pt x="414" y="95"/>
                    <a:pt x="431" y="108"/>
                    <a:pt x="443" y="104"/>
                  </a:cubicBezTo>
                  <a:close/>
                  <a:moveTo>
                    <a:pt x="419" y="264"/>
                  </a:moveTo>
                  <a:cubicBezTo>
                    <a:pt x="412" y="277"/>
                    <a:pt x="406" y="287"/>
                    <a:pt x="401" y="296"/>
                  </a:cubicBezTo>
                  <a:cubicBezTo>
                    <a:pt x="430" y="320"/>
                    <a:pt x="435" y="319"/>
                    <a:pt x="447" y="288"/>
                  </a:cubicBezTo>
                  <a:cubicBezTo>
                    <a:pt x="439" y="281"/>
                    <a:pt x="430" y="274"/>
                    <a:pt x="419" y="264"/>
                  </a:cubicBezTo>
                  <a:close/>
                  <a:moveTo>
                    <a:pt x="350" y="105"/>
                  </a:moveTo>
                  <a:cubicBezTo>
                    <a:pt x="357" y="100"/>
                    <a:pt x="367" y="91"/>
                    <a:pt x="367" y="83"/>
                  </a:cubicBezTo>
                  <a:cubicBezTo>
                    <a:pt x="367" y="65"/>
                    <a:pt x="353" y="58"/>
                    <a:pt x="335" y="58"/>
                  </a:cubicBezTo>
                  <a:cubicBezTo>
                    <a:pt x="322" y="69"/>
                    <a:pt x="314" y="82"/>
                    <a:pt x="324" y="98"/>
                  </a:cubicBezTo>
                  <a:cubicBezTo>
                    <a:pt x="330" y="109"/>
                    <a:pt x="341" y="111"/>
                    <a:pt x="350" y="105"/>
                  </a:cubicBezTo>
                  <a:close/>
                  <a:moveTo>
                    <a:pt x="473" y="465"/>
                  </a:moveTo>
                  <a:cubicBezTo>
                    <a:pt x="484" y="461"/>
                    <a:pt x="489" y="445"/>
                    <a:pt x="484" y="431"/>
                  </a:cubicBezTo>
                  <a:cubicBezTo>
                    <a:pt x="479" y="418"/>
                    <a:pt x="466" y="413"/>
                    <a:pt x="451" y="418"/>
                  </a:cubicBezTo>
                  <a:cubicBezTo>
                    <a:pt x="440" y="423"/>
                    <a:pt x="434" y="439"/>
                    <a:pt x="439" y="451"/>
                  </a:cubicBezTo>
                  <a:cubicBezTo>
                    <a:pt x="444" y="462"/>
                    <a:pt x="462" y="470"/>
                    <a:pt x="473" y="465"/>
                  </a:cubicBezTo>
                  <a:close/>
                  <a:moveTo>
                    <a:pt x="348" y="286"/>
                  </a:moveTo>
                  <a:cubicBezTo>
                    <a:pt x="359" y="284"/>
                    <a:pt x="364" y="274"/>
                    <a:pt x="359" y="263"/>
                  </a:cubicBezTo>
                  <a:cubicBezTo>
                    <a:pt x="355" y="253"/>
                    <a:pt x="348" y="248"/>
                    <a:pt x="339" y="253"/>
                  </a:cubicBezTo>
                  <a:cubicBezTo>
                    <a:pt x="333" y="257"/>
                    <a:pt x="329" y="265"/>
                    <a:pt x="321" y="276"/>
                  </a:cubicBezTo>
                  <a:cubicBezTo>
                    <a:pt x="334" y="281"/>
                    <a:pt x="342" y="287"/>
                    <a:pt x="348" y="286"/>
                  </a:cubicBezTo>
                  <a:close/>
                  <a:moveTo>
                    <a:pt x="499" y="278"/>
                  </a:moveTo>
                  <a:cubicBezTo>
                    <a:pt x="513" y="282"/>
                    <a:pt x="523" y="271"/>
                    <a:pt x="526" y="260"/>
                  </a:cubicBezTo>
                  <a:cubicBezTo>
                    <a:pt x="531" y="243"/>
                    <a:pt x="521" y="231"/>
                    <a:pt x="503" y="224"/>
                  </a:cubicBezTo>
                  <a:cubicBezTo>
                    <a:pt x="485" y="232"/>
                    <a:pt x="472" y="242"/>
                    <a:pt x="478" y="262"/>
                  </a:cubicBezTo>
                  <a:cubicBezTo>
                    <a:pt x="481" y="269"/>
                    <a:pt x="491" y="276"/>
                    <a:pt x="499" y="278"/>
                  </a:cubicBezTo>
                  <a:close/>
                  <a:moveTo>
                    <a:pt x="200" y="62"/>
                  </a:moveTo>
                  <a:cubicBezTo>
                    <a:pt x="208" y="55"/>
                    <a:pt x="216" y="49"/>
                    <a:pt x="227" y="40"/>
                  </a:cubicBezTo>
                  <a:cubicBezTo>
                    <a:pt x="223" y="29"/>
                    <a:pt x="221" y="16"/>
                    <a:pt x="215" y="6"/>
                  </a:cubicBezTo>
                  <a:cubicBezTo>
                    <a:pt x="157" y="6"/>
                    <a:pt x="157" y="6"/>
                    <a:pt x="157" y="6"/>
                  </a:cubicBezTo>
                  <a:cubicBezTo>
                    <a:pt x="152" y="17"/>
                    <a:pt x="154" y="32"/>
                    <a:pt x="163" y="44"/>
                  </a:cubicBezTo>
                  <a:cubicBezTo>
                    <a:pt x="173" y="56"/>
                    <a:pt x="184" y="64"/>
                    <a:pt x="200" y="62"/>
                  </a:cubicBezTo>
                  <a:close/>
                  <a:moveTo>
                    <a:pt x="560" y="466"/>
                  </a:moveTo>
                  <a:cubicBezTo>
                    <a:pt x="571" y="475"/>
                    <a:pt x="583" y="485"/>
                    <a:pt x="593" y="471"/>
                  </a:cubicBezTo>
                  <a:cubicBezTo>
                    <a:pt x="598" y="464"/>
                    <a:pt x="601" y="451"/>
                    <a:pt x="598" y="442"/>
                  </a:cubicBezTo>
                  <a:cubicBezTo>
                    <a:pt x="594" y="425"/>
                    <a:pt x="579" y="428"/>
                    <a:pt x="561" y="431"/>
                  </a:cubicBezTo>
                  <a:cubicBezTo>
                    <a:pt x="560" y="444"/>
                    <a:pt x="560" y="456"/>
                    <a:pt x="560" y="466"/>
                  </a:cubicBezTo>
                  <a:close/>
                  <a:moveTo>
                    <a:pt x="587" y="285"/>
                  </a:moveTo>
                  <a:cubicBezTo>
                    <a:pt x="605" y="313"/>
                    <a:pt x="609" y="314"/>
                    <a:pt x="634" y="290"/>
                  </a:cubicBezTo>
                  <a:cubicBezTo>
                    <a:pt x="631" y="281"/>
                    <a:pt x="629" y="272"/>
                    <a:pt x="626" y="264"/>
                  </a:cubicBezTo>
                  <a:cubicBezTo>
                    <a:pt x="608" y="261"/>
                    <a:pt x="594" y="264"/>
                    <a:pt x="587" y="285"/>
                  </a:cubicBezTo>
                  <a:close/>
                  <a:moveTo>
                    <a:pt x="605" y="229"/>
                  </a:moveTo>
                  <a:cubicBezTo>
                    <a:pt x="618" y="223"/>
                    <a:pt x="624" y="204"/>
                    <a:pt x="618" y="190"/>
                  </a:cubicBezTo>
                  <a:cubicBezTo>
                    <a:pt x="612" y="173"/>
                    <a:pt x="594" y="166"/>
                    <a:pt x="577" y="172"/>
                  </a:cubicBezTo>
                  <a:cubicBezTo>
                    <a:pt x="562" y="179"/>
                    <a:pt x="553" y="198"/>
                    <a:pt x="560" y="213"/>
                  </a:cubicBezTo>
                  <a:cubicBezTo>
                    <a:pt x="567" y="228"/>
                    <a:pt x="590" y="237"/>
                    <a:pt x="605" y="229"/>
                  </a:cubicBezTo>
                  <a:close/>
                  <a:moveTo>
                    <a:pt x="525" y="380"/>
                  </a:moveTo>
                  <a:cubicBezTo>
                    <a:pt x="538" y="385"/>
                    <a:pt x="547" y="379"/>
                    <a:pt x="552" y="368"/>
                  </a:cubicBezTo>
                  <a:cubicBezTo>
                    <a:pt x="559" y="354"/>
                    <a:pt x="548" y="341"/>
                    <a:pt x="522" y="334"/>
                  </a:cubicBezTo>
                  <a:cubicBezTo>
                    <a:pt x="509" y="363"/>
                    <a:pt x="510" y="374"/>
                    <a:pt x="525" y="380"/>
                  </a:cubicBezTo>
                  <a:close/>
                  <a:moveTo>
                    <a:pt x="538" y="136"/>
                  </a:moveTo>
                  <a:cubicBezTo>
                    <a:pt x="550" y="132"/>
                    <a:pt x="558" y="116"/>
                    <a:pt x="553" y="104"/>
                  </a:cubicBezTo>
                  <a:cubicBezTo>
                    <a:pt x="549" y="93"/>
                    <a:pt x="534" y="86"/>
                    <a:pt x="523" y="89"/>
                  </a:cubicBezTo>
                  <a:cubicBezTo>
                    <a:pt x="511" y="93"/>
                    <a:pt x="502" y="106"/>
                    <a:pt x="505" y="117"/>
                  </a:cubicBezTo>
                  <a:cubicBezTo>
                    <a:pt x="508" y="131"/>
                    <a:pt x="525" y="140"/>
                    <a:pt x="538" y="136"/>
                  </a:cubicBezTo>
                  <a:close/>
                  <a:moveTo>
                    <a:pt x="178" y="589"/>
                  </a:moveTo>
                  <a:cubicBezTo>
                    <a:pt x="156" y="594"/>
                    <a:pt x="151" y="611"/>
                    <a:pt x="148" y="633"/>
                  </a:cubicBezTo>
                  <a:cubicBezTo>
                    <a:pt x="160" y="641"/>
                    <a:pt x="171" y="648"/>
                    <a:pt x="183" y="655"/>
                  </a:cubicBezTo>
                  <a:cubicBezTo>
                    <a:pt x="211" y="635"/>
                    <a:pt x="218" y="625"/>
                    <a:pt x="214" y="611"/>
                  </a:cubicBezTo>
                  <a:cubicBezTo>
                    <a:pt x="210" y="598"/>
                    <a:pt x="191" y="586"/>
                    <a:pt x="178" y="589"/>
                  </a:cubicBezTo>
                  <a:close/>
                  <a:moveTo>
                    <a:pt x="260" y="315"/>
                  </a:moveTo>
                  <a:cubicBezTo>
                    <a:pt x="274" y="299"/>
                    <a:pt x="272" y="284"/>
                    <a:pt x="260" y="268"/>
                  </a:cubicBezTo>
                  <a:cubicBezTo>
                    <a:pt x="228" y="271"/>
                    <a:pt x="219" y="277"/>
                    <a:pt x="221" y="293"/>
                  </a:cubicBezTo>
                  <a:cubicBezTo>
                    <a:pt x="223" y="310"/>
                    <a:pt x="234" y="317"/>
                    <a:pt x="260" y="315"/>
                  </a:cubicBezTo>
                  <a:close/>
                  <a:moveTo>
                    <a:pt x="251" y="150"/>
                  </a:moveTo>
                  <a:cubicBezTo>
                    <a:pt x="269" y="140"/>
                    <a:pt x="282" y="129"/>
                    <a:pt x="275" y="110"/>
                  </a:cubicBezTo>
                  <a:cubicBezTo>
                    <a:pt x="270" y="97"/>
                    <a:pt x="262" y="87"/>
                    <a:pt x="246" y="89"/>
                  </a:cubicBezTo>
                  <a:cubicBezTo>
                    <a:pt x="234" y="90"/>
                    <a:pt x="219" y="91"/>
                    <a:pt x="217" y="106"/>
                  </a:cubicBezTo>
                  <a:cubicBezTo>
                    <a:pt x="214" y="130"/>
                    <a:pt x="232" y="140"/>
                    <a:pt x="251" y="150"/>
                  </a:cubicBezTo>
                  <a:close/>
                  <a:moveTo>
                    <a:pt x="613" y="55"/>
                  </a:moveTo>
                  <a:cubicBezTo>
                    <a:pt x="626" y="52"/>
                    <a:pt x="638" y="33"/>
                    <a:pt x="635" y="19"/>
                  </a:cubicBezTo>
                  <a:cubicBezTo>
                    <a:pt x="633" y="14"/>
                    <a:pt x="631" y="9"/>
                    <a:pt x="627" y="6"/>
                  </a:cubicBezTo>
                  <a:cubicBezTo>
                    <a:pt x="578" y="6"/>
                    <a:pt x="578" y="6"/>
                    <a:pt x="578" y="6"/>
                  </a:cubicBezTo>
                  <a:cubicBezTo>
                    <a:pt x="570" y="12"/>
                    <a:pt x="569" y="21"/>
                    <a:pt x="573" y="33"/>
                  </a:cubicBezTo>
                  <a:cubicBezTo>
                    <a:pt x="579" y="49"/>
                    <a:pt x="597" y="59"/>
                    <a:pt x="613" y="55"/>
                  </a:cubicBezTo>
                  <a:close/>
                  <a:moveTo>
                    <a:pt x="324" y="197"/>
                  </a:moveTo>
                  <a:cubicBezTo>
                    <a:pt x="313" y="187"/>
                    <a:pt x="303" y="173"/>
                    <a:pt x="288" y="187"/>
                  </a:cubicBezTo>
                  <a:cubicBezTo>
                    <a:pt x="283" y="191"/>
                    <a:pt x="280" y="204"/>
                    <a:pt x="283" y="209"/>
                  </a:cubicBezTo>
                  <a:cubicBezTo>
                    <a:pt x="288" y="217"/>
                    <a:pt x="299" y="226"/>
                    <a:pt x="307" y="226"/>
                  </a:cubicBezTo>
                  <a:cubicBezTo>
                    <a:pt x="323" y="227"/>
                    <a:pt x="323" y="211"/>
                    <a:pt x="324" y="197"/>
                  </a:cubicBezTo>
                  <a:close/>
                  <a:moveTo>
                    <a:pt x="159" y="368"/>
                  </a:moveTo>
                  <a:cubicBezTo>
                    <a:pt x="165" y="355"/>
                    <a:pt x="158" y="343"/>
                    <a:pt x="148" y="334"/>
                  </a:cubicBezTo>
                  <a:cubicBezTo>
                    <a:pt x="133" y="329"/>
                    <a:pt x="123" y="336"/>
                    <a:pt x="115" y="348"/>
                  </a:cubicBezTo>
                  <a:cubicBezTo>
                    <a:pt x="108" y="361"/>
                    <a:pt x="112" y="371"/>
                    <a:pt x="122" y="383"/>
                  </a:cubicBezTo>
                  <a:cubicBezTo>
                    <a:pt x="139" y="386"/>
                    <a:pt x="153" y="383"/>
                    <a:pt x="159" y="368"/>
                  </a:cubicBezTo>
                  <a:close/>
                  <a:moveTo>
                    <a:pt x="303" y="641"/>
                  </a:moveTo>
                  <a:cubicBezTo>
                    <a:pt x="293" y="650"/>
                    <a:pt x="291" y="668"/>
                    <a:pt x="299" y="680"/>
                  </a:cubicBezTo>
                  <a:cubicBezTo>
                    <a:pt x="311" y="697"/>
                    <a:pt x="321" y="698"/>
                    <a:pt x="348" y="686"/>
                  </a:cubicBezTo>
                  <a:cubicBezTo>
                    <a:pt x="352" y="676"/>
                    <a:pt x="356" y="666"/>
                    <a:pt x="361" y="655"/>
                  </a:cubicBezTo>
                  <a:cubicBezTo>
                    <a:pt x="336" y="633"/>
                    <a:pt x="318" y="629"/>
                    <a:pt x="303" y="641"/>
                  </a:cubicBezTo>
                  <a:close/>
                  <a:moveTo>
                    <a:pt x="244" y="363"/>
                  </a:moveTo>
                  <a:cubicBezTo>
                    <a:pt x="231" y="367"/>
                    <a:pt x="222" y="386"/>
                    <a:pt x="226" y="398"/>
                  </a:cubicBezTo>
                  <a:cubicBezTo>
                    <a:pt x="231" y="411"/>
                    <a:pt x="253" y="420"/>
                    <a:pt x="268" y="414"/>
                  </a:cubicBezTo>
                  <a:cubicBezTo>
                    <a:pt x="282" y="409"/>
                    <a:pt x="284" y="399"/>
                    <a:pt x="277" y="381"/>
                  </a:cubicBezTo>
                  <a:cubicBezTo>
                    <a:pt x="270" y="364"/>
                    <a:pt x="258" y="358"/>
                    <a:pt x="244" y="363"/>
                  </a:cubicBezTo>
                  <a:close/>
                  <a:moveTo>
                    <a:pt x="63" y="474"/>
                  </a:moveTo>
                  <a:cubicBezTo>
                    <a:pt x="40" y="512"/>
                    <a:pt x="46" y="525"/>
                    <a:pt x="91" y="536"/>
                  </a:cubicBezTo>
                  <a:cubicBezTo>
                    <a:pt x="115" y="519"/>
                    <a:pt x="119" y="512"/>
                    <a:pt x="113" y="494"/>
                  </a:cubicBezTo>
                  <a:cubicBezTo>
                    <a:pt x="106" y="474"/>
                    <a:pt x="98" y="470"/>
                    <a:pt x="63" y="474"/>
                  </a:cubicBezTo>
                  <a:close/>
                  <a:moveTo>
                    <a:pt x="119" y="282"/>
                  </a:moveTo>
                  <a:cubicBezTo>
                    <a:pt x="123" y="296"/>
                    <a:pt x="139" y="301"/>
                    <a:pt x="163" y="299"/>
                  </a:cubicBezTo>
                  <a:cubicBezTo>
                    <a:pt x="175" y="270"/>
                    <a:pt x="176" y="255"/>
                    <a:pt x="162" y="249"/>
                  </a:cubicBezTo>
                  <a:cubicBezTo>
                    <a:pt x="152" y="245"/>
                    <a:pt x="136" y="245"/>
                    <a:pt x="126" y="250"/>
                  </a:cubicBezTo>
                  <a:cubicBezTo>
                    <a:pt x="113" y="256"/>
                    <a:pt x="116" y="271"/>
                    <a:pt x="119" y="282"/>
                  </a:cubicBezTo>
                  <a:close/>
                  <a:moveTo>
                    <a:pt x="212" y="178"/>
                  </a:moveTo>
                  <a:cubicBezTo>
                    <a:pt x="202" y="167"/>
                    <a:pt x="198" y="150"/>
                    <a:pt x="179" y="158"/>
                  </a:cubicBezTo>
                  <a:cubicBezTo>
                    <a:pt x="169" y="162"/>
                    <a:pt x="160" y="170"/>
                    <a:pt x="163" y="183"/>
                  </a:cubicBezTo>
                  <a:cubicBezTo>
                    <a:pt x="167" y="200"/>
                    <a:pt x="180" y="205"/>
                    <a:pt x="198" y="203"/>
                  </a:cubicBezTo>
                  <a:cubicBezTo>
                    <a:pt x="202" y="196"/>
                    <a:pt x="207" y="187"/>
                    <a:pt x="212" y="178"/>
                  </a:cubicBezTo>
                  <a:close/>
                  <a:moveTo>
                    <a:pt x="89" y="152"/>
                  </a:moveTo>
                  <a:cubicBezTo>
                    <a:pt x="103" y="151"/>
                    <a:pt x="113" y="145"/>
                    <a:pt x="118" y="130"/>
                  </a:cubicBezTo>
                  <a:cubicBezTo>
                    <a:pt x="123" y="110"/>
                    <a:pt x="119" y="102"/>
                    <a:pt x="90" y="84"/>
                  </a:cubicBezTo>
                  <a:cubicBezTo>
                    <a:pt x="64" y="96"/>
                    <a:pt x="58" y="103"/>
                    <a:pt x="62" y="122"/>
                  </a:cubicBezTo>
                  <a:cubicBezTo>
                    <a:pt x="65" y="139"/>
                    <a:pt x="77" y="152"/>
                    <a:pt x="89" y="152"/>
                  </a:cubicBezTo>
                  <a:close/>
                  <a:moveTo>
                    <a:pt x="155" y="426"/>
                  </a:moveTo>
                  <a:cubicBezTo>
                    <a:pt x="149" y="433"/>
                    <a:pt x="146" y="446"/>
                    <a:pt x="149" y="455"/>
                  </a:cubicBezTo>
                  <a:cubicBezTo>
                    <a:pt x="153" y="470"/>
                    <a:pt x="174" y="472"/>
                    <a:pt x="206" y="463"/>
                  </a:cubicBezTo>
                  <a:cubicBezTo>
                    <a:pt x="216" y="436"/>
                    <a:pt x="215" y="427"/>
                    <a:pt x="200" y="418"/>
                  </a:cubicBezTo>
                  <a:cubicBezTo>
                    <a:pt x="189" y="411"/>
                    <a:pt x="164" y="413"/>
                    <a:pt x="155" y="426"/>
                  </a:cubicBezTo>
                  <a:close/>
                  <a:moveTo>
                    <a:pt x="64" y="228"/>
                  </a:moveTo>
                  <a:cubicBezTo>
                    <a:pt x="51" y="214"/>
                    <a:pt x="35" y="215"/>
                    <a:pt x="20" y="225"/>
                  </a:cubicBezTo>
                  <a:cubicBezTo>
                    <a:pt x="0" y="237"/>
                    <a:pt x="3" y="255"/>
                    <a:pt x="10" y="282"/>
                  </a:cubicBezTo>
                  <a:cubicBezTo>
                    <a:pt x="16" y="285"/>
                    <a:pt x="27" y="289"/>
                    <a:pt x="35" y="291"/>
                  </a:cubicBezTo>
                  <a:cubicBezTo>
                    <a:pt x="71" y="275"/>
                    <a:pt x="73" y="254"/>
                    <a:pt x="64" y="228"/>
                  </a:cubicBezTo>
                  <a:close/>
                  <a:moveTo>
                    <a:pt x="67" y="367"/>
                  </a:moveTo>
                  <a:cubicBezTo>
                    <a:pt x="62" y="353"/>
                    <a:pt x="47" y="348"/>
                    <a:pt x="31" y="355"/>
                  </a:cubicBezTo>
                  <a:cubicBezTo>
                    <a:pt x="13" y="362"/>
                    <a:pt x="6" y="376"/>
                    <a:pt x="13" y="390"/>
                  </a:cubicBezTo>
                  <a:cubicBezTo>
                    <a:pt x="20" y="405"/>
                    <a:pt x="38" y="414"/>
                    <a:pt x="51" y="408"/>
                  </a:cubicBezTo>
                  <a:cubicBezTo>
                    <a:pt x="66" y="402"/>
                    <a:pt x="73" y="382"/>
                    <a:pt x="67" y="367"/>
                  </a:cubicBezTo>
                  <a:close/>
                  <a:moveTo>
                    <a:pt x="262" y="482"/>
                  </a:moveTo>
                  <a:cubicBezTo>
                    <a:pt x="236" y="491"/>
                    <a:pt x="228" y="500"/>
                    <a:pt x="229" y="517"/>
                  </a:cubicBezTo>
                  <a:cubicBezTo>
                    <a:pt x="230" y="528"/>
                    <a:pt x="235" y="535"/>
                    <a:pt x="247" y="537"/>
                  </a:cubicBezTo>
                  <a:cubicBezTo>
                    <a:pt x="260" y="540"/>
                    <a:pt x="271" y="538"/>
                    <a:pt x="277" y="525"/>
                  </a:cubicBezTo>
                  <a:cubicBezTo>
                    <a:pt x="285" y="507"/>
                    <a:pt x="281" y="493"/>
                    <a:pt x="262" y="482"/>
                  </a:cubicBezTo>
                  <a:close/>
                  <a:moveTo>
                    <a:pt x="2745" y="678"/>
                  </a:moveTo>
                  <a:cubicBezTo>
                    <a:pt x="2761" y="672"/>
                    <a:pt x="2768" y="650"/>
                    <a:pt x="2761" y="630"/>
                  </a:cubicBezTo>
                  <a:cubicBezTo>
                    <a:pt x="2754" y="611"/>
                    <a:pt x="2735" y="603"/>
                    <a:pt x="2714" y="611"/>
                  </a:cubicBezTo>
                  <a:cubicBezTo>
                    <a:pt x="2697" y="617"/>
                    <a:pt x="2689" y="640"/>
                    <a:pt x="2697" y="658"/>
                  </a:cubicBezTo>
                  <a:cubicBezTo>
                    <a:pt x="2704" y="674"/>
                    <a:pt x="2729" y="685"/>
                    <a:pt x="2745" y="678"/>
                  </a:cubicBezTo>
                  <a:close/>
                  <a:moveTo>
                    <a:pt x="2783" y="410"/>
                  </a:moveTo>
                  <a:cubicBezTo>
                    <a:pt x="2803" y="416"/>
                    <a:pt x="2817" y="399"/>
                    <a:pt x="2821" y="383"/>
                  </a:cubicBezTo>
                  <a:cubicBezTo>
                    <a:pt x="2828" y="359"/>
                    <a:pt x="2814" y="341"/>
                    <a:pt x="2788" y="332"/>
                  </a:cubicBezTo>
                  <a:cubicBezTo>
                    <a:pt x="2762" y="343"/>
                    <a:pt x="2744" y="358"/>
                    <a:pt x="2753" y="386"/>
                  </a:cubicBezTo>
                  <a:cubicBezTo>
                    <a:pt x="2756" y="397"/>
                    <a:pt x="2771" y="407"/>
                    <a:pt x="2783" y="410"/>
                  </a:cubicBezTo>
                  <a:close/>
                  <a:moveTo>
                    <a:pt x="2668" y="389"/>
                  </a:moveTo>
                  <a:cubicBezTo>
                    <a:pt x="2657" y="408"/>
                    <a:pt x="2650" y="422"/>
                    <a:pt x="2642" y="436"/>
                  </a:cubicBezTo>
                  <a:cubicBezTo>
                    <a:pt x="2684" y="470"/>
                    <a:pt x="2690" y="468"/>
                    <a:pt x="2708" y="424"/>
                  </a:cubicBezTo>
                  <a:cubicBezTo>
                    <a:pt x="2696" y="414"/>
                    <a:pt x="2684" y="403"/>
                    <a:pt x="2668" y="389"/>
                  </a:cubicBezTo>
                  <a:close/>
                  <a:moveTo>
                    <a:pt x="2568" y="161"/>
                  </a:moveTo>
                  <a:cubicBezTo>
                    <a:pt x="2579" y="153"/>
                    <a:pt x="2593" y="140"/>
                    <a:pt x="2593" y="130"/>
                  </a:cubicBezTo>
                  <a:cubicBezTo>
                    <a:pt x="2593" y="103"/>
                    <a:pt x="2573" y="93"/>
                    <a:pt x="2547" y="94"/>
                  </a:cubicBezTo>
                  <a:cubicBezTo>
                    <a:pt x="2528" y="110"/>
                    <a:pt x="2518" y="128"/>
                    <a:pt x="2531" y="152"/>
                  </a:cubicBezTo>
                  <a:cubicBezTo>
                    <a:pt x="2540" y="166"/>
                    <a:pt x="2555" y="169"/>
                    <a:pt x="2568" y="161"/>
                  </a:cubicBezTo>
                  <a:close/>
                  <a:moveTo>
                    <a:pt x="2566" y="421"/>
                  </a:moveTo>
                  <a:cubicBezTo>
                    <a:pt x="2582" y="418"/>
                    <a:pt x="2588" y="404"/>
                    <a:pt x="2582" y="388"/>
                  </a:cubicBezTo>
                  <a:cubicBezTo>
                    <a:pt x="2577" y="373"/>
                    <a:pt x="2565" y="366"/>
                    <a:pt x="2552" y="374"/>
                  </a:cubicBezTo>
                  <a:cubicBezTo>
                    <a:pt x="2544" y="380"/>
                    <a:pt x="2539" y="392"/>
                    <a:pt x="2527" y="407"/>
                  </a:cubicBezTo>
                  <a:cubicBezTo>
                    <a:pt x="2546" y="414"/>
                    <a:pt x="2557" y="423"/>
                    <a:pt x="2566" y="421"/>
                  </a:cubicBezTo>
                  <a:close/>
                  <a:moveTo>
                    <a:pt x="2820" y="556"/>
                  </a:moveTo>
                  <a:cubicBezTo>
                    <a:pt x="2838" y="563"/>
                    <a:pt x="2851" y="555"/>
                    <a:pt x="2858" y="539"/>
                  </a:cubicBezTo>
                  <a:cubicBezTo>
                    <a:pt x="2869" y="519"/>
                    <a:pt x="2853" y="500"/>
                    <a:pt x="2816" y="490"/>
                  </a:cubicBezTo>
                  <a:cubicBezTo>
                    <a:pt x="2797" y="531"/>
                    <a:pt x="2798" y="548"/>
                    <a:pt x="2820" y="556"/>
                  </a:cubicBezTo>
                  <a:close/>
                  <a:moveTo>
                    <a:pt x="2495" y="502"/>
                  </a:moveTo>
                  <a:cubicBezTo>
                    <a:pt x="2499" y="527"/>
                    <a:pt x="2502" y="547"/>
                    <a:pt x="2527" y="547"/>
                  </a:cubicBezTo>
                  <a:cubicBezTo>
                    <a:pt x="2535" y="547"/>
                    <a:pt x="2548" y="540"/>
                    <a:pt x="2552" y="533"/>
                  </a:cubicBezTo>
                  <a:cubicBezTo>
                    <a:pt x="2565" y="510"/>
                    <a:pt x="2550" y="496"/>
                    <a:pt x="2529" y="480"/>
                  </a:cubicBezTo>
                  <a:cubicBezTo>
                    <a:pt x="2517" y="488"/>
                    <a:pt x="2505" y="496"/>
                    <a:pt x="2495" y="502"/>
                  </a:cubicBezTo>
                  <a:close/>
                  <a:moveTo>
                    <a:pt x="2702" y="160"/>
                  </a:moveTo>
                  <a:cubicBezTo>
                    <a:pt x="2728" y="151"/>
                    <a:pt x="2737" y="131"/>
                    <a:pt x="2734" y="104"/>
                  </a:cubicBezTo>
                  <a:cubicBezTo>
                    <a:pt x="2705" y="76"/>
                    <a:pt x="2691" y="73"/>
                    <a:pt x="2670" y="88"/>
                  </a:cubicBezTo>
                  <a:cubicBezTo>
                    <a:pt x="2655" y="98"/>
                    <a:pt x="2648" y="110"/>
                    <a:pt x="2655" y="128"/>
                  </a:cubicBezTo>
                  <a:cubicBezTo>
                    <a:pt x="2661" y="147"/>
                    <a:pt x="2685" y="165"/>
                    <a:pt x="2702" y="160"/>
                  </a:cubicBezTo>
                  <a:close/>
                  <a:moveTo>
                    <a:pt x="2946" y="90"/>
                  </a:moveTo>
                  <a:cubicBezTo>
                    <a:pt x="2965" y="85"/>
                    <a:pt x="2982" y="57"/>
                    <a:pt x="2978" y="38"/>
                  </a:cubicBezTo>
                  <a:cubicBezTo>
                    <a:pt x="2971" y="13"/>
                    <a:pt x="2942" y="0"/>
                    <a:pt x="2912" y="10"/>
                  </a:cubicBezTo>
                  <a:cubicBezTo>
                    <a:pt x="2888" y="18"/>
                    <a:pt x="2880" y="34"/>
                    <a:pt x="2889" y="58"/>
                  </a:cubicBezTo>
                  <a:cubicBezTo>
                    <a:pt x="2897" y="81"/>
                    <a:pt x="2924" y="96"/>
                    <a:pt x="2946" y="90"/>
                  </a:cubicBezTo>
                  <a:close/>
                  <a:moveTo>
                    <a:pt x="2839" y="206"/>
                  </a:moveTo>
                  <a:cubicBezTo>
                    <a:pt x="2856" y="200"/>
                    <a:pt x="2867" y="176"/>
                    <a:pt x="2860" y="159"/>
                  </a:cubicBezTo>
                  <a:cubicBezTo>
                    <a:pt x="2854" y="144"/>
                    <a:pt x="2833" y="134"/>
                    <a:pt x="2817" y="138"/>
                  </a:cubicBezTo>
                  <a:cubicBezTo>
                    <a:pt x="2800" y="143"/>
                    <a:pt x="2787" y="163"/>
                    <a:pt x="2791" y="178"/>
                  </a:cubicBezTo>
                  <a:cubicBezTo>
                    <a:pt x="2796" y="198"/>
                    <a:pt x="2820" y="212"/>
                    <a:pt x="2839" y="206"/>
                  </a:cubicBezTo>
                  <a:close/>
                  <a:moveTo>
                    <a:pt x="2910" y="419"/>
                  </a:moveTo>
                  <a:cubicBezTo>
                    <a:pt x="2935" y="460"/>
                    <a:pt x="2941" y="461"/>
                    <a:pt x="2976" y="426"/>
                  </a:cubicBezTo>
                  <a:cubicBezTo>
                    <a:pt x="2973" y="414"/>
                    <a:pt x="2969" y="401"/>
                    <a:pt x="2966" y="390"/>
                  </a:cubicBezTo>
                  <a:cubicBezTo>
                    <a:pt x="2938" y="385"/>
                    <a:pt x="2919" y="389"/>
                    <a:pt x="2910" y="419"/>
                  </a:cubicBezTo>
                  <a:close/>
                  <a:moveTo>
                    <a:pt x="3086" y="263"/>
                  </a:moveTo>
                  <a:cubicBezTo>
                    <a:pt x="3111" y="254"/>
                    <a:pt x="3122" y="222"/>
                    <a:pt x="3111" y="191"/>
                  </a:cubicBezTo>
                  <a:cubicBezTo>
                    <a:pt x="3102" y="168"/>
                    <a:pt x="3068" y="151"/>
                    <a:pt x="3044" y="160"/>
                  </a:cubicBezTo>
                  <a:cubicBezTo>
                    <a:pt x="3023" y="169"/>
                    <a:pt x="3007" y="213"/>
                    <a:pt x="3017" y="238"/>
                  </a:cubicBezTo>
                  <a:cubicBezTo>
                    <a:pt x="3026" y="260"/>
                    <a:pt x="3060" y="272"/>
                    <a:pt x="3086" y="263"/>
                  </a:cubicBezTo>
                  <a:close/>
                  <a:moveTo>
                    <a:pt x="2935" y="340"/>
                  </a:moveTo>
                  <a:cubicBezTo>
                    <a:pt x="2954" y="331"/>
                    <a:pt x="2963" y="304"/>
                    <a:pt x="2954" y="283"/>
                  </a:cubicBezTo>
                  <a:cubicBezTo>
                    <a:pt x="2944" y="259"/>
                    <a:pt x="2919" y="248"/>
                    <a:pt x="2895" y="258"/>
                  </a:cubicBezTo>
                  <a:cubicBezTo>
                    <a:pt x="2873" y="267"/>
                    <a:pt x="2861" y="295"/>
                    <a:pt x="2870" y="316"/>
                  </a:cubicBezTo>
                  <a:cubicBezTo>
                    <a:pt x="2880" y="338"/>
                    <a:pt x="2913" y="350"/>
                    <a:pt x="2935" y="340"/>
                  </a:cubicBezTo>
                  <a:close/>
                  <a:moveTo>
                    <a:pt x="2870" y="680"/>
                  </a:moveTo>
                  <a:cubicBezTo>
                    <a:pt x="2887" y="693"/>
                    <a:pt x="2903" y="707"/>
                    <a:pt x="2917" y="687"/>
                  </a:cubicBezTo>
                  <a:cubicBezTo>
                    <a:pt x="2925" y="676"/>
                    <a:pt x="2929" y="657"/>
                    <a:pt x="2925" y="644"/>
                  </a:cubicBezTo>
                  <a:cubicBezTo>
                    <a:pt x="2919" y="621"/>
                    <a:pt x="2897" y="625"/>
                    <a:pt x="2871" y="630"/>
                  </a:cubicBezTo>
                  <a:cubicBezTo>
                    <a:pt x="2871" y="649"/>
                    <a:pt x="2870" y="665"/>
                    <a:pt x="2870" y="680"/>
                  </a:cubicBezTo>
                  <a:close/>
                  <a:moveTo>
                    <a:pt x="971" y="1771"/>
                  </a:moveTo>
                  <a:cubicBezTo>
                    <a:pt x="988" y="1778"/>
                    <a:pt x="997" y="1774"/>
                    <a:pt x="1010" y="1751"/>
                  </a:cubicBezTo>
                  <a:cubicBezTo>
                    <a:pt x="1006" y="1742"/>
                    <a:pt x="1001" y="1733"/>
                    <a:pt x="997" y="1724"/>
                  </a:cubicBezTo>
                  <a:cubicBezTo>
                    <a:pt x="973" y="1720"/>
                    <a:pt x="963" y="1723"/>
                    <a:pt x="958" y="1739"/>
                  </a:cubicBezTo>
                  <a:cubicBezTo>
                    <a:pt x="954" y="1754"/>
                    <a:pt x="959" y="1767"/>
                    <a:pt x="971" y="1771"/>
                  </a:cubicBezTo>
                  <a:close/>
                  <a:moveTo>
                    <a:pt x="803" y="2035"/>
                  </a:moveTo>
                  <a:cubicBezTo>
                    <a:pt x="806" y="2047"/>
                    <a:pt x="820" y="2052"/>
                    <a:pt x="842" y="2050"/>
                  </a:cubicBezTo>
                  <a:cubicBezTo>
                    <a:pt x="852" y="2024"/>
                    <a:pt x="853" y="2011"/>
                    <a:pt x="841" y="2006"/>
                  </a:cubicBezTo>
                  <a:cubicBezTo>
                    <a:pt x="832" y="2002"/>
                    <a:pt x="818" y="2002"/>
                    <a:pt x="809" y="2006"/>
                  </a:cubicBezTo>
                  <a:cubicBezTo>
                    <a:pt x="797" y="2011"/>
                    <a:pt x="800" y="2025"/>
                    <a:pt x="803" y="2035"/>
                  </a:cubicBezTo>
                  <a:close/>
                  <a:moveTo>
                    <a:pt x="874" y="1840"/>
                  </a:moveTo>
                  <a:cubicBezTo>
                    <a:pt x="881" y="1834"/>
                    <a:pt x="888" y="1828"/>
                    <a:pt x="898" y="1820"/>
                  </a:cubicBezTo>
                  <a:cubicBezTo>
                    <a:pt x="895" y="1810"/>
                    <a:pt x="893" y="1798"/>
                    <a:pt x="887" y="1789"/>
                  </a:cubicBezTo>
                  <a:cubicBezTo>
                    <a:pt x="878" y="1774"/>
                    <a:pt x="856" y="1772"/>
                    <a:pt x="843" y="1782"/>
                  </a:cubicBezTo>
                  <a:cubicBezTo>
                    <a:pt x="831" y="1791"/>
                    <a:pt x="831" y="1810"/>
                    <a:pt x="842" y="1824"/>
                  </a:cubicBezTo>
                  <a:cubicBezTo>
                    <a:pt x="850" y="1835"/>
                    <a:pt x="861" y="1841"/>
                    <a:pt x="874" y="1840"/>
                  </a:cubicBezTo>
                  <a:close/>
                  <a:moveTo>
                    <a:pt x="710" y="176"/>
                  </a:moveTo>
                  <a:cubicBezTo>
                    <a:pt x="728" y="170"/>
                    <a:pt x="735" y="148"/>
                    <a:pt x="728" y="126"/>
                  </a:cubicBezTo>
                  <a:cubicBezTo>
                    <a:pt x="722" y="110"/>
                    <a:pt x="697" y="98"/>
                    <a:pt x="681" y="104"/>
                  </a:cubicBezTo>
                  <a:cubicBezTo>
                    <a:pt x="666" y="110"/>
                    <a:pt x="655" y="141"/>
                    <a:pt x="662" y="159"/>
                  </a:cubicBezTo>
                  <a:cubicBezTo>
                    <a:pt x="668" y="174"/>
                    <a:pt x="692" y="183"/>
                    <a:pt x="710" y="176"/>
                  </a:cubicBezTo>
                  <a:close/>
                  <a:moveTo>
                    <a:pt x="1090" y="1877"/>
                  </a:moveTo>
                  <a:cubicBezTo>
                    <a:pt x="1106" y="1872"/>
                    <a:pt x="1111" y="1859"/>
                    <a:pt x="1109" y="1843"/>
                  </a:cubicBezTo>
                  <a:cubicBezTo>
                    <a:pt x="1092" y="1825"/>
                    <a:pt x="1083" y="1823"/>
                    <a:pt x="1070" y="1832"/>
                  </a:cubicBezTo>
                  <a:cubicBezTo>
                    <a:pt x="1061" y="1839"/>
                    <a:pt x="1057" y="1846"/>
                    <a:pt x="1060" y="1857"/>
                  </a:cubicBezTo>
                  <a:cubicBezTo>
                    <a:pt x="1065" y="1869"/>
                    <a:pt x="1079" y="1880"/>
                    <a:pt x="1090" y="1877"/>
                  </a:cubicBezTo>
                  <a:close/>
                  <a:moveTo>
                    <a:pt x="701" y="282"/>
                  </a:moveTo>
                  <a:cubicBezTo>
                    <a:pt x="709" y="293"/>
                    <a:pt x="724" y="297"/>
                    <a:pt x="736" y="290"/>
                  </a:cubicBezTo>
                  <a:cubicBezTo>
                    <a:pt x="748" y="283"/>
                    <a:pt x="757" y="274"/>
                    <a:pt x="755" y="258"/>
                  </a:cubicBezTo>
                  <a:cubicBezTo>
                    <a:pt x="753" y="243"/>
                    <a:pt x="743" y="238"/>
                    <a:pt x="711" y="237"/>
                  </a:cubicBezTo>
                  <a:cubicBezTo>
                    <a:pt x="698" y="251"/>
                    <a:pt x="689" y="264"/>
                    <a:pt x="701" y="282"/>
                  </a:cubicBezTo>
                  <a:close/>
                  <a:moveTo>
                    <a:pt x="713" y="350"/>
                  </a:moveTo>
                  <a:cubicBezTo>
                    <a:pt x="698" y="346"/>
                    <a:pt x="691" y="352"/>
                    <a:pt x="677" y="383"/>
                  </a:cubicBezTo>
                  <a:cubicBezTo>
                    <a:pt x="691" y="411"/>
                    <a:pt x="700" y="417"/>
                    <a:pt x="722" y="412"/>
                  </a:cubicBezTo>
                  <a:cubicBezTo>
                    <a:pt x="736" y="408"/>
                    <a:pt x="743" y="399"/>
                    <a:pt x="743" y="385"/>
                  </a:cubicBezTo>
                  <a:cubicBezTo>
                    <a:pt x="743" y="370"/>
                    <a:pt x="728" y="353"/>
                    <a:pt x="713" y="350"/>
                  </a:cubicBezTo>
                  <a:close/>
                  <a:moveTo>
                    <a:pt x="2193" y="228"/>
                  </a:moveTo>
                  <a:cubicBezTo>
                    <a:pt x="2214" y="228"/>
                    <a:pt x="2229" y="218"/>
                    <a:pt x="2235" y="197"/>
                  </a:cubicBezTo>
                  <a:cubicBezTo>
                    <a:pt x="2243" y="168"/>
                    <a:pt x="2238" y="157"/>
                    <a:pt x="2195" y="131"/>
                  </a:cubicBezTo>
                  <a:cubicBezTo>
                    <a:pt x="2158" y="148"/>
                    <a:pt x="2150" y="159"/>
                    <a:pt x="2155" y="186"/>
                  </a:cubicBezTo>
                  <a:cubicBezTo>
                    <a:pt x="2160" y="209"/>
                    <a:pt x="2176" y="229"/>
                    <a:pt x="2193" y="228"/>
                  </a:cubicBezTo>
                  <a:close/>
                  <a:moveTo>
                    <a:pt x="2237" y="416"/>
                  </a:moveTo>
                  <a:cubicBezTo>
                    <a:pt x="2243" y="435"/>
                    <a:pt x="2266" y="443"/>
                    <a:pt x="2300" y="439"/>
                  </a:cubicBezTo>
                  <a:cubicBezTo>
                    <a:pt x="2318" y="399"/>
                    <a:pt x="2319" y="377"/>
                    <a:pt x="2299" y="368"/>
                  </a:cubicBezTo>
                  <a:cubicBezTo>
                    <a:pt x="2284" y="362"/>
                    <a:pt x="2262" y="363"/>
                    <a:pt x="2247" y="369"/>
                  </a:cubicBezTo>
                  <a:cubicBezTo>
                    <a:pt x="2228" y="377"/>
                    <a:pt x="2233" y="399"/>
                    <a:pt x="2237" y="416"/>
                  </a:cubicBezTo>
                  <a:close/>
                  <a:moveTo>
                    <a:pt x="1105" y="1780"/>
                  </a:moveTo>
                  <a:cubicBezTo>
                    <a:pt x="1131" y="1771"/>
                    <a:pt x="1141" y="1762"/>
                    <a:pt x="1140" y="1745"/>
                  </a:cubicBezTo>
                  <a:cubicBezTo>
                    <a:pt x="1140" y="1733"/>
                    <a:pt x="1130" y="1722"/>
                    <a:pt x="1116" y="1720"/>
                  </a:cubicBezTo>
                  <a:cubicBezTo>
                    <a:pt x="1102" y="1719"/>
                    <a:pt x="1091" y="1723"/>
                    <a:pt x="1084" y="1736"/>
                  </a:cubicBezTo>
                  <a:cubicBezTo>
                    <a:pt x="1077" y="1752"/>
                    <a:pt x="1081" y="1761"/>
                    <a:pt x="1105" y="1780"/>
                  </a:cubicBezTo>
                  <a:close/>
                  <a:moveTo>
                    <a:pt x="2288" y="621"/>
                  </a:moveTo>
                  <a:cubicBezTo>
                    <a:pt x="2280" y="632"/>
                    <a:pt x="2276" y="651"/>
                    <a:pt x="2280" y="664"/>
                  </a:cubicBezTo>
                  <a:cubicBezTo>
                    <a:pt x="2286" y="686"/>
                    <a:pt x="2316" y="689"/>
                    <a:pt x="2362" y="675"/>
                  </a:cubicBezTo>
                  <a:cubicBezTo>
                    <a:pt x="2376" y="636"/>
                    <a:pt x="2374" y="624"/>
                    <a:pt x="2354" y="611"/>
                  </a:cubicBezTo>
                  <a:cubicBezTo>
                    <a:pt x="2338" y="600"/>
                    <a:pt x="2301" y="604"/>
                    <a:pt x="2288" y="621"/>
                  </a:cubicBezTo>
                  <a:close/>
                  <a:moveTo>
                    <a:pt x="2354" y="99"/>
                  </a:moveTo>
                  <a:cubicBezTo>
                    <a:pt x="2365" y="90"/>
                    <a:pt x="2376" y="81"/>
                    <a:pt x="2391" y="68"/>
                  </a:cubicBezTo>
                  <a:cubicBezTo>
                    <a:pt x="2386" y="52"/>
                    <a:pt x="2384" y="32"/>
                    <a:pt x="2374" y="17"/>
                  </a:cubicBezTo>
                  <a:cubicBezTo>
                    <a:pt x="2371" y="13"/>
                    <a:pt x="2368" y="9"/>
                    <a:pt x="2364" y="6"/>
                  </a:cubicBezTo>
                  <a:cubicBezTo>
                    <a:pt x="2302" y="6"/>
                    <a:pt x="2302" y="6"/>
                    <a:pt x="2302" y="6"/>
                  </a:cubicBezTo>
                  <a:cubicBezTo>
                    <a:pt x="2284" y="20"/>
                    <a:pt x="2283" y="51"/>
                    <a:pt x="2301" y="74"/>
                  </a:cubicBezTo>
                  <a:cubicBezTo>
                    <a:pt x="2314" y="91"/>
                    <a:pt x="2331" y="102"/>
                    <a:pt x="2354" y="99"/>
                  </a:cubicBezTo>
                  <a:close/>
                  <a:moveTo>
                    <a:pt x="1218" y="2037"/>
                  </a:moveTo>
                  <a:cubicBezTo>
                    <a:pt x="1234" y="2063"/>
                    <a:pt x="1238" y="2063"/>
                    <a:pt x="1259" y="2042"/>
                  </a:cubicBezTo>
                  <a:cubicBezTo>
                    <a:pt x="1257" y="2034"/>
                    <a:pt x="1255" y="2026"/>
                    <a:pt x="1253" y="2019"/>
                  </a:cubicBezTo>
                  <a:cubicBezTo>
                    <a:pt x="1236" y="2016"/>
                    <a:pt x="1224" y="2019"/>
                    <a:pt x="1218" y="2037"/>
                  </a:cubicBezTo>
                  <a:close/>
                  <a:moveTo>
                    <a:pt x="1240" y="1834"/>
                  </a:moveTo>
                  <a:cubicBezTo>
                    <a:pt x="1252" y="1831"/>
                    <a:pt x="1263" y="1813"/>
                    <a:pt x="1260" y="1802"/>
                  </a:cubicBezTo>
                  <a:cubicBezTo>
                    <a:pt x="1256" y="1786"/>
                    <a:pt x="1238" y="1778"/>
                    <a:pt x="1220" y="1784"/>
                  </a:cubicBezTo>
                  <a:cubicBezTo>
                    <a:pt x="1205" y="1789"/>
                    <a:pt x="1200" y="1799"/>
                    <a:pt x="1205" y="1814"/>
                  </a:cubicBezTo>
                  <a:cubicBezTo>
                    <a:pt x="1210" y="1828"/>
                    <a:pt x="1227" y="1837"/>
                    <a:pt x="1240" y="1834"/>
                  </a:cubicBezTo>
                  <a:close/>
                  <a:moveTo>
                    <a:pt x="2371" y="266"/>
                  </a:moveTo>
                  <a:cubicBezTo>
                    <a:pt x="2357" y="250"/>
                    <a:pt x="2350" y="225"/>
                    <a:pt x="2323" y="237"/>
                  </a:cubicBezTo>
                  <a:cubicBezTo>
                    <a:pt x="2309" y="243"/>
                    <a:pt x="2296" y="254"/>
                    <a:pt x="2301" y="274"/>
                  </a:cubicBezTo>
                  <a:cubicBezTo>
                    <a:pt x="2307" y="298"/>
                    <a:pt x="2324" y="305"/>
                    <a:pt x="2350" y="302"/>
                  </a:cubicBezTo>
                  <a:cubicBezTo>
                    <a:pt x="2356" y="291"/>
                    <a:pt x="2363" y="279"/>
                    <a:pt x="2371" y="266"/>
                  </a:cubicBezTo>
                  <a:close/>
                  <a:moveTo>
                    <a:pt x="2295" y="539"/>
                  </a:moveTo>
                  <a:cubicBezTo>
                    <a:pt x="2303" y="520"/>
                    <a:pt x="2293" y="503"/>
                    <a:pt x="2278" y="490"/>
                  </a:cubicBezTo>
                  <a:cubicBezTo>
                    <a:pt x="2256" y="483"/>
                    <a:pt x="2243" y="493"/>
                    <a:pt x="2232" y="511"/>
                  </a:cubicBezTo>
                  <a:cubicBezTo>
                    <a:pt x="2221" y="529"/>
                    <a:pt x="2228" y="543"/>
                    <a:pt x="2241" y="560"/>
                  </a:cubicBezTo>
                  <a:cubicBezTo>
                    <a:pt x="2265" y="565"/>
                    <a:pt x="2285" y="561"/>
                    <a:pt x="2295" y="539"/>
                  </a:cubicBezTo>
                  <a:close/>
                  <a:moveTo>
                    <a:pt x="2321" y="856"/>
                  </a:moveTo>
                  <a:cubicBezTo>
                    <a:pt x="2290" y="863"/>
                    <a:pt x="2283" y="888"/>
                    <a:pt x="2279" y="919"/>
                  </a:cubicBezTo>
                  <a:cubicBezTo>
                    <a:pt x="2295" y="930"/>
                    <a:pt x="2312" y="940"/>
                    <a:pt x="2329" y="951"/>
                  </a:cubicBezTo>
                  <a:cubicBezTo>
                    <a:pt x="2370" y="922"/>
                    <a:pt x="2379" y="908"/>
                    <a:pt x="2373" y="888"/>
                  </a:cubicBezTo>
                  <a:cubicBezTo>
                    <a:pt x="2367" y="869"/>
                    <a:pt x="2341" y="851"/>
                    <a:pt x="2321" y="856"/>
                  </a:cubicBezTo>
                  <a:close/>
                  <a:moveTo>
                    <a:pt x="2157" y="691"/>
                  </a:moveTo>
                  <a:cubicBezTo>
                    <a:pt x="2124" y="746"/>
                    <a:pt x="2132" y="764"/>
                    <a:pt x="2196" y="779"/>
                  </a:cubicBezTo>
                  <a:cubicBezTo>
                    <a:pt x="2231" y="755"/>
                    <a:pt x="2236" y="746"/>
                    <a:pt x="2228" y="720"/>
                  </a:cubicBezTo>
                  <a:cubicBezTo>
                    <a:pt x="2218" y="690"/>
                    <a:pt x="2206" y="685"/>
                    <a:pt x="2157" y="691"/>
                  </a:cubicBezTo>
                  <a:close/>
                  <a:moveTo>
                    <a:pt x="2443" y="702"/>
                  </a:moveTo>
                  <a:cubicBezTo>
                    <a:pt x="2405" y="716"/>
                    <a:pt x="2393" y="728"/>
                    <a:pt x="2395" y="752"/>
                  </a:cubicBezTo>
                  <a:cubicBezTo>
                    <a:pt x="2397" y="768"/>
                    <a:pt x="2404" y="779"/>
                    <a:pt x="2421" y="782"/>
                  </a:cubicBezTo>
                  <a:cubicBezTo>
                    <a:pt x="2439" y="786"/>
                    <a:pt x="2455" y="782"/>
                    <a:pt x="2464" y="764"/>
                  </a:cubicBezTo>
                  <a:cubicBezTo>
                    <a:pt x="2475" y="739"/>
                    <a:pt x="2470" y="718"/>
                    <a:pt x="2443" y="702"/>
                  </a:cubicBezTo>
                  <a:close/>
                  <a:moveTo>
                    <a:pt x="1161" y="1864"/>
                  </a:moveTo>
                  <a:cubicBezTo>
                    <a:pt x="1151" y="1867"/>
                    <a:pt x="1142" y="1879"/>
                    <a:pt x="1145" y="1888"/>
                  </a:cubicBezTo>
                  <a:cubicBezTo>
                    <a:pt x="1148" y="1900"/>
                    <a:pt x="1163" y="1909"/>
                    <a:pt x="1175" y="1905"/>
                  </a:cubicBezTo>
                  <a:cubicBezTo>
                    <a:pt x="1185" y="1902"/>
                    <a:pt x="1192" y="1887"/>
                    <a:pt x="1188" y="1876"/>
                  </a:cubicBezTo>
                  <a:cubicBezTo>
                    <a:pt x="1184" y="1867"/>
                    <a:pt x="1171" y="1861"/>
                    <a:pt x="1161" y="1864"/>
                  </a:cubicBezTo>
                  <a:close/>
                  <a:moveTo>
                    <a:pt x="2427" y="226"/>
                  </a:moveTo>
                  <a:cubicBezTo>
                    <a:pt x="2452" y="211"/>
                    <a:pt x="2470" y="196"/>
                    <a:pt x="2461" y="168"/>
                  </a:cubicBezTo>
                  <a:cubicBezTo>
                    <a:pt x="2454" y="150"/>
                    <a:pt x="2442" y="135"/>
                    <a:pt x="2419" y="138"/>
                  </a:cubicBezTo>
                  <a:cubicBezTo>
                    <a:pt x="2402" y="140"/>
                    <a:pt x="2381" y="141"/>
                    <a:pt x="2378" y="162"/>
                  </a:cubicBezTo>
                  <a:cubicBezTo>
                    <a:pt x="2373" y="197"/>
                    <a:pt x="2399" y="211"/>
                    <a:pt x="2427" y="226"/>
                  </a:cubicBezTo>
                  <a:close/>
                  <a:moveTo>
                    <a:pt x="2440" y="463"/>
                  </a:moveTo>
                  <a:cubicBezTo>
                    <a:pt x="2459" y="440"/>
                    <a:pt x="2456" y="417"/>
                    <a:pt x="2439" y="395"/>
                  </a:cubicBezTo>
                  <a:cubicBezTo>
                    <a:pt x="2394" y="399"/>
                    <a:pt x="2381" y="407"/>
                    <a:pt x="2383" y="430"/>
                  </a:cubicBezTo>
                  <a:cubicBezTo>
                    <a:pt x="2386" y="456"/>
                    <a:pt x="2402" y="465"/>
                    <a:pt x="2440" y="463"/>
                  </a:cubicBezTo>
                  <a:close/>
                  <a:moveTo>
                    <a:pt x="2159" y="338"/>
                  </a:moveTo>
                  <a:cubicBezTo>
                    <a:pt x="2139" y="318"/>
                    <a:pt x="2117" y="319"/>
                    <a:pt x="2095" y="333"/>
                  </a:cubicBezTo>
                  <a:cubicBezTo>
                    <a:pt x="2067" y="351"/>
                    <a:pt x="2070" y="377"/>
                    <a:pt x="2080" y="416"/>
                  </a:cubicBezTo>
                  <a:cubicBezTo>
                    <a:pt x="2090" y="419"/>
                    <a:pt x="2105" y="425"/>
                    <a:pt x="2116" y="429"/>
                  </a:cubicBezTo>
                  <a:cubicBezTo>
                    <a:pt x="2168" y="406"/>
                    <a:pt x="2171" y="375"/>
                    <a:pt x="2159" y="338"/>
                  </a:cubicBezTo>
                  <a:close/>
                  <a:moveTo>
                    <a:pt x="2416" y="531"/>
                  </a:moveTo>
                  <a:cubicBezTo>
                    <a:pt x="2398" y="538"/>
                    <a:pt x="2384" y="565"/>
                    <a:pt x="2391" y="582"/>
                  </a:cubicBezTo>
                  <a:cubicBezTo>
                    <a:pt x="2397" y="601"/>
                    <a:pt x="2430" y="613"/>
                    <a:pt x="2451" y="605"/>
                  </a:cubicBezTo>
                  <a:cubicBezTo>
                    <a:pt x="2471" y="598"/>
                    <a:pt x="2474" y="584"/>
                    <a:pt x="2464" y="558"/>
                  </a:cubicBezTo>
                  <a:cubicBezTo>
                    <a:pt x="2453" y="533"/>
                    <a:pt x="2437" y="524"/>
                    <a:pt x="2416" y="531"/>
                  </a:cubicBezTo>
                  <a:close/>
                  <a:moveTo>
                    <a:pt x="1215" y="2108"/>
                  </a:moveTo>
                  <a:cubicBezTo>
                    <a:pt x="1212" y="2120"/>
                    <a:pt x="1215" y="2129"/>
                    <a:pt x="1226" y="2134"/>
                  </a:cubicBezTo>
                  <a:cubicBezTo>
                    <a:pt x="1241" y="2141"/>
                    <a:pt x="1253" y="2136"/>
                    <a:pt x="1267" y="2117"/>
                  </a:cubicBezTo>
                  <a:cubicBezTo>
                    <a:pt x="1263" y="2109"/>
                    <a:pt x="1259" y="2100"/>
                    <a:pt x="1254" y="2091"/>
                  </a:cubicBezTo>
                  <a:cubicBezTo>
                    <a:pt x="1224" y="2090"/>
                    <a:pt x="1218" y="2092"/>
                    <a:pt x="1215" y="2108"/>
                  </a:cubicBezTo>
                  <a:close/>
                  <a:moveTo>
                    <a:pt x="1234" y="1988"/>
                  </a:moveTo>
                  <a:cubicBezTo>
                    <a:pt x="1245" y="1983"/>
                    <a:pt x="1251" y="1966"/>
                    <a:pt x="1245" y="1953"/>
                  </a:cubicBezTo>
                  <a:cubicBezTo>
                    <a:pt x="1239" y="1938"/>
                    <a:pt x="1224" y="1932"/>
                    <a:pt x="1209" y="1938"/>
                  </a:cubicBezTo>
                  <a:cubicBezTo>
                    <a:pt x="1195" y="1943"/>
                    <a:pt x="1188" y="1960"/>
                    <a:pt x="1194" y="1974"/>
                  </a:cubicBezTo>
                  <a:cubicBezTo>
                    <a:pt x="1200" y="1987"/>
                    <a:pt x="1220" y="1995"/>
                    <a:pt x="1234" y="1988"/>
                  </a:cubicBezTo>
                  <a:close/>
                  <a:moveTo>
                    <a:pt x="1327" y="1941"/>
                  </a:moveTo>
                  <a:cubicBezTo>
                    <a:pt x="1342" y="1935"/>
                    <a:pt x="1349" y="1915"/>
                    <a:pt x="1342" y="1896"/>
                  </a:cubicBezTo>
                  <a:cubicBezTo>
                    <a:pt x="1337" y="1882"/>
                    <a:pt x="1316" y="1872"/>
                    <a:pt x="1301" y="1877"/>
                  </a:cubicBezTo>
                  <a:cubicBezTo>
                    <a:pt x="1288" y="1882"/>
                    <a:pt x="1278" y="1910"/>
                    <a:pt x="1284" y="1925"/>
                  </a:cubicBezTo>
                  <a:cubicBezTo>
                    <a:pt x="1290" y="1939"/>
                    <a:pt x="1311" y="1947"/>
                    <a:pt x="1327" y="1941"/>
                  </a:cubicBezTo>
                  <a:close/>
                  <a:moveTo>
                    <a:pt x="1328" y="1995"/>
                  </a:moveTo>
                  <a:cubicBezTo>
                    <a:pt x="1316" y="2007"/>
                    <a:pt x="1308" y="2019"/>
                    <a:pt x="1318" y="2035"/>
                  </a:cubicBezTo>
                  <a:cubicBezTo>
                    <a:pt x="1326" y="2045"/>
                    <a:pt x="1339" y="2048"/>
                    <a:pt x="1350" y="2042"/>
                  </a:cubicBezTo>
                  <a:cubicBezTo>
                    <a:pt x="1360" y="2036"/>
                    <a:pt x="1369" y="2028"/>
                    <a:pt x="1367" y="2014"/>
                  </a:cubicBezTo>
                  <a:cubicBezTo>
                    <a:pt x="1365" y="2000"/>
                    <a:pt x="1356" y="1996"/>
                    <a:pt x="1328" y="1995"/>
                  </a:cubicBezTo>
                  <a:close/>
                  <a:moveTo>
                    <a:pt x="1330" y="2095"/>
                  </a:moveTo>
                  <a:cubicBezTo>
                    <a:pt x="1316" y="2092"/>
                    <a:pt x="1310" y="2097"/>
                    <a:pt x="1298" y="2124"/>
                  </a:cubicBezTo>
                  <a:cubicBezTo>
                    <a:pt x="1310" y="2149"/>
                    <a:pt x="1318" y="2154"/>
                    <a:pt x="1338" y="2150"/>
                  </a:cubicBezTo>
                  <a:cubicBezTo>
                    <a:pt x="1350" y="2147"/>
                    <a:pt x="1356" y="2139"/>
                    <a:pt x="1356" y="2127"/>
                  </a:cubicBezTo>
                  <a:cubicBezTo>
                    <a:pt x="1356" y="2113"/>
                    <a:pt x="1343" y="2098"/>
                    <a:pt x="1330" y="2095"/>
                  </a:cubicBezTo>
                  <a:close/>
                  <a:moveTo>
                    <a:pt x="2163" y="537"/>
                  </a:moveTo>
                  <a:cubicBezTo>
                    <a:pt x="2155" y="518"/>
                    <a:pt x="2133" y="510"/>
                    <a:pt x="2111" y="520"/>
                  </a:cubicBezTo>
                  <a:cubicBezTo>
                    <a:pt x="2084" y="531"/>
                    <a:pt x="2074" y="550"/>
                    <a:pt x="2084" y="571"/>
                  </a:cubicBezTo>
                  <a:cubicBezTo>
                    <a:pt x="2094" y="592"/>
                    <a:pt x="2120" y="604"/>
                    <a:pt x="2139" y="597"/>
                  </a:cubicBezTo>
                  <a:cubicBezTo>
                    <a:pt x="2160" y="588"/>
                    <a:pt x="2172" y="559"/>
                    <a:pt x="2163" y="537"/>
                  </a:cubicBezTo>
                  <a:close/>
                  <a:moveTo>
                    <a:pt x="2968" y="506"/>
                  </a:moveTo>
                  <a:cubicBezTo>
                    <a:pt x="2919" y="504"/>
                    <a:pt x="2910" y="508"/>
                    <a:pt x="2904" y="534"/>
                  </a:cubicBezTo>
                  <a:cubicBezTo>
                    <a:pt x="2899" y="553"/>
                    <a:pt x="2905" y="568"/>
                    <a:pt x="2923" y="577"/>
                  </a:cubicBezTo>
                  <a:cubicBezTo>
                    <a:pt x="2947" y="588"/>
                    <a:pt x="2967" y="579"/>
                    <a:pt x="2989" y="548"/>
                  </a:cubicBezTo>
                  <a:cubicBezTo>
                    <a:pt x="2983" y="535"/>
                    <a:pt x="2976" y="521"/>
                    <a:pt x="2968" y="506"/>
                  </a:cubicBezTo>
                  <a:close/>
                  <a:moveTo>
                    <a:pt x="2897" y="816"/>
                  </a:moveTo>
                  <a:cubicBezTo>
                    <a:pt x="2881" y="824"/>
                    <a:pt x="2873" y="829"/>
                    <a:pt x="2865" y="833"/>
                  </a:cubicBezTo>
                  <a:cubicBezTo>
                    <a:pt x="2843" y="843"/>
                    <a:pt x="2832" y="863"/>
                    <a:pt x="2837" y="882"/>
                  </a:cubicBezTo>
                  <a:cubicBezTo>
                    <a:pt x="2842" y="901"/>
                    <a:pt x="2856" y="918"/>
                    <a:pt x="2870" y="931"/>
                  </a:cubicBezTo>
                  <a:cubicBezTo>
                    <a:pt x="2883" y="943"/>
                    <a:pt x="2918" y="934"/>
                    <a:pt x="2932" y="920"/>
                  </a:cubicBezTo>
                  <a:cubicBezTo>
                    <a:pt x="2946" y="905"/>
                    <a:pt x="2946" y="889"/>
                    <a:pt x="2935" y="873"/>
                  </a:cubicBezTo>
                  <a:cubicBezTo>
                    <a:pt x="2923" y="855"/>
                    <a:pt x="2911" y="837"/>
                    <a:pt x="2897" y="816"/>
                  </a:cubicBezTo>
                  <a:close/>
                  <a:moveTo>
                    <a:pt x="2778" y="710"/>
                  </a:moveTo>
                  <a:cubicBezTo>
                    <a:pt x="2751" y="744"/>
                    <a:pt x="2751" y="747"/>
                    <a:pt x="2777" y="781"/>
                  </a:cubicBezTo>
                  <a:cubicBezTo>
                    <a:pt x="2817" y="779"/>
                    <a:pt x="2833" y="768"/>
                    <a:pt x="2834" y="741"/>
                  </a:cubicBezTo>
                  <a:cubicBezTo>
                    <a:pt x="2835" y="718"/>
                    <a:pt x="2823" y="711"/>
                    <a:pt x="2778" y="710"/>
                  </a:cubicBezTo>
                  <a:close/>
                  <a:moveTo>
                    <a:pt x="3151" y="381"/>
                  </a:moveTo>
                  <a:cubicBezTo>
                    <a:pt x="3148" y="360"/>
                    <a:pt x="3134" y="353"/>
                    <a:pt x="3087" y="350"/>
                  </a:cubicBezTo>
                  <a:cubicBezTo>
                    <a:pt x="3068" y="370"/>
                    <a:pt x="3055" y="390"/>
                    <a:pt x="3072" y="415"/>
                  </a:cubicBezTo>
                  <a:cubicBezTo>
                    <a:pt x="3084" y="432"/>
                    <a:pt x="3106" y="437"/>
                    <a:pt x="3123" y="427"/>
                  </a:cubicBezTo>
                  <a:cubicBezTo>
                    <a:pt x="3140" y="417"/>
                    <a:pt x="3154" y="404"/>
                    <a:pt x="3151" y="381"/>
                  </a:cubicBezTo>
                  <a:close/>
                  <a:moveTo>
                    <a:pt x="3005" y="694"/>
                  </a:moveTo>
                  <a:cubicBezTo>
                    <a:pt x="2985" y="702"/>
                    <a:pt x="2970" y="734"/>
                    <a:pt x="2977" y="754"/>
                  </a:cubicBezTo>
                  <a:cubicBezTo>
                    <a:pt x="2984" y="773"/>
                    <a:pt x="3016" y="784"/>
                    <a:pt x="3038" y="775"/>
                  </a:cubicBezTo>
                  <a:cubicBezTo>
                    <a:pt x="3058" y="767"/>
                    <a:pt x="3066" y="745"/>
                    <a:pt x="3057" y="724"/>
                  </a:cubicBezTo>
                  <a:cubicBezTo>
                    <a:pt x="3047" y="701"/>
                    <a:pt x="3023" y="687"/>
                    <a:pt x="3005" y="694"/>
                  </a:cubicBezTo>
                  <a:close/>
                  <a:moveTo>
                    <a:pt x="2699" y="922"/>
                  </a:moveTo>
                  <a:cubicBezTo>
                    <a:pt x="2677" y="930"/>
                    <a:pt x="2667" y="950"/>
                    <a:pt x="2675" y="970"/>
                  </a:cubicBezTo>
                  <a:cubicBezTo>
                    <a:pt x="2686" y="995"/>
                    <a:pt x="2711" y="1008"/>
                    <a:pt x="2732" y="1000"/>
                  </a:cubicBezTo>
                  <a:cubicBezTo>
                    <a:pt x="2754" y="991"/>
                    <a:pt x="2765" y="963"/>
                    <a:pt x="2756" y="941"/>
                  </a:cubicBezTo>
                  <a:cubicBezTo>
                    <a:pt x="2750" y="923"/>
                    <a:pt x="2724" y="914"/>
                    <a:pt x="2699" y="922"/>
                  </a:cubicBezTo>
                  <a:close/>
                  <a:moveTo>
                    <a:pt x="3090" y="512"/>
                  </a:moveTo>
                  <a:cubicBezTo>
                    <a:pt x="3068" y="508"/>
                    <a:pt x="3058" y="516"/>
                    <a:pt x="3038" y="560"/>
                  </a:cubicBezTo>
                  <a:cubicBezTo>
                    <a:pt x="3058" y="601"/>
                    <a:pt x="3071" y="609"/>
                    <a:pt x="3103" y="601"/>
                  </a:cubicBezTo>
                  <a:cubicBezTo>
                    <a:pt x="3123" y="597"/>
                    <a:pt x="3132" y="584"/>
                    <a:pt x="3132" y="564"/>
                  </a:cubicBezTo>
                  <a:cubicBezTo>
                    <a:pt x="3132" y="542"/>
                    <a:pt x="3112" y="517"/>
                    <a:pt x="3090" y="512"/>
                  </a:cubicBezTo>
                  <a:close/>
                  <a:moveTo>
                    <a:pt x="2558" y="636"/>
                  </a:moveTo>
                  <a:cubicBezTo>
                    <a:pt x="2554" y="649"/>
                    <a:pt x="2551" y="662"/>
                    <a:pt x="2548" y="673"/>
                  </a:cubicBezTo>
                  <a:cubicBezTo>
                    <a:pt x="2565" y="700"/>
                    <a:pt x="2586" y="700"/>
                    <a:pt x="2606" y="686"/>
                  </a:cubicBezTo>
                  <a:cubicBezTo>
                    <a:pt x="2620" y="676"/>
                    <a:pt x="2617" y="662"/>
                    <a:pt x="2610" y="648"/>
                  </a:cubicBezTo>
                  <a:cubicBezTo>
                    <a:pt x="2598" y="622"/>
                    <a:pt x="2580" y="625"/>
                    <a:pt x="2558" y="636"/>
                  </a:cubicBezTo>
                  <a:close/>
                  <a:moveTo>
                    <a:pt x="2527" y="817"/>
                  </a:moveTo>
                  <a:cubicBezTo>
                    <a:pt x="2532" y="837"/>
                    <a:pt x="2546" y="845"/>
                    <a:pt x="2565" y="843"/>
                  </a:cubicBezTo>
                  <a:cubicBezTo>
                    <a:pt x="2589" y="841"/>
                    <a:pt x="2604" y="818"/>
                    <a:pt x="2606" y="782"/>
                  </a:cubicBezTo>
                  <a:cubicBezTo>
                    <a:pt x="2592" y="774"/>
                    <a:pt x="2577" y="766"/>
                    <a:pt x="2564" y="759"/>
                  </a:cubicBezTo>
                  <a:cubicBezTo>
                    <a:pt x="2529" y="777"/>
                    <a:pt x="2520" y="791"/>
                    <a:pt x="2527" y="817"/>
                  </a:cubicBezTo>
                  <a:close/>
                  <a:moveTo>
                    <a:pt x="2532" y="293"/>
                  </a:moveTo>
                  <a:cubicBezTo>
                    <a:pt x="2515" y="279"/>
                    <a:pt x="2501" y="259"/>
                    <a:pt x="2479" y="279"/>
                  </a:cubicBezTo>
                  <a:cubicBezTo>
                    <a:pt x="2472" y="285"/>
                    <a:pt x="2468" y="304"/>
                    <a:pt x="2472" y="310"/>
                  </a:cubicBezTo>
                  <a:cubicBezTo>
                    <a:pt x="2480" y="322"/>
                    <a:pt x="2495" y="335"/>
                    <a:pt x="2507" y="335"/>
                  </a:cubicBezTo>
                  <a:cubicBezTo>
                    <a:pt x="2529" y="336"/>
                    <a:pt x="2529" y="314"/>
                    <a:pt x="2532" y="293"/>
                  </a:cubicBezTo>
                  <a:close/>
                  <a:moveTo>
                    <a:pt x="2706" y="842"/>
                  </a:moveTo>
                  <a:cubicBezTo>
                    <a:pt x="2731" y="801"/>
                    <a:pt x="2731" y="799"/>
                    <a:pt x="2697" y="772"/>
                  </a:cubicBezTo>
                  <a:cubicBezTo>
                    <a:pt x="2675" y="781"/>
                    <a:pt x="2660" y="796"/>
                    <a:pt x="2666" y="822"/>
                  </a:cubicBezTo>
                  <a:cubicBezTo>
                    <a:pt x="2671" y="842"/>
                    <a:pt x="2687" y="848"/>
                    <a:pt x="2706" y="842"/>
                  </a:cubicBezTo>
                  <a:close/>
                  <a:moveTo>
                    <a:pt x="2501" y="931"/>
                  </a:moveTo>
                  <a:cubicBezTo>
                    <a:pt x="2486" y="943"/>
                    <a:pt x="2484" y="969"/>
                    <a:pt x="2496" y="987"/>
                  </a:cubicBezTo>
                  <a:cubicBezTo>
                    <a:pt x="2512" y="1010"/>
                    <a:pt x="2527" y="1012"/>
                    <a:pt x="2567" y="996"/>
                  </a:cubicBezTo>
                  <a:cubicBezTo>
                    <a:pt x="2572" y="982"/>
                    <a:pt x="2578" y="967"/>
                    <a:pt x="2584" y="951"/>
                  </a:cubicBezTo>
                  <a:cubicBezTo>
                    <a:pt x="2548" y="919"/>
                    <a:pt x="2522" y="913"/>
                    <a:pt x="2501" y="931"/>
                  </a:cubicBezTo>
                  <a:close/>
                  <a:moveTo>
                    <a:pt x="2697" y="264"/>
                  </a:moveTo>
                  <a:cubicBezTo>
                    <a:pt x="2667" y="226"/>
                    <a:pt x="2657" y="220"/>
                    <a:pt x="2639" y="234"/>
                  </a:cubicBezTo>
                  <a:cubicBezTo>
                    <a:pt x="2619" y="249"/>
                    <a:pt x="2624" y="269"/>
                    <a:pt x="2658" y="307"/>
                  </a:cubicBezTo>
                  <a:cubicBezTo>
                    <a:pt x="2677" y="295"/>
                    <a:pt x="2700" y="290"/>
                    <a:pt x="2697" y="264"/>
                  </a:cubicBezTo>
                  <a:close/>
                  <a:moveTo>
                    <a:pt x="2678" y="546"/>
                  </a:moveTo>
                  <a:cubicBezTo>
                    <a:pt x="2686" y="530"/>
                    <a:pt x="2672" y="518"/>
                    <a:pt x="2638" y="511"/>
                  </a:cubicBezTo>
                  <a:cubicBezTo>
                    <a:pt x="2624" y="542"/>
                    <a:pt x="2627" y="564"/>
                    <a:pt x="2646" y="565"/>
                  </a:cubicBezTo>
                  <a:cubicBezTo>
                    <a:pt x="2657" y="565"/>
                    <a:pt x="2673" y="555"/>
                    <a:pt x="2678" y="546"/>
                  </a:cubicBezTo>
                  <a:close/>
                  <a:moveTo>
                    <a:pt x="496" y="487"/>
                  </a:moveTo>
                  <a:cubicBezTo>
                    <a:pt x="477" y="511"/>
                    <a:pt x="477" y="513"/>
                    <a:pt x="495" y="537"/>
                  </a:cubicBezTo>
                  <a:cubicBezTo>
                    <a:pt x="523" y="536"/>
                    <a:pt x="534" y="528"/>
                    <a:pt x="535" y="509"/>
                  </a:cubicBezTo>
                  <a:cubicBezTo>
                    <a:pt x="536" y="493"/>
                    <a:pt x="527" y="488"/>
                    <a:pt x="496" y="487"/>
                  </a:cubicBezTo>
                  <a:close/>
                  <a:moveTo>
                    <a:pt x="754" y="1987"/>
                  </a:moveTo>
                  <a:cubicBezTo>
                    <a:pt x="742" y="1975"/>
                    <a:pt x="728" y="1975"/>
                    <a:pt x="714" y="1984"/>
                  </a:cubicBezTo>
                  <a:cubicBezTo>
                    <a:pt x="697" y="1995"/>
                    <a:pt x="699" y="2011"/>
                    <a:pt x="706" y="2035"/>
                  </a:cubicBezTo>
                  <a:cubicBezTo>
                    <a:pt x="711" y="2037"/>
                    <a:pt x="721" y="2041"/>
                    <a:pt x="728" y="2043"/>
                  </a:cubicBezTo>
                  <a:cubicBezTo>
                    <a:pt x="760" y="2029"/>
                    <a:pt x="762" y="2010"/>
                    <a:pt x="754" y="1987"/>
                  </a:cubicBezTo>
                  <a:close/>
                  <a:moveTo>
                    <a:pt x="654" y="476"/>
                  </a:moveTo>
                  <a:cubicBezTo>
                    <a:pt x="640" y="482"/>
                    <a:pt x="629" y="504"/>
                    <a:pt x="634" y="518"/>
                  </a:cubicBezTo>
                  <a:cubicBezTo>
                    <a:pt x="640" y="531"/>
                    <a:pt x="662" y="539"/>
                    <a:pt x="677" y="533"/>
                  </a:cubicBezTo>
                  <a:cubicBezTo>
                    <a:pt x="691" y="527"/>
                    <a:pt x="696" y="512"/>
                    <a:pt x="690" y="497"/>
                  </a:cubicBezTo>
                  <a:cubicBezTo>
                    <a:pt x="683" y="481"/>
                    <a:pt x="666" y="471"/>
                    <a:pt x="654" y="476"/>
                  </a:cubicBezTo>
                  <a:close/>
                  <a:moveTo>
                    <a:pt x="628" y="345"/>
                  </a:moveTo>
                  <a:cubicBezTo>
                    <a:pt x="594" y="344"/>
                    <a:pt x="588" y="347"/>
                    <a:pt x="584" y="365"/>
                  </a:cubicBezTo>
                  <a:cubicBezTo>
                    <a:pt x="580" y="378"/>
                    <a:pt x="584" y="388"/>
                    <a:pt x="597" y="394"/>
                  </a:cubicBezTo>
                  <a:cubicBezTo>
                    <a:pt x="613" y="402"/>
                    <a:pt x="627" y="396"/>
                    <a:pt x="643" y="374"/>
                  </a:cubicBezTo>
                  <a:cubicBezTo>
                    <a:pt x="638" y="365"/>
                    <a:pt x="634" y="356"/>
                    <a:pt x="628" y="345"/>
                  </a:cubicBezTo>
                  <a:close/>
                  <a:moveTo>
                    <a:pt x="725" y="2099"/>
                  </a:moveTo>
                  <a:cubicBezTo>
                    <a:pt x="708" y="2106"/>
                    <a:pt x="702" y="2118"/>
                    <a:pt x="708" y="2131"/>
                  </a:cubicBezTo>
                  <a:cubicBezTo>
                    <a:pt x="714" y="2144"/>
                    <a:pt x="730" y="2152"/>
                    <a:pt x="742" y="2147"/>
                  </a:cubicBezTo>
                  <a:cubicBezTo>
                    <a:pt x="755" y="2142"/>
                    <a:pt x="762" y="2124"/>
                    <a:pt x="756" y="2110"/>
                  </a:cubicBezTo>
                  <a:cubicBezTo>
                    <a:pt x="752" y="2098"/>
                    <a:pt x="738" y="2094"/>
                    <a:pt x="725" y="2099"/>
                  </a:cubicBezTo>
                  <a:close/>
                  <a:moveTo>
                    <a:pt x="579" y="561"/>
                  </a:moveTo>
                  <a:cubicBezTo>
                    <a:pt x="567" y="567"/>
                    <a:pt x="562" y="570"/>
                    <a:pt x="556" y="573"/>
                  </a:cubicBezTo>
                  <a:cubicBezTo>
                    <a:pt x="541" y="580"/>
                    <a:pt x="534" y="594"/>
                    <a:pt x="537" y="607"/>
                  </a:cubicBezTo>
                  <a:cubicBezTo>
                    <a:pt x="540" y="620"/>
                    <a:pt x="550" y="632"/>
                    <a:pt x="560" y="641"/>
                  </a:cubicBezTo>
                  <a:cubicBezTo>
                    <a:pt x="569" y="650"/>
                    <a:pt x="593" y="643"/>
                    <a:pt x="603" y="633"/>
                  </a:cubicBezTo>
                  <a:cubicBezTo>
                    <a:pt x="612" y="623"/>
                    <a:pt x="613" y="612"/>
                    <a:pt x="605" y="601"/>
                  </a:cubicBezTo>
                  <a:cubicBezTo>
                    <a:pt x="597" y="588"/>
                    <a:pt x="589" y="576"/>
                    <a:pt x="579" y="561"/>
                  </a:cubicBezTo>
                  <a:close/>
                  <a:moveTo>
                    <a:pt x="828" y="2081"/>
                  </a:moveTo>
                  <a:cubicBezTo>
                    <a:pt x="814" y="2076"/>
                    <a:pt x="806" y="2083"/>
                    <a:pt x="799" y="2094"/>
                  </a:cubicBezTo>
                  <a:cubicBezTo>
                    <a:pt x="792" y="2105"/>
                    <a:pt x="797" y="2114"/>
                    <a:pt x="805" y="2124"/>
                  </a:cubicBezTo>
                  <a:cubicBezTo>
                    <a:pt x="820" y="2127"/>
                    <a:pt x="832" y="2125"/>
                    <a:pt x="838" y="2111"/>
                  </a:cubicBezTo>
                  <a:cubicBezTo>
                    <a:pt x="843" y="2100"/>
                    <a:pt x="837" y="2089"/>
                    <a:pt x="828" y="2081"/>
                  </a:cubicBezTo>
                  <a:close/>
                  <a:moveTo>
                    <a:pt x="776" y="1859"/>
                  </a:moveTo>
                  <a:cubicBezTo>
                    <a:pt x="753" y="1869"/>
                    <a:pt x="749" y="1876"/>
                    <a:pt x="752" y="1893"/>
                  </a:cubicBezTo>
                  <a:cubicBezTo>
                    <a:pt x="755" y="1908"/>
                    <a:pt x="765" y="1920"/>
                    <a:pt x="775" y="1919"/>
                  </a:cubicBezTo>
                  <a:cubicBezTo>
                    <a:pt x="788" y="1919"/>
                    <a:pt x="797" y="1913"/>
                    <a:pt x="801" y="1900"/>
                  </a:cubicBezTo>
                  <a:cubicBezTo>
                    <a:pt x="806" y="1882"/>
                    <a:pt x="803" y="1875"/>
                    <a:pt x="776" y="1859"/>
                  </a:cubicBezTo>
                  <a:close/>
                  <a:moveTo>
                    <a:pt x="446" y="579"/>
                  </a:moveTo>
                  <a:cubicBezTo>
                    <a:pt x="463" y="551"/>
                    <a:pt x="463" y="549"/>
                    <a:pt x="439" y="530"/>
                  </a:cubicBezTo>
                  <a:cubicBezTo>
                    <a:pt x="424" y="537"/>
                    <a:pt x="413" y="547"/>
                    <a:pt x="418" y="565"/>
                  </a:cubicBezTo>
                  <a:cubicBezTo>
                    <a:pt x="421" y="579"/>
                    <a:pt x="432" y="583"/>
                    <a:pt x="446" y="579"/>
                  </a:cubicBezTo>
                  <a:close/>
                  <a:moveTo>
                    <a:pt x="440" y="176"/>
                  </a:moveTo>
                  <a:cubicBezTo>
                    <a:pt x="419" y="150"/>
                    <a:pt x="411" y="146"/>
                    <a:pt x="399" y="156"/>
                  </a:cubicBezTo>
                  <a:cubicBezTo>
                    <a:pt x="385" y="166"/>
                    <a:pt x="388" y="180"/>
                    <a:pt x="412" y="206"/>
                  </a:cubicBezTo>
                  <a:cubicBezTo>
                    <a:pt x="426" y="198"/>
                    <a:pt x="441" y="195"/>
                    <a:pt x="440" y="176"/>
                  </a:cubicBezTo>
                  <a:close/>
                  <a:moveTo>
                    <a:pt x="426" y="373"/>
                  </a:moveTo>
                  <a:cubicBezTo>
                    <a:pt x="432" y="362"/>
                    <a:pt x="422" y="354"/>
                    <a:pt x="398" y="349"/>
                  </a:cubicBezTo>
                  <a:cubicBezTo>
                    <a:pt x="389" y="370"/>
                    <a:pt x="391" y="385"/>
                    <a:pt x="404" y="386"/>
                  </a:cubicBezTo>
                  <a:cubicBezTo>
                    <a:pt x="411" y="386"/>
                    <a:pt x="423" y="379"/>
                    <a:pt x="426" y="373"/>
                  </a:cubicBezTo>
                  <a:close/>
                  <a:moveTo>
                    <a:pt x="343" y="436"/>
                  </a:moveTo>
                  <a:cubicBezTo>
                    <a:pt x="340" y="445"/>
                    <a:pt x="337" y="454"/>
                    <a:pt x="335" y="462"/>
                  </a:cubicBezTo>
                  <a:cubicBezTo>
                    <a:pt x="347" y="480"/>
                    <a:pt x="362" y="480"/>
                    <a:pt x="376" y="470"/>
                  </a:cubicBezTo>
                  <a:cubicBezTo>
                    <a:pt x="386" y="464"/>
                    <a:pt x="384" y="454"/>
                    <a:pt x="379" y="444"/>
                  </a:cubicBezTo>
                  <a:cubicBezTo>
                    <a:pt x="370" y="426"/>
                    <a:pt x="358" y="428"/>
                    <a:pt x="343" y="436"/>
                  </a:cubicBezTo>
                  <a:close/>
                  <a:moveTo>
                    <a:pt x="321" y="562"/>
                  </a:moveTo>
                  <a:cubicBezTo>
                    <a:pt x="324" y="576"/>
                    <a:pt x="334" y="582"/>
                    <a:pt x="347" y="580"/>
                  </a:cubicBezTo>
                  <a:cubicBezTo>
                    <a:pt x="364" y="578"/>
                    <a:pt x="375" y="563"/>
                    <a:pt x="376" y="537"/>
                  </a:cubicBezTo>
                  <a:cubicBezTo>
                    <a:pt x="366" y="532"/>
                    <a:pt x="356" y="526"/>
                    <a:pt x="346" y="521"/>
                  </a:cubicBezTo>
                  <a:cubicBezTo>
                    <a:pt x="322" y="534"/>
                    <a:pt x="316" y="543"/>
                    <a:pt x="321" y="562"/>
                  </a:cubicBezTo>
                  <a:close/>
                  <a:moveTo>
                    <a:pt x="874" y="2156"/>
                  </a:moveTo>
                  <a:cubicBezTo>
                    <a:pt x="865" y="2149"/>
                    <a:pt x="842" y="2151"/>
                    <a:pt x="834" y="2162"/>
                  </a:cubicBezTo>
                  <a:cubicBezTo>
                    <a:pt x="834" y="2163"/>
                    <a:pt x="833" y="2163"/>
                    <a:pt x="833" y="2164"/>
                  </a:cubicBezTo>
                  <a:cubicBezTo>
                    <a:pt x="883" y="2164"/>
                    <a:pt x="883" y="2164"/>
                    <a:pt x="883" y="2164"/>
                  </a:cubicBezTo>
                  <a:cubicBezTo>
                    <a:pt x="882" y="2161"/>
                    <a:pt x="879" y="2158"/>
                    <a:pt x="874" y="2156"/>
                  </a:cubicBezTo>
                  <a:close/>
                  <a:moveTo>
                    <a:pt x="441" y="635"/>
                  </a:moveTo>
                  <a:cubicBezTo>
                    <a:pt x="425" y="640"/>
                    <a:pt x="418" y="655"/>
                    <a:pt x="424" y="669"/>
                  </a:cubicBezTo>
                  <a:cubicBezTo>
                    <a:pt x="432" y="686"/>
                    <a:pt x="449" y="695"/>
                    <a:pt x="464" y="689"/>
                  </a:cubicBezTo>
                  <a:cubicBezTo>
                    <a:pt x="479" y="683"/>
                    <a:pt x="487" y="664"/>
                    <a:pt x="481" y="648"/>
                  </a:cubicBezTo>
                  <a:cubicBezTo>
                    <a:pt x="476" y="635"/>
                    <a:pt x="458" y="630"/>
                    <a:pt x="441" y="635"/>
                  </a:cubicBezTo>
                  <a:close/>
                  <a:moveTo>
                    <a:pt x="1050" y="2094"/>
                  </a:moveTo>
                  <a:cubicBezTo>
                    <a:pt x="1042" y="2113"/>
                    <a:pt x="1044" y="2127"/>
                    <a:pt x="1055" y="2127"/>
                  </a:cubicBezTo>
                  <a:cubicBezTo>
                    <a:pt x="1062" y="2127"/>
                    <a:pt x="1072" y="2121"/>
                    <a:pt x="1075" y="2115"/>
                  </a:cubicBezTo>
                  <a:cubicBezTo>
                    <a:pt x="1080" y="2106"/>
                    <a:pt x="1071" y="2098"/>
                    <a:pt x="1050" y="2094"/>
                  </a:cubicBezTo>
                  <a:close/>
                  <a:moveTo>
                    <a:pt x="1160" y="2081"/>
                  </a:moveTo>
                  <a:cubicBezTo>
                    <a:pt x="1148" y="2106"/>
                    <a:pt x="1149" y="2117"/>
                    <a:pt x="1163" y="2122"/>
                  </a:cubicBezTo>
                  <a:cubicBezTo>
                    <a:pt x="1174" y="2126"/>
                    <a:pt x="1182" y="2121"/>
                    <a:pt x="1186" y="2111"/>
                  </a:cubicBezTo>
                  <a:cubicBezTo>
                    <a:pt x="1193" y="2099"/>
                    <a:pt x="1183" y="2087"/>
                    <a:pt x="1160" y="2081"/>
                  </a:cubicBezTo>
                  <a:close/>
                  <a:moveTo>
                    <a:pt x="1069" y="2019"/>
                  </a:moveTo>
                  <a:cubicBezTo>
                    <a:pt x="1062" y="2030"/>
                    <a:pt x="1057" y="2039"/>
                    <a:pt x="1053" y="2047"/>
                  </a:cubicBezTo>
                  <a:cubicBezTo>
                    <a:pt x="1078" y="2068"/>
                    <a:pt x="1083" y="2068"/>
                    <a:pt x="1093" y="2040"/>
                  </a:cubicBezTo>
                  <a:cubicBezTo>
                    <a:pt x="1086" y="2034"/>
                    <a:pt x="1079" y="2027"/>
                    <a:pt x="1069" y="2019"/>
                  </a:cubicBezTo>
                  <a:close/>
                  <a:moveTo>
                    <a:pt x="994" y="1836"/>
                  </a:moveTo>
                  <a:cubicBezTo>
                    <a:pt x="982" y="1846"/>
                    <a:pt x="976" y="1857"/>
                    <a:pt x="984" y="1872"/>
                  </a:cubicBezTo>
                  <a:cubicBezTo>
                    <a:pt x="989" y="1881"/>
                    <a:pt x="999" y="1883"/>
                    <a:pt x="1007" y="1877"/>
                  </a:cubicBezTo>
                  <a:cubicBezTo>
                    <a:pt x="1014" y="1873"/>
                    <a:pt x="1022" y="1865"/>
                    <a:pt x="1022" y="1859"/>
                  </a:cubicBezTo>
                  <a:cubicBezTo>
                    <a:pt x="1022" y="1842"/>
                    <a:pt x="1010" y="1836"/>
                    <a:pt x="994" y="1836"/>
                  </a:cubicBezTo>
                  <a:close/>
                  <a:moveTo>
                    <a:pt x="1087" y="1941"/>
                  </a:moveTo>
                  <a:cubicBezTo>
                    <a:pt x="1068" y="1918"/>
                    <a:pt x="1062" y="1914"/>
                    <a:pt x="1051" y="1923"/>
                  </a:cubicBezTo>
                  <a:cubicBezTo>
                    <a:pt x="1039" y="1932"/>
                    <a:pt x="1041" y="1945"/>
                    <a:pt x="1063" y="1968"/>
                  </a:cubicBezTo>
                  <a:cubicBezTo>
                    <a:pt x="1075" y="1961"/>
                    <a:pt x="1088" y="1958"/>
                    <a:pt x="1087" y="1941"/>
                  </a:cubicBezTo>
                  <a:close/>
                  <a:moveTo>
                    <a:pt x="1097" y="2156"/>
                  </a:moveTo>
                  <a:cubicBezTo>
                    <a:pt x="1093" y="2157"/>
                    <a:pt x="1090" y="2160"/>
                    <a:pt x="1088" y="2164"/>
                  </a:cubicBezTo>
                  <a:cubicBezTo>
                    <a:pt x="1125" y="2164"/>
                    <a:pt x="1125" y="2164"/>
                    <a:pt x="1125" y="2164"/>
                  </a:cubicBezTo>
                  <a:cubicBezTo>
                    <a:pt x="1120" y="2155"/>
                    <a:pt x="1109" y="2151"/>
                    <a:pt x="1097" y="2156"/>
                  </a:cubicBezTo>
                  <a:close/>
                  <a:moveTo>
                    <a:pt x="856" y="1925"/>
                  </a:moveTo>
                  <a:cubicBezTo>
                    <a:pt x="847" y="1928"/>
                    <a:pt x="839" y="1935"/>
                    <a:pt x="842" y="1947"/>
                  </a:cubicBezTo>
                  <a:cubicBezTo>
                    <a:pt x="845" y="1962"/>
                    <a:pt x="856" y="1967"/>
                    <a:pt x="872" y="1965"/>
                  </a:cubicBezTo>
                  <a:cubicBezTo>
                    <a:pt x="876" y="1958"/>
                    <a:pt x="880" y="1951"/>
                    <a:pt x="885" y="1943"/>
                  </a:cubicBezTo>
                  <a:cubicBezTo>
                    <a:pt x="876" y="1933"/>
                    <a:pt x="872" y="1918"/>
                    <a:pt x="856" y="1925"/>
                  </a:cubicBezTo>
                  <a:close/>
                  <a:moveTo>
                    <a:pt x="1163" y="2015"/>
                  </a:moveTo>
                  <a:cubicBezTo>
                    <a:pt x="1168" y="2000"/>
                    <a:pt x="1159" y="1989"/>
                    <a:pt x="1143" y="1983"/>
                  </a:cubicBezTo>
                  <a:cubicBezTo>
                    <a:pt x="1127" y="1990"/>
                    <a:pt x="1116" y="2000"/>
                    <a:pt x="1121" y="2017"/>
                  </a:cubicBezTo>
                  <a:cubicBezTo>
                    <a:pt x="1123" y="2023"/>
                    <a:pt x="1132" y="2030"/>
                    <a:pt x="1140" y="2032"/>
                  </a:cubicBezTo>
                  <a:cubicBezTo>
                    <a:pt x="1152" y="2035"/>
                    <a:pt x="1161" y="2025"/>
                    <a:pt x="1163" y="2015"/>
                  </a:cubicBezTo>
                  <a:close/>
                  <a:moveTo>
                    <a:pt x="928" y="2064"/>
                  </a:moveTo>
                  <a:cubicBezTo>
                    <a:pt x="940" y="2050"/>
                    <a:pt x="938" y="2036"/>
                    <a:pt x="927" y="2022"/>
                  </a:cubicBezTo>
                  <a:cubicBezTo>
                    <a:pt x="899" y="2025"/>
                    <a:pt x="891" y="2030"/>
                    <a:pt x="893" y="2044"/>
                  </a:cubicBezTo>
                  <a:cubicBezTo>
                    <a:pt x="894" y="2060"/>
                    <a:pt x="904" y="2066"/>
                    <a:pt x="928" y="2064"/>
                  </a:cubicBezTo>
                  <a:close/>
                  <a:moveTo>
                    <a:pt x="920" y="1918"/>
                  </a:moveTo>
                  <a:cubicBezTo>
                    <a:pt x="935" y="1909"/>
                    <a:pt x="947" y="1899"/>
                    <a:pt x="941" y="1882"/>
                  </a:cubicBezTo>
                  <a:cubicBezTo>
                    <a:pt x="937" y="1871"/>
                    <a:pt x="929" y="1861"/>
                    <a:pt x="915" y="1863"/>
                  </a:cubicBezTo>
                  <a:cubicBezTo>
                    <a:pt x="904" y="1865"/>
                    <a:pt x="892" y="1865"/>
                    <a:pt x="890" y="1879"/>
                  </a:cubicBezTo>
                  <a:cubicBezTo>
                    <a:pt x="886" y="1900"/>
                    <a:pt x="903" y="1909"/>
                    <a:pt x="920" y="1918"/>
                  </a:cubicBezTo>
                  <a:close/>
                  <a:moveTo>
                    <a:pt x="913" y="2107"/>
                  </a:moveTo>
                  <a:cubicBezTo>
                    <a:pt x="902" y="2111"/>
                    <a:pt x="893" y="2127"/>
                    <a:pt x="897" y="2138"/>
                  </a:cubicBezTo>
                  <a:cubicBezTo>
                    <a:pt x="902" y="2150"/>
                    <a:pt x="922" y="2157"/>
                    <a:pt x="935" y="2152"/>
                  </a:cubicBezTo>
                  <a:cubicBezTo>
                    <a:pt x="947" y="2148"/>
                    <a:pt x="949" y="2139"/>
                    <a:pt x="942" y="2123"/>
                  </a:cubicBezTo>
                  <a:cubicBezTo>
                    <a:pt x="936" y="2107"/>
                    <a:pt x="926" y="2102"/>
                    <a:pt x="913" y="2107"/>
                  </a:cubicBezTo>
                  <a:close/>
                  <a:moveTo>
                    <a:pt x="985" y="1959"/>
                  </a:moveTo>
                  <a:cubicBezTo>
                    <a:pt x="974" y="1951"/>
                    <a:pt x="965" y="1938"/>
                    <a:pt x="952" y="1950"/>
                  </a:cubicBezTo>
                  <a:cubicBezTo>
                    <a:pt x="948" y="1954"/>
                    <a:pt x="945" y="1966"/>
                    <a:pt x="948" y="1970"/>
                  </a:cubicBezTo>
                  <a:cubicBezTo>
                    <a:pt x="952" y="1977"/>
                    <a:pt x="962" y="1985"/>
                    <a:pt x="969" y="1985"/>
                  </a:cubicBezTo>
                  <a:cubicBezTo>
                    <a:pt x="983" y="1986"/>
                    <a:pt x="983" y="1972"/>
                    <a:pt x="985" y="1959"/>
                  </a:cubicBezTo>
                  <a:close/>
                  <a:moveTo>
                    <a:pt x="997" y="2009"/>
                  </a:moveTo>
                  <a:cubicBezTo>
                    <a:pt x="992" y="2013"/>
                    <a:pt x="989" y="2020"/>
                    <a:pt x="982" y="2030"/>
                  </a:cubicBezTo>
                  <a:cubicBezTo>
                    <a:pt x="993" y="2034"/>
                    <a:pt x="1000" y="2040"/>
                    <a:pt x="1006" y="2038"/>
                  </a:cubicBezTo>
                  <a:cubicBezTo>
                    <a:pt x="1015" y="2036"/>
                    <a:pt x="1020" y="2028"/>
                    <a:pt x="1016" y="2018"/>
                  </a:cubicBezTo>
                  <a:cubicBezTo>
                    <a:pt x="1012" y="2009"/>
                    <a:pt x="1005" y="2005"/>
                    <a:pt x="997" y="2009"/>
                  </a:cubicBezTo>
                  <a:close/>
                  <a:moveTo>
                    <a:pt x="983" y="2075"/>
                  </a:moveTo>
                  <a:cubicBezTo>
                    <a:pt x="976" y="2080"/>
                    <a:pt x="968" y="2084"/>
                    <a:pt x="962" y="2089"/>
                  </a:cubicBezTo>
                  <a:cubicBezTo>
                    <a:pt x="964" y="2104"/>
                    <a:pt x="966" y="2116"/>
                    <a:pt x="981" y="2116"/>
                  </a:cubicBezTo>
                  <a:cubicBezTo>
                    <a:pt x="987" y="2117"/>
                    <a:pt x="995" y="2112"/>
                    <a:pt x="997" y="2107"/>
                  </a:cubicBezTo>
                  <a:cubicBezTo>
                    <a:pt x="1005" y="2093"/>
                    <a:pt x="996" y="2084"/>
                    <a:pt x="983" y="2075"/>
                  </a:cubicBezTo>
                  <a:close/>
                </a:path>
              </a:pathLst>
            </a:custGeom>
            <a:grpFill/>
            <a:ln>
              <a:noFill/>
            </a:ln>
          </p:spPr>
        </p:sp>
        <p:sp>
          <p:nvSpPr>
            <p:cNvPr id="19" name="Freeform 9">
              <a:extLst>
                <a:ext uri="{FF2B5EF4-FFF2-40B4-BE49-F238E27FC236}">
                  <a16:creationId xmlns:a16="http://schemas.microsoft.com/office/drawing/2014/main" id="{C960FF94-1DD0-415F-B0B8-3FED9DC3E3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0"/>
              <a:ext cx="11633200" cy="6861175"/>
            </a:xfrm>
            <a:custGeom>
              <a:avLst/>
              <a:gdLst/>
              <a:ahLst/>
              <a:cxnLst/>
              <a:rect l="0" t="0" r="r" b="b"/>
              <a:pathLst>
                <a:path w="3661" h="2158">
                  <a:moveTo>
                    <a:pt x="24" y="2073"/>
                  </a:moveTo>
                  <a:cubicBezTo>
                    <a:pt x="14" y="2076"/>
                    <a:pt x="6" y="2080"/>
                    <a:pt x="0" y="2086"/>
                  </a:cubicBezTo>
                  <a:cubicBezTo>
                    <a:pt x="0" y="2158"/>
                    <a:pt x="0" y="2158"/>
                    <a:pt x="0" y="2158"/>
                  </a:cubicBezTo>
                  <a:cubicBezTo>
                    <a:pt x="100" y="2158"/>
                    <a:pt x="100" y="2158"/>
                    <a:pt x="100" y="2158"/>
                  </a:cubicBezTo>
                  <a:cubicBezTo>
                    <a:pt x="99" y="2098"/>
                    <a:pt x="68" y="2079"/>
                    <a:pt x="24" y="2073"/>
                  </a:cubicBezTo>
                  <a:close/>
                  <a:moveTo>
                    <a:pt x="135" y="1936"/>
                  </a:moveTo>
                  <a:cubicBezTo>
                    <a:pt x="120" y="1949"/>
                    <a:pt x="109" y="1973"/>
                    <a:pt x="107" y="1993"/>
                  </a:cubicBezTo>
                  <a:cubicBezTo>
                    <a:pt x="106" y="2018"/>
                    <a:pt x="132" y="2025"/>
                    <a:pt x="153" y="2029"/>
                  </a:cubicBezTo>
                  <a:cubicBezTo>
                    <a:pt x="178" y="2034"/>
                    <a:pt x="198" y="2014"/>
                    <a:pt x="214" y="1974"/>
                  </a:cubicBezTo>
                  <a:cubicBezTo>
                    <a:pt x="179" y="1932"/>
                    <a:pt x="156" y="1918"/>
                    <a:pt x="135" y="1936"/>
                  </a:cubicBezTo>
                  <a:close/>
                  <a:moveTo>
                    <a:pt x="317" y="1834"/>
                  </a:moveTo>
                  <a:cubicBezTo>
                    <a:pt x="303" y="1800"/>
                    <a:pt x="276" y="1791"/>
                    <a:pt x="242" y="1797"/>
                  </a:cubicBezTo>
                  <a:cubicBezTo>
                    <a:pt x="221" y="1849"/>
                    <a:pt x="223" y="1868"/>
                    <a:pt x="250" y="1878"/>
                  </a:cubicBezTo>
                  <a:cubicBezTo>
                    <a:pt x="279" y="1889"/>
                    <a:pt x="298" y="1877"/>
                    <a:pt x="317" y="1834"/>
                  </a:cubicBezTo>
                  <a:close/>
                  <a:moveTo>
                    <a:pt x="182" y="1639"/>
                  </a:moveTo>
                  <a:cubicBezTo>
                    <a:pt x="158" y="1649"/>
                    <a:pt x="128" y="1654"/>
                    <a:pt x="137" y="1689"/>
                  </a:cubicBezTo>
                  <a:cubicBezTo>
                    <a:pt x="140" y="1700"/>
                    <a:pt x="158" y="1715"/>
                    <a:pt x="168" y="1714"/>
                  </a:cubicBezTo>
                  <a:cubicBezTo>
                    <a:pt x="184" y="1712"/>
                    <a:pt x="207" y="1703"/>
                    <a:pt x="214" y="1690"/>
                  </a:cubicBezTo>
                  <a:cubicBezTo>
                    <a:pt x="227" y="1665"/>
                    <a:pt x="203" y="1653"/>
                    <a:pt x="182" y="1639"/>
                  </a:cubicBezTo>
                  <a:close/>
                  <a:moveTo>
                    <a:pt x="5" y="1648"/>
                  </a:moveTo>
                  <a:cubicBezTo>
                    <a:pt x="4" y="1647"/>
                    <a:pt x="2" y="1647"/>
                    <a:pt x="0" y="1647"/>
                  </a:cubicBezTo>
                  <a:cubicBezTo>
                    <a:pt x="0" y="1745"/>
                    <a:pt x="0" y="1745"/>
                    <a:pt x="0" y="1745"/>
                  </a:cubicBezTo>
                  <a:cubicBezTo>
                    <a:pt x="17" y="1740"/>
                    <a:pt x="33" y="1729"/>
                    <a:pt x="50" y="1717"/>
                  </a:cubicBezTo>
                  <a:cubicBezTo>
                    <a:pt x="48" y="1681"/>
                    <a:pt x="42" y="1652"/>
                    <a:pt x="5" y="1648"/>
                  </a:cubicBezTo>
                  <a:close/>
                  <a:moveTo>
                    <a:pt x="69" y="1413"/>
                  </a:moveTo>
                  <a:cubicBezTo>
                    <a:pt x="93" y="1416"/>
                    <a:pt x="126" y="1400"/>
                    <a:pt x="130" y="1379"/>
                  </a:cubicBezTo>
                  <a:cubicBezTo>
                    <a:pt x="136" y="1345"/>
                    <a:pt x="118" y="1324"/>
                    <a:pt x="87" y="1313"/>
                  </a:cubicBezTo>
                  <a:cubicBezTo>
                    <a:pt x="40" y="1329"/>
                    <a:pt x="29" y="1342"/>
                    <a:pt x="33" y="1374"/>
                  </a:cubicBezTo>
                  <a:cubicBezTo>
                    <a:pt x="36" y="1395"/>
                    <a:pt x="45" y="1410"/>
                    <a:pt x="69" y="1413"/>
                  </a:cubicBezTo>
                  <a:close/>
                  <a:moveTo>
                    <a:pt x="5" y="1836"/>
                  </a:moveTo>
                  <a:cubicBezTo>
                    <a:pt x="3" y="1855"/>
                    <a:pt x="9" y="1876"/>
                    <a:pt x="32" y="1882"/>
                  </a:cubicBezTo>
                  <a:cubicBezTo>
                    <a:pt x="62" y="1889"/>
                    <a:pt x="79" y="1873"/>
                    <a:pt x="91" y="1843"/>
                  </a:cubicBezTo>
                  <a:cubicBezTo>
                    <a:pt x="82" y="1831"/>
                    <a:pt x="73" y="1816"/>
                    <a:pt x="63" y="1801"/>
                  </a:cubicBezTo>
                  <a:cubicBezTo>
                    <a:pt x="38" y="1807"/>
                    <a:pt x="7" y="1800"/>
                    <a:pt x="5" y="1836"/>
                  </a:cubicBezTo>
                  <a:close/>
                  <a:moveTo>
                    <a:pt x="27" y="1561"/>
                  </a:moveTo>
                  <a:cubicBezTo>
                    <a:pt x="47" y="1560"/>
                    <a:pt x="59" y="1545"/>
                    <a:pt x="57" y="1526"/>
                  </a:cubicBezTo>
                  <a:cubicBezTo>
                    <a:pt x="55" y="1510"/>
                    <a:pt x="48" y="1487"/>
                    <a:pt x="37" y="1482"/>
                  </a:cubicBezTo>
                  <a:cubicBezTo>
                    <a:pt x="23" y="1474"/>
                    <a:pt x="10" y="1475"/>
                    <a:pt x="0" y="1480"/>
                  </a:cubicBezTo>
                  <a:cubicBezTo>
                    <a:pt x="0" y="1556"/>
                    <a:pt x="0" y="1556"/>
                    <a:pt x="0" y="1556"/>
                  </a:cubicBezTo>
                  <a:cubicBezTo>
                    <a:pt x="7" y="1560"/>
                    <a:pt x="16" y="1562"/>
                    <a:pt x="27" y="1561"/>
                  </a:cubicBezTo>
                  <a:close/>
                  <a:moveTo>
                    <a:pt x="257" y="2026"/>
                  </a:moveTo>
                  <a:cubicBezTo>
                    <a:pt x="237" y="2046"/>
                    <a:pt x="240" y="2066"/>
                    <a:pt x="254" y="2088"/>
                  </a:cubicBezTo>
                  <a:cubicBezTo>
                    <a:pt x="267" y="2110"/>
                    <a:pt x="287" y="2111"/>
                    <a:pt x="313" y="2106"/>
                  </a:cubicBezTo>
                  <a:cubicBezTo>
                    <a:pt x="332" y="2082"/>
                    <a:pt x="338" y="2058"/>
                    <a:pt x="320" y="2035"/>
                  </a:cubicBezTo>
                  <a:cubicBezTo>
                    <a:pt x="304" y="2016"/>
                    <a:pt x="280" y="2017"/>
                    <a:pt x="257" y="2026"/>
                  </a:cubicBezTo>
                  <a:close/>
                  <a:moveTo>
                    <a:pt x="479" y="1900"/>
                  </a:moveTo>
                  <a:cubicBezTo>
                    <a:pt x="482" y="1875"/>
                    <a:pt x="468" y="1863"/>
                    <a:pt x="434" y="1861"/>
                  </a:cubicBezTo>
                  <a:cubicBezTo>
                    <a:pt x="401" y="1858"/>
                    <a:pt x="382" y="1871"/>
                    <a:pt x="379" y="1898"/>
                  </a:cubicBezTo>
                  <a:cubicBezTo>
                    <a:pt x="376" y="1922"/>
                    <a:pt x="397" y="1951"/>
                    <a:pt x="420" y="1954"/>
                  </a:cubicBezTo>
                  <a:cubicBezTo>
                    <a:pt x="445" y="1957"/>
                    <a:pt x="476" y="1928"/>
                    <a:pt x="479" y="1900"/>
                  </a:cubicBezTo>
                  <a:close/>
                  <a:moveTo>
                    <a:pt x="653" y="1775"/>
                  </a:moveTo>
                  <a:cubicBezTo>
                    <a:pt x="651" y="1755"/>
                    <a:pt x="633" y="1750"/>
                    <a:pt x="614" y="1750"/>
                  </a:cubicBezTo>
                  <a:cubicBezTo>
                    <a:pt x="579" y="1749"/>
                    <a:pt x="572" y="1770"/>
                    <a:pt x="572" y="1800"/>
                  </a:cubicBezTo>
                  <a:cubicBezTo>
                    <a:pt x="584" y="1812"/>
                    <a:pt x="597" y="1823"/>
                    <a:pt x="607" y="1833"/>
                  </a:cubicBezTo>
                  <a:cubicBezTo>
                    <a:pt x="646" y="1828"/>
                    <a:pt x="658" y="1806"/>
                    <a:pt x="653" y="1775"/>
                  </a:cubicBezTo>
                  <a:close/>
                  <a:moveTo>
                    <a:pt x="581" y="1963"/>
                  </a:moveTo>
                  <a:cubicBezTo>
                    <a:pt x="574" y="2013"/>
                    <a:pt x="581" y="2032"/>
                    <a:pt x="609" y="2043"/>
                  </a:cubicBezTo>
                  <a:cubicBezTo>
                    <a:pt x="627" y="2050"/>
                    <a:pt x="643" y="2048"/>
                    <a:pt x="656" y="2032"/>
                  </a:cubicBezTo>
                  <a:cubicBezTo>
                    <a:pt x="670" y="2014"/>
                    <a:pt x="676" y="1994"/>
                    <a:pt x="660" y="1975"/>
                  </a:cubicBezTo>
                  <a:cubicBezTo>
                    <a:pt x="638" y="1949"/>
                    <a:pt x="613" y="1943"/>
                    <a:pt x="581" y="1963"/>
                  </a:cubicBezTo>
                  <a:close/>
                  <a:moveTo>
                    <a:pt x="630" y="1469"/>
                  </a:moveTo>
                  <a:cubicBezTo>
                    <a:pt x="648" y="1453"/>
                    <a:pt x="645" y="1434"/>
                    <a:pt x="633" y="1418"/>
                  </a:cubicBezTo>
                  <a:cubicBezTo>
                    <a:pt x="616" y="1395"/>
                    <a:pt x="586" y="1402"/>
                    <a:pt x="555" y="1437"/>
                  </a:cubicBezTo>
                  <a:cubicBezTo>
                    <a:pt x="590" y="1481"/>
                    <a:pt x="609" y="1489"/>
                    <a:pt x="630" y="1469"/>
                  </a:cubicBezTo>
                  <a:close/>
                  <a:moveTo>
                    <a:pt x="722" y="1620"/>
                  </a:moveTo>
                  <a:cubicBezTo>
                    <a:pt x="724" y="1598"/>
                    <a:pt x="704" y="1578"/>
                    <a:pt x="678" y="1575"/>
                  </a:cubicBezTo>
                  <a:cubicBezTo>
                    <a:pt x="653" y="1571"/>
                    <a:pt x="634" y="1589"/>
                    <a:pt x="631" y="1615"/>
                  </a:cubicBezTo>
                  <a:cubicBezTo>
                    <a:pt x="629" y="1638"/>
                    <a:pt x="649" y="1660"/>
                    <a:pt x="673" y="1661"/>
                  </a:cubicBezTo>
                  <a:cubicBezTo>
                    <a:pt x="695" y="1662"/>
                    <a:pt x="720" y="1640"/>
                    <a:pt x="722" y="1620"/>
                  </a:cubicBezTo>
                  <a:close/>
                  <a:moveTo>
                    <a:pt x="423" y="1519"/>
                  </a:moveTo>
                  <a:cubicBezTo>
                    <a:pt x="406" y="1526"/>
                    <a:pt x="387" y="1533"/>
                    <a:pt x="362" y="1543"/>
                  </a:cubicBezTo>
                  <a:cubicBezTo>
                    <a:pt x="377" y="1565"/>
                    <a:pt x="389" y="1582"/>
                    <a:pt x="399" y="1597"/>
                  </a:cubicBezTo>
                  <a:cubicBezTo>
                    <a:pt x="459" y="1571"/>
                    <a:pt x="462" y="1563"/>
                    <a:pt x="423" y="1519"/>
                  </a:cubicBezTo>
                  <a:close/>
                  <a:moveTo>
                    <a:pt x="457" y="1223"/>
                  </a:moveTo>
                  <a:cubicBezTo>
                    <a:pt x="457" y="1198"/>
                    <a:pt x="433" y="1173"/>
                    <a:pt x="404" y="1171"/>
                  </a:cubicBezTo>
                  <a:cubicBezTo>
                    <a:pt x="373" y="1168"/>
                    <a:pt x="348" y="1190"/>
                    <a:pt x="345" y="1221"/>
                  </a:cubicBezTo>
                  <a:cubicBezTo>
                    <a:pt x="342" y="1251"/>
                    <a:pt x="366" y="1280"/>
                    <a:pt x="395" y="1281"/>
                  </a:cubicBezTo>
                  <a:cubicBezTo>
                    <a:pt x="424" y="1283"/>
                    <a:pt x="456" y="1253"/>
                    <a:pt x="457" y="1223"/>
                  </a:cubicBezTo>
                  <a:close/>
                  <a:moveTo>
                    <a:pt x="479" y="1644"/>
                  </a:moveTo>
                  <a:cubicBezTo>
                    <a:pt x="505" y="1676"/>
                    <a:pt x="531" y="1685"/>
                    <a:pt x="543" y="1664"/>
                  </a:cubicBezTo>
                  <a:cubicBezTo>
                    <a:pt x="549" y="1653"/>
                    <a:pt x="547" y="1630"/>
                    <a:pt x="539" y="1619"/>
                  </a:cubicBezTo>
                  <a:cubicBezTo>
                    <a:pt x="527" y="1602"/>
                    <a:pt x="506" y="1611"/>
                    <a:pt x="479" y="1644"/>
                  </a:cubicBezTo>
                  <a:close/>
                  <a:moveTo>
                    <a:pt x="313" y="1636"/>
                  </a:moveTo>
                  <a:cubicBezTo>
                    <a:pt x="295" y="1635"/>
                    <a:pt x="281" y="1643"/>
                    <a:pt x="282" y="1661"/>
                  </a:cubicBezTo>
                  <a:cubicBezTo>
                    <a:pt x="283" y="1674"/>
                    <a:pt x="294" y="1686"/>
                    <a:pt x="304" y="1707"/>
                  </a:cubicBezTo>
                  <a:cubicBezTo>
                    <a:pt x="322" y="1691"/>
                    <a:pt x="338" y="1683"/>
                    <a:pt x="341" y="1672"/>
                  </a:cubicBezTo>
                  <a:cubicBezTo>
                    <a:pt x="346" y="1654"/>
                    <a:pt x="335" y="1639"/>
                    <a:pt x="313" y="1636"/>
                  </a:cubicBezTo>
                  <a:close/>
                  <a:moveTo>
                    <a:pt x="431" y="2010"/>
                  </a:moveTo>
                  <a:cubicBezTo>
                    <a:pt x="411" y="2022"/>
                    <a:pt x="394" y="2064"/>
                    <a:pt x="406" y="2088"/>
                  </a:cubicBezTo>
                  <a:cubicBezTo>
                    <a:pt x="414" y="2103"/>
                    <a:pt x="433" y="2117"/>
                    <a:pt x="449" y="2121"/>
                  </a:cubicBezTo>
                  <a:cubicBezTo>
                    <a:pt x="476" y="2126"/>
                    <a:pt x="496" y="2095"/>
                    <a:pt x="507" y="2037"/>
                  </a:cubicBezTo>
                  <a:cubicBezTo>
                    <a:pt x="471" y="2000"/>
                    <a:pt x="457" y="1995"/>
                    <a:pt x="431" y="2010"/>
                  </a:cubicBezTo>
                  <a:close/>
                  <a:moveTo>
                    <a:pt x="391" y="1077"/>
                  </a:moveTo>
                  <a:cubicBezTo>
                    <a:pt x="420" y="1080"/>
                    <a:pt x="452" y="1049"/>
                    <a:pt x="456" y="1016"/>
                  </a:cubicBezTo>
                  <a:cubicBezTo>
                    <a:pt x="460" y="983"/>
                    <a:pt x="431" y="953"/>
                    <a:pt x="391" y="948"/>
                  </a:cubicBezTo>
                  <a:cubicBezTo>
                    <a:pt x="361" y="944"/>
                    <a:pt x="324" y="973"/>
                    <a:pt x="321" y="1004"/>
                  </a:cubicBezTo>
                  <a:cubicBezTo>
                    <a:pt x="318" y="1032"/>
                    <a:pt x="358" y="1074"/>
                    <a:pt x="391" y="1077"/>
                  </a:cubicBezTo>
                  <a:close/>
                  <a:moveTo>
                    <a:pt x="933" y="1407"/>
                  </a:moveTo>
                  <a:cubicBezTo>
                    <a:pt x="958" y="1409"/>
                    <a:pt x="988" y="1380"/>
                    <a:pt x="991" y="1352"/>
                  </a:cubicBezTo>
                  <a:cubicBezTo>
                    <a:pt x="993" y="1325"/>
                    <a:pt x="974" y="1305"/>
                    <a:pt x="945" y="1303"/>
                  </a:cubicBezTo>
                  <a:cubicBezTo>
                    <a:pt x="914" y="1301"/>
                    <a:pt x="886" y="1319"/>
                    <a:pt x="883" y="1344"/>
                  </a:cubicBezTo>
                  <a:cubicBezTo>
                    <a:pt x="881" y="1369"/>
                    <a:pt x="908" y="1404"/>
                    <a:pt x="933" y="1407"/>
                  </a:cubicBezTo>
                  <a:close/>
                  <a:moveTo>
                    <a:pt x="2301" y="299"/>
                  </a:moveTo>
                  <a:cubicBezTo>
                    <a:pt x="2321" y="286"/>
                    <a:pt x="2342" y="274"/>
                    <a:pt x="2363" y="261"/>
                  </a:cubicBezTo>
                  <a:cubicBezTo>
                    <a:pt x="2354" y="201"/>
                    <a:pt x="2343" y="183"/>
                    <a:pt x="2319" y="178"/>
                  </a:cubicBezTo>
                  <a:cubicBezTo>
                    <a:pt x="2294" y="174"/>
                    <a:pt x="2260" y="193"/>
                    <a:pt x="2254" y="217"/>
                  </a:cubicBezTo>
                  <a:cubicBezTo>
                    <a:pt x="2244" y="255"/>
                    <a:pt x="2269" y="277"/>
                    <a:pt x="2301" y="299"/>
                  </a:cubicBezTo>
                  <a:close/>
                  <a:moveTo>
                    <a:pt x="2541" y="1330"/>
                  </a:moveTo>
                  <a:cubicBezTo>
                    <a:pt x="2574" y="1318"/>
                    <a:pt x="2595" y="1269"/>
                    <a:pt x="2583" y="1229"/>
                  </a:cubicBezTo>
                  <a:cubicBezTo>
                    <a:pt x="2572" y="1191"/>
                    <a:pt x="2525" y="1172"/>
                    <a:pt x="2478" y="1186"/>
                  </a:cubicBezTo>
                  <a:cubicBezTo>
                    <a:pt x="2442" y="1196"/>
                    <a:pt x="2415" y="1247"/>
                    <a:pt x="2427" y="1282"/>
                  </a:cubicBezTo>
                  <a:cubicBezTo>
                    <a:pt x="2437" y="1315"/>
                    <a:pt x="2503" y="1342"/>
                    <a:pt x="2541" y="1330"/>
                  </a:cubicBezTo>
                  <a:close/>
                  <a:moveTo>
                    <a:pt x="775" y="1600"/>
                  </a:moveTo>
                  <a:cubicBezTo>
                    <a:pt x="797" y="1649"/>
                    <a:pt x="801" y="1651"/>
                    <a:pt x="853" y="1641"/>
                  </a:cubicBezTo>
                  <a:cubicBezTo>
                    <a:pt x="873" y="1596"/>
                    <a:pt x="869" y="1572"/>
                    <a:pt x="840" y="1556"/>
                  </a:cubicBezTo>
                  <a:cubicBezTo>
                    <a:pt x="815" y="1542"/>
                    <a:pt x="801" y="1552"/>
                    <a:pt x="775" y="1600"/>
                  </a:cubicBezTo>
                  <a:close/>
                  <a:moveTo>
                    <a:pt x="2808" y="1262"/>
                  </a:moveTo>
                  <a:cubicBezTo>
                    <a:pt x="2834" y="1246"/>
                    <a:pt x="2843" y="1214"/>
                    <a:pt x="2830" y="1188"/>
                  </a:cubicBezTo>
                  <a:cubicBezTo>
                    <a:pt x="2816" y="1162"/>
                    <a:pt x="2798" y="1140"/>
                    <a:pt x="2765" y="1142"/>
                  </a:cubicBezTo>
                  <a:cubicBezTo>
                    <a:pt x="2732" y="1145"/>
                    <a:pt x="2720" y="1165"/>
                    <a:pt x="2713" y="1235"/>
                  </a:cubicBezTo>
                  <a:cubicBezTo>
                    <a:pt x="2741" y="1265"/>
                    <a:pt x="2769" y="1286"/>
                    <a:pt x="2808" y="1262"/>
                  </a:cubicBezTo>
                  <a:close/>
                  <a:moveTo>
                    <a:pt x="3021" y="1324"/>
                  </a:moveTo>
                  <a:cubicBezTo>
                    <a:pt x="3083" y="1299"/>
                    <a:pt x="3097" y="1280"/>
                    <a:pt x="3088" y="1231"/>
                  </a:cubicBezTo>
                  <a:cubicBezTo>
                    <a:pt x="3082" y="1202"/>
                    <a:pt x="3064" y="1186"/>
                    <a:pt x="3035" y="1185"/>
                  </a:cubicBezTo>
                  <a:cubicBezTo>
                    <a:pt x="3002" y="1183"/>
                    <a:pt x="2964" y="1211"/>
                    <a:pt x="2955" y="1243"/>
                  </a:cubicBezTo>
                  <a:cubicBezTo>
                    <a:pt x="2945" y="1276"/>
                    <a:pt x="2958" y="1291"/>
                    <a:pt x="3021" y="1324"/>
                  </a:cubicBezTo>
                  <a:close/>
                  <a:moveTo>
                    <a:pt x="3533" y="1859"/>
                  </a:moveTo>
                  <a:cubicBezTo>
                    <a:pt x="3542" y="1892"/>
                    <a:pt x="3572" y="1909"/>
                    <a:pt x="3602" y="1898"/>
                  </a:cubicBezTo>
                  <a:cubicBezTo>
                    <a:pt x="3640" y="1884"/>
                    <a:pt x="3661" y="1848"/>
                    <a:pt x="3650" y="1816"/>
                  </a:cubicBezTo>
                  <a:cubicBezTo>
                    <a:pt x="3639" y="1784"/>
                    <a:pt x="3599" y="1764"/>
                    <a:pt x="3565" y="1775"/>
                  </a:cubicBezTo>
                  <a:cubicBezTo>
                    <a:pt x="3537" y="1784"/>
                    <a:pt x="3523" y="1822"/>
                    <a:pt x="3533" y="1859"/>
                  </a:cubicBezTo>
                  <a:close/>
                  <a:moveTo>
                    <a:pt x="122" y="1117"/>
                  </a:moveTo>
                  <a:cubicBezTo>
                    <a:pt x="152" y="1121"/>
                    <a:pt x="183" y="1100"/>
                    <a:pt x="189" y="1073"/>
                  </a:cubicBezTo>
                  <a:cubicBezTo>
                    <a:pt x="194" y="1049"/>
                    <a:pt x="173" y="1014"/>
                    <a:pt x="150" y="1009"/>
                  </a:cubicBezTo>
                  <a:cubicBezTo>
                    <a:pt x="118" y="1002"/>
                    <a:pt x="88" y="1027"/>
                    <a:pt x="83" y="1065"/>
                  </a:cubicBezTo>
                  <a:cubicBezTo>
                    <a:pt x="78" y="1096"/>
                    <a:pt x="91" y="1114"/>
                    <a:pt x="122" y="1117"/>
                  </a:cubicBezTo>
                  <a:close/>
                  <a:moveTo>
                    <a:pt x="827" y="1436"/>
                  </a:moveTo>
                  <a:cubicBezTo>
                    <a:pt x="820" y="1421"/>
                    <a:pt x="801" y="1406"/>
                    <a:pt x="785" y="1403"/>
                  </a:cubicBezTo>
                  <a:cubicBezTo>
                    <a:pt x="756" y="1397"/>
                    <a:pt x="748" y="1423"/>
                    <a:pt x="739" y="1454"/>
                  </a:cubicBezTo>
                  <a:cubicBezTo>
                    <a:pt x="759" y="1465"/>
                    <a:pt x="777" y="1475"/>
                    <a:pt x="793" y="1483"/>
                  </a:cubicBezTo>
                  <a:cubicBezTo>
                    <a:pt x="816" y="1472"/>
                    <a:pt x="841" y="1462"/>
                    <a:pt x="827" y="1436"/>
                  </a:cubicBezTo>
                  <a:close/>
                  <a:moveTo>
                    <a:pt x="2495" y="98"/>
                  </a:moveTo>
                  <a:cubicBezTo>
                    <a:pt x="2530" y="94"/>
                    <a:pt x="2540" y="78"/>
                    <a:pt x="2544" y="26"/>
                  </a:cubicBezTo>
                  <a:cubicBezTo>
                    <a:pt x="2536" y="17"/>
                    <a:pt x="2529" y="9"/>
                    <a:pt x="2521" y="0"/>
                  </a:cubicBezTo>
                  <a:cubicBezTo>
                    <a:pt x="2467" y="0"/>
                    <a:pt x="2467" y="0"/>
                    <a:pt x="2467" y="0"/>
                  </a:cubicBezTo>
                  <a:cubicBezTo>
                    <a:pt x="2440" y="17"/>
                    <a:pt x="2431" y="37"/>
                    <a:pt x="2436" y="61"/>
                  </a:cubicBezTo>
                  <a:cubicBezTo>
                    <a:pt x="2442" y="84"/>
                    <a:pt x="2468" y="101"/>
                    <a:pt x="2495" y="98"/>
                  </a:cubicBezTo>
                  <a:close/>
                  <a:moveTo>
                    <a:pt x="746" y="2143"/>
                  </a:moveTo>
                  <a:cubicBezTo>
                    <a:pt x="731" y="2141"/>
                    <a:pt x="712" y="2147"/>
                    <a:pt x="698" y="2158"/>
                  </a:cubicBezTo>
                  <a:cubicBezTo>
                    <a:pt x="770" y="2158"/>
                    <a:pt x="770" y="2158"/>
                    <a:pt x="770" y="2158"/>
                  </a:cubicBezTo>
                  <a:cubicBezTo>
                    <a:pt x="764" y="2149"/>
                    <a:pt x="756" y="2145"/>
                    <a:pt x="746" y="2143"/>
                  </a:cubicBezTo>
                  <a:close/>
                  <a:moveTo>
                    <a:pt x="171" y="1241"/>
                  </a:moveTo>
                  <a:cubicBezTo>
                    <a:pt x="167" y="1262"/>
                    <a:pt x="181" y="1287"/>
                    <a:pt x="200" y="1292"/>
                  </a:cubicBezTo>
                  <a:cubicBezTo>
                    <a:pt x="224" y="1297"/>
                    <a:pt x="253" y="1278"/>
                    <a:pt x="257" y="1254"/>
                  </a:cubicBezTo>
                  <a:cubicBezTo>
                    <a:pt x="260" y="1232"/>
                    <a:pt x="240" y="1207"/>
                    <a:pt x="217" y="1205"/>
                  </a:cubicBezTo>
                  <a:cubicBezTo>
                    <a:pt x="197" y="1203"/>
                    <a:pt x="175" y="1220"/>
                    <a:pt x="171" y="1241"/>
                  </a:cubicBezTo>
                  <a:close/>
                  <a:moveTo>
                    <a:pt x="441" y="1372"/>
                  </a:moveTo>
                  <a:cubicBezTo>
                    <a:pt x="418" y="1351"/>
                    <a:pt x="391" y="1356"/>
                    <a:pt x="366" y="1380"/>
                  </a:cubicBezTo>
                  <a:cubicBezTo>
                    <a:pt x="365" y="1414"/>
                    <a:pt x="371" y="1443"/>
                    <a:pt x="406" y="1449"/>
                  </a:cubicBezTo>
                  <a:cubicBezTo>
                    <a:pt x="420" y="1451"/>
                    <a:pt x="439" y="1440"/>
                    <a:pt x="449" y="1429"/>
                  </a:cubicBezTo>
                  <a:cubicBezTo>
                    <a:pt x="467" y="1410"/>
                    <a:pt x="456" y="1386"/>
                    <a:pt x="441" y="1372"/>
                  </a:cubicBezTo>
                  <a:close/>
                  <a:moveTo>
                    <a:pt x="241" y="1441"/>
                  </a:moveTo>
                  <a:cubicBezTo>
                    <a:pt x="183" y="1453"/>
                    <a:pt x="171" y="1462"/>
                    <a:pt x="176" y="1489"/>
                  </a:cubicBezTo>
                  <a:cubicBezTo>
                    <a:pt x="182" y="1519"/>
                    <a:pt x="207" y="1525"/>
                    <a:pt x="267" y="1508"/>
                  </a:cubicBezTo>
                  <a:cubicBezTo>
                    <a:pt x="265" y="1481"/>
                    <a:pt x="272" y="1453"/>
                    <a:pt x="241" y="1441"/>
                  </a:cubicBezTo>
                  <a:close/>
                  <a:moveTo>
                    <a:pt x="574" y="1226"/>
                  </a:moveTo>
                  <a:cubicBezTo>
                    <a:pt x="559" y="1223"/>
                    <a:pt x="543" y="1220"/>
                    <a:pt x="528" y="1217"/>
                  </a:cubicBezTo>
                  <a:cubicBezTo>
                    <a:pt x="509" y="1245"/>
                    <a:pt x="502" y="1269"/>
                    <a:pt x="530" y="1295"/>
                  </a:cubicBezTo>
                  <a:cubicBezTo>
                    <a:pt x="588" y="1290"/>
                    <a:pt x="593" y="1283"/>
                    <a:pt x="574" y="1226"/>
                  </a:cubicBezTo>
                  <a:close/>
                  <a:moveTo>
                    <a:pt x="385" y="1746"/>
                  </a:moveTo>
                  <a:cubicBezTo>
                    <a:pt x="387" y="1763"/>
                    <a:pt x="389" y="1781"/>
                    <a:pt x="391" y="1796"/>
                  </a:cubicBezTo>
                  <a:cubicBezTo>
                    <a:pt x="420" y="1804"/>
                    <a:pt x="444" y="1813"/>
                    <a:pt x="457" y="1786"/>
                  </a:cubicBezTo>
                  <a:cubicBezTo>
                    <a:pt x="462" y="1776"/>
                    <a:pt x="462" y="1758"/>
                    <a:pt x="456" y="1750"/>
                  </a:cubicBezTo>
                  <a:cubicBezTo>
                    <a:pt x="438" y="1723"/>
                    <a:pt x="414" y="1732"/>
                    <a:pt x="385" y="1746"/>
                  </a:cubicBezTo>
                  <a:close/>
                  <a:moveTo>
                    <a:pt x="615" y="1115"/>
                  </a:moveTo>
                  <a:cubicBezTo>
                    <a:pt x="640" y="1111"/>
                    <a:pt x="657" y="1090"/>
                    <a:pt x="656" y="1066"/>
                  </a:cubicBezTo>
                  <a:cubicBezTo>
                    <a:pt x="655" y="1042"/>
                    <a:pt x="648" y="1019"/>
                    <a:pt x="622" y="1010"/>
                  </a:cubicBezTo>
                  <a:cubicBezTo>
                    <a:pt x="596" y="1001"/>
                    <a:pt x="581" y="1013"/>
                    <a:pt x="552" y="1063"/>
                  </a:cubicBezTo>
                  <a:cubicBezTo>
                    <a:pt x="564" y="1095"/>
                    <a:pt x="578" y="1120"/>
                    <a:pt x="615" y="1115"/>
                  </a:cubicBezTo>
                  <a:close/>
                  <a:moveTo>
                    <a:pt x="652" y="1365"/>
                  </a:moveTo>
                  <a:cubicBezTo>
                    <a:pt x="671" y="1381"/>
                    <a:pt x="690" y="1383"/>
                    <a:pt x="709" y="1368"/>
                  </a:cubicBezTo>
                  <a:cubicBezTo>
                    <a:pt x="735" y="1348"/>
                    <a:pt x="737" y="1321"/>
                    <a:pt x="714" y="1279"/>
                  </a:cubicBezTo>
                  <a:cubicBezTo>
                    <a:pt x="697" y="1279"/>
                    <a:pt x="678" y="1279"/>
                    <a:pt x="658" y="1279"/>
                  </a:cubicBezTo>
                  <a:cubicBezTo>
                    <a:pt x="627" y="1332"/>
                    <a:pt x="627" y="1344"/>
                    <a:pt x="652" y="1365"/>
                  </a:cubicBezTo>
                  <a:close/>
                  <a:moveTo>
                    <a:pt x="836" y="1184"/>
                  </a:moveTo>
                  <a:cubicBezTo>
                    <a:pt x="842" y="1160"/>
                    <a:pt x="833" y="1142"/>
                    <a:pt x="812" y="1131"/>
                  </a:cubicBezTo>
                  <a:cubicBezTo>
                    <a:pt x="788" y="1119"/>
                    <a:pt x="749" y="1128"/>
                    <a:pt x="732" y="1149"/>
                  </a:cubicBezTo>
                  <a:cubicBezTo>
                    <a:pt x="714" y="1171"/>
                    <a:pt x="718" y="1186"/>
                    <a:pt x="755" y="1232"/>
                  </a:cubicBezTo>
                  <a:cubicBezTo>
                    <a:pt x="811" y="1234"/>
                    <a:pt x="827" y="1224"/>
                    <a:pt x="836" y="1184"/>
                  </a:cubicBezTo>
                  <a:close/>
                  <a:moveTo>
                    <a:pt x="2552" y="1807"/>
                  </a:moveTo>
                  <a:cubicBezTo>
                    <a:pt x="2493" y="1849"/>
                    <a:pt x="2484" y="1864"/>
                    <a:pt x="2503" y="1892"/>
                  </a:cubicBezTo>
                  <a:cubicBezTo>
                    <a:pt x="2524" y="1923"/>
                    <a:pt x="2554" y="1917"/>
                    <a:pt x="2613" y="1869"/>
                  </a:cubicBezTo>
                  <a:cubicBezTo>
                    <a:pt x="2597" y="1840"/>
                    <a:pt x="2592" y="1806"/>
                    <a:pt x="2552" y="1807"/>
                  </a:cubicBezTo>
                  <a:close/>
                  <a:moveTo>
                    <a:pt x="759" y="1829"/>
                  </a:moveTo>
                  <a:cubicBezTo>
                    <a:pt x="743" y="1840"/>
                    <a:pt x="725" y="1852"/>
                    <a:pt x="709" y="1862"/>
                  </a:cubicBezTo>
                  <a:cubicBezTo>
                    <a:pt x="710" y="1911"/>
                    <a:pt x="721" y="1928"/>
                    <a:pt x="753" y="1935"/>
                  </a:cubicBezTo>
                  <a:cubicBezTo>
                    <a:pt x="778" y="1941"/>
                    <a:pt x="795" y="1930"/>
                    <a:pt x="803" y="1908"/>
                  </a:cubicBezTo>
                  <a:cubicBezTo>
                    <a:pt x="814" y="1880"/>
                    <a:pt x="797" y="1851"/>
                    <a:pt x="759" y="1829"/>
                  </a:cubicBezTo>
                  <a:close/>
                  <a:moveTo>
                    <a:pt x="2941" y="2045"/>
                  </a:moveTo>
                  <a:cubicBezTo>
                    <a:pt x="2908" y="2025"/>
                    <a:pt x="2885" y="2046"/>
                    <a:pt x="2860" y="2076"/>
                  </a:cubicBezTo>
                  <a:cubicBezTo>
                    <a:pt x="2871" y="2094"/>
                    <a:pt x="2881" y="2112"/>
                    <a:pt x="2891" y="2128"/>
                  </a:cubicBezTo>
                  <a:cubicBezTo>
                    <a:pt x="2927" y="2124"/>
                    <a:pt x="2958" y="2121"/>
                    <a:pt x="2960" y="2085"/>
                  </a:cubicBezTo>
                  <a:cubicBezTo>
                    <a:pt x="2961" y="2072"/>
                    <a:pt x="2952" y="2052"/>
                    <a:pt x="2941" y="2045"/>
                  </a:cubicBezTo>
                  <a:close/>
                  <a:moveTo>
                    <a:pt x="2970" y="1860"/>
                  </a:moveTo>
                  <a:cubicBezTo>
                    <a:pt x="2947" y="1846"/>
                    <a:pt x="2929" y="1867"/>
                    <a:pt x="2915" y="1916"/>
                  </a:cubicBezTo>
                  <a:cubicBezTo>
                    <a:pt x="2960" y="1939"/>
                    <a:pt x="2993" y="1936"/>
                    <a:pt x="2996" y="1908"/>
                  </a:cubicBezTo>
                  <a:cubicBezTo>
                    <a:pt x="2997" y="1892"/>
                    <a:pt x="2984" y="1868"/>
                    <a:pt x="2970" y="1860"/>
                  </a:cubicBezTo>
                  <a:close/>
                  <a:moveTo>
                    <a:pt x="2976" y="1590"/>
                  </a:moveTo>
                  <a:cubicBezTo>
                    <a:pt x="2946" y="1573"/>
                    <a:pt x="2916" y="1596"/>
                    <a:pt x="2899" y="1649"/>
                  </a:cubicBezTo>
                  <a:cubicBezTo>
                    <a:pt x="2958" y="1681"/>
                    <a:pt x="2983" y="1681"/>
                    <a:pt x="2998" y="1649"/>
                  </a:cubicBezTo>
                  <a:cubicBezTo>
                    <a:pt x="3010" y="1622"/>
                    <a:pt x="2998" y="1603"/>
                    <a:pt x="2976" y="1590"/>
                  </a:cubicBezTo>
                  <a:close/>
                  <a:moveTo>
                    <a:pt x="2727" y="1989"/>
                  </a:moveTo>
                  <a:cubicBezTo>
                    <a:pt x="2705" y="1996"/>
                    <a:pt x="2694" y="2012"/>
                    <a:pt x="2705" y="2032"/>
                  </a:cubicBezTo>
                  <a:cubicBezTo>
                    <a:pt x="2712" y="2046"/>
                    <a:pt x="2729" y="2054"/>
                    <a:pt x="2751" y="2072"/>
                  </a:cubicBezTo>
                  <a:cubicBezTo>
                    <a:pt x="2764" y="2045"/>
                    <a:pt x="2778" y="2029"/>
                    <a:pt x="2776" y="2015"/>
                  </a:cubicBezTo>
                  <a:cubicBezTo>
                    <a:pt x="2772" y="1992"/>
                    <a:pt x="2752" y="1981"/>
                    <a:pt x="2727" y="1989"/>
                  </a:cubicBezTo>
                  <a:close/>
                  <a:moveTo>
                    <a:pt x="2792" y="1805"/>
                  </a:moveTo>
                  <a:cubicBezTo>
                    <a:pt x="2776" y="1821"/>
                    <a:pt x="2759" y="1839"/>
                    <a:pt x="2736" y="1862"/>
                  </a:cubicBezTo>
                  <a:cubicBezTo>
                    <a:pt x="2763" y="1878"/>
                    <a:pt x="2784" y="1891"/>
                    <a:pt x="2804" y="1904"/>
                  </a:cubicBezTo>
                  <a:cubicBezTo>
                    <a:pt x="2857" y="1845"/>
                    <a:pt x="2856" y="1835"/>
                    <a:pt x="2792" y="1805"/>
                  </a:cubicBezTo>
                  <a:close/>
                  <a:moveTo>
                    <a:pt x="2739" y="1735"/>
                  </a:moveTo>
                  <a:cubicBezTo>
                    <a:pt x="2755" y="1731"/>
                    <a:pt x="2771" y="1709"/>
                    <a:pt x="2777" y="1692"/>
                  </a:cubicBezTo>
                  <a:cubicBezTo>
                    <a:pt x="2787" y="1662"/>
                    <a:pt x="2764" y="1641"/>
                    <a:pt x="2740" y="1633"/>
                  </a:cubicBezTo>
                  <a:cubicBezTo>
                    <a:pt x="2704" y="1621"/>
                    <a:pt x="2677" y="1640"/>
                    <a:pt x="2660" y="1678"/>
                  </a:cubicBezTo>
                  <a:cubicBezTo>
                    <a:pt x="2676" y="1717"/>
                    <a:pt x="2697" y="1746"/>
                    <a:pt x="2739" y="1735"/>
                  </a:cubicBezTo>
                  <a:close/>
                  <a:moveTo>
                    <a:pt x="2685" y="1460"/>
                  </a:moveTo>
                  <a:cubicBezTo>
                    <a:pt x="2673" y="1431"/>
                    <a:pt x="2634" y="1416"/>
                    <a:pt x="2601" y="1427"/>
                  </a:cubicBezTo>
                  <a:cubicBezTo>
                    <a:pt x="2565" y="1440"/>
                    <a:pt x="2548" y="1476"/>
                    <a:pt x="2560" y="1512"/>
                  </a:cubicBezTo>
                  <a:cubicBezTo>
                    <a:pt x="2571" y="1547"/>
                    <a:pt x="2611" y="1567"/>
                    <a:pt x="2645" y="1555"/>
                  </a:cubicBezTo>
                  <a:cubicBezTo>
                    <a:pt x="2678" y="1542"/>
                    <a:pt x="2699" y="1494"/>
                    <a:pt x="2685" y="1460"/>
                  </a:cubicBezTo>
                  <a:close/>
                  <a:moveTo>
                    <a:pt x="2999" y="1396"/>
                  </a:moveTo>
                  <a:cubicBezTo>
                    <a:pt x="2979" y="1405"/>
                    <a:pt x="2959" y="1414"/>
                    <a:pt x="2935" y="1424"/>
                  </a:cubicBezTo>
                  <a:cubicBezTo>
                    <a:pt x="2928" y="1498"/>
                    <a:pt x="2933" y="1511"/>
                    <a:pt x="2971" y="1522"/>
                  </a:cubicBezTo>
                  <a:cubicBezTo>
                    <a:pt x="3000" y="1531"/>
                    <a:pt x="3022" y="1524"/>
                    <a:pt x="3036" y="1497"/>
                  </a:cubicBezTo>
                  <a:cubicBezTo>
                    <a:pt x="3055" y="1463"/>
                    <a:pt x="3044" y="1432"/>
                    <a:pt x="2999" y="1396"/>
                  </a:cubicBezTo>
                  <a:close/>
                  <a:moveTo>
                    <a:pt x="3316" y="1986"/>
                  </a:moveTo>
                  <a:cubicBezTo>
                    <a:pt x="3303" y="2006"/>
                    <a:pt x="3290" y="2027"/>
                    <a:pt x="3278" y="2047"/>
                  </a:cubicBezTo>
                  <a:cubicBezTo>
                    <a:pt x="3302" y="2101"/>
                    <a:pt x="3322" y="2114"/>
                    <a:pt x="3361" y="2107"/>
                  </a:cubicBezTo>
                  <a:cubicBezTo>
                    <a:pt x="3392" y="2101"/>
                    <a:pt x="3405" y="2081"/>
                    <a:pt x="3404" y="2052"/>
                  </a:cubicBezTo>
                  <a:cubicBezTo>
                    <a:pt x="3402" y="2016"/>
                    <a:pt x="3370" y="1992"/>
                    <a:pt x="3316" y="1986"/>
                  </a:cubicBezTo>
                  <a:close/>
                  <a:moveTo>
                    <a:pt x="3548" y="1513"/>
                  </a:moveTo>
                  <a:cubicBezTo>
                    <a:pt x="3527" y="1491"/>
                    <a:pt x="3504" y="1488"/>
                    <a:pt x="3478" y="1504"/>
                  </a:cubicBezTo>
                  <a:cubicBezTo>
                    <a:pt x="3451" y="1520"/>
                    <a:pt x="3423" y="1536"/>
                    <a:pt x="3390" y="1555"/>
                  </a:cubicBezTo>
                  <a:cubicBezTo>
                    <a:pt x="3402" y="1580"/>
                    <a:pt x="3408" y="1592"/>
                    <a:pt x="3413" y="1605"/>
                  </a:cubicBezTo>
                  <a:cubicBezTo>
                    <a:pt x="3426" y="1638"/>
                    <a:pt x="3455" y="1656"/>
                    <a:pt x="3485" y="1650"/>
                  </a:cubicBezTo>
                  <a:cubicBezTo>
                    <a:pt x="3512" y="1645"/>
                    <a:pt x="3540" y="1625"/>
                    <a:pt x="3560" y="1605"/>
                  </a:cubicBezTo>
                  <a:cubicBezTo>
                    <a:pt x="3579" y="1586"/>
                    <a:pt x="3568" y="1534"/>
                    <a:pt x="3548" y="1513"/>
                  </a:cubicBezTo>
                  <a:close/>
                  <a:moveTo>
                    <a:pt x="3308" y="1850"/>
                  </a:moveTo>
                  <a:cubicBezTo>
                    <a:pt x="3321" y="1883"/>
                    <a:pt x="3341" y="1907"/>
                    <a:pt x="3380" y="1900"/>
                  </a:cubicBezTo>
                  <a:cubicBezTo>
                    <a:pt x="3411" y="1894"/>
                    <a:pt x="3421" y="1871"/>
                    <a:pt x="3413" y="1841"/>
                  </a:cubicBezTo>
                  <a:cubicBezTo>
                    <a:pt x="3355" y="1801"/>
                    <a:pt x="3352" y="1801"/>
                    <a:pt x="3308" y="1850"/>
                  </a:cubicBezTo>
                  <a:close/>
                  <a:moveTo>
                    <a:pt x="3565" y="2032"/>
                  </a:moveTo>
                  <a:cubicBezTo>
                    <a:pt x="3515" y="2083"/>
                    <a:pt x="3505" y="2122"/>
                    <a:pt x="3529" y="2154"/>
                  </a:cubicBezTo>
                  <a:cubicBezTo>
                    <a:pt x="3530" y="2155"/>
                    <a:pt x="3531" y="2157"/>
                    <a:pt x="3532" y="2158"/>
                  </a:cubicBezTo>
                  <a:cubicBezTo>
                    <a:pt x="3624" y="2158"/>
                    <a:pt x="3624" y="2158"/>
                    <a:pt x="3624" y="2158"/>
                  </a:cubicBezTo>
                  <a:cubicBezTo>
                    <a:pt x="3649" y="2138"/>
                    <a:pt x="3650" y="2114"/>
                    <a:pt x="3631" y="2062"/>
                  </a:cubicBezTo>
                  <a:cubicBezTo>
                    <a:pt x="3610" y="2053"/>
                    <a:pt x="3589" y="2043"/>
                    <a:pt x="3565" y="2032"/>
                  </a:cubicBezTo>
                  <a:close/>
                  <a:moveTo>
                    <a:pt x="2582" y="2056"/>
                  </a:moveTo>
                  <a:cubicBezTo>
                    <a:pt x="2560" y="2079"/>
                    <a:pt x="2529" y="2100"/>
                    <a:pt x="2556" y="2133"/>
                  </a:cubicBezTo>
                  <a:cubicBezTo>
                    <a:pt x="2565" y="2144"/>
                    <a:pt x="2593" y="2152"/>
                    <a:pt x="2603" y="2146"/>
                  </a:cubicBezTo>
                  <a:cubicBezTo>
                    <a:pt x="2621" y="2136"/>
                    <a:pt x="2641" y="2115"/>
                    <a:pt x="2643" y="2097"/>
                  </a:cubicBezTo>
                  <a:cubicBezTo>
                    <a:pt x="2645" y="2063"/>
                    <a:pt x="2613" y="2061"/>
                    <a:pt x="2582" y="2056"/>
                  </a:cubicBezTo>
                  <a:close/>
                  <a:moveTo>
                    <a:pt x="3139" y="1841"/>
                  </a:moveTo>
                  <a:cubicBezTo>
                    <a:pt x="3163" y="1832"/>
                    <a:pt x="3181" y="1795"/>
                    <a:pt x="3173" y="1771"/>
                  </a:cubicBezTo>
                  <a:cubicBezTo>
                    <a:pt x="3165" y="1747"/>
                    <a:pt x="3133" y="1734"/>
                    <a:pt x="3102" y="1743"/>
                  </a:cubicBezTo>
                  <a:cubicBezTo>
                    <a:pt x="3073" y="1751"/>
                    <a:pt x="3060" y="1780"/>
                    <a:pt x="3070" y="1811"/>
                  </a:cubicBezTo>
                  <a:cubicBezTo>
                    <a:pt x="3078" y="1837"/>
                    <a:pt x="3112" y="1851"/>
                    <a:pt x="3139" y="1841"/>
                  </a:cubicBezTo>
                  <a:close/>
                  <a:moveTo>
                    <a:pt x="3200" y="1515"/>
                  </a:moveTo>
                  <a:cubicBezTo>
                    <a:pt x="3185" y="1503"/>
                    <a:pt x="3157" y="1495"/>
                    <a:pt x="3137" y="1499"/>
                  </a:cubicBezTo>
                  <a:cubicBezTo>
                    <a:pt x="3102" y="1507"/>
                    <a:pt x="3106" y="1540"/>
                    <a:pt x="3111" y="1579"/>
                  </a:cubicBezTo>
                  <a:cubicBezTo>
                    <a:pt x="3139" y="1581"/>
                    <a:pt x="3164" y="1583"/>
                    <a:pt x="3186" y="1585"/>
                  </a:cubicBezTo>
                  <a:cubicBezTo>
                    <a:pt x="3206" y="1561"/>
                    <a:pt x="3229" y="1538"/>
                    <a:pt x="3200" y="1515"/>
                  </a:cubicBezTo>
                  <a:close/>
                  <a:moveTo>
                    <a:pt x="3274" y="1643"/>
                  </a:moveTo>
                  <a:cubicBezTo>
                    <a:pt x="3239" y="1639"/>
                    <a:pt x="3228" y="1657"/>
                    <a:pt x="3223" y="1723"/>
                  </a:cubicBezTo>
                  <a:cubicBezTo>
                    <a:pt x="3271" y="1767"/>
                    <a:pt x="3276" y="1767"/>
                    <a:pt x="3329" y="1731"/>
                  </a:cubicBezTo>
                  <a:cubicBezTo>
                    <a:pt x="3329" y="1671"/>
                    <a:pt x="3314" y="1646"/>
                    <a:pt x="3274" y="1643"/>
                  </a:cubicBezTo>
                  <a:close/>
                  <a:moveTo>
                    <a:pt x="3116" y="1969"/>
                  </a:moveTo>
                  <a:cubicBezTo>
                    <a:pt x="3078" y="1985"/>
                    <a:pt x="3080" y="2012"/>
                    <a:pt x="3094" y="2045"/>
                  </a:cubicBezTo>
                  <a:cubicBezTo>
                    <a:pt x="3114" y="2052"/>
                    <a:pt x="3133" y="2058"/>
                    <a:pt x="3149" y="2064"/>
                  </a:cubicBezTo>
                  <a:cubicBezTo>
                    <a:pt x="3190" y="2040"/>
                    <a:pt x="3192" y="2010"/>
                    <a:pt x="3173" y="1978"/>
                  </a:cubicBezTo>
                  <a:cubicBezTo>
                    <a:pt x="3160" y="1956"/>
                    <a:pt x="3138" y="1960"/>
                    <a:pt x="3116" y="1969"/>
                  </a:cubicBezTo>
                  <a:close/>
                  <a:moveTo>
                    <a:pt x="3304" y="1431"/>
                  </a:moveTo>
                  <a:cubicBezTo>
                    <a:pt x="3333" y="1422"/>
                    <a:pt x="3352" y="1375"/>
                    <a:pt x="3341" y="1342"/>
                  </a:cubicBezTo>
                  <a:cubicBezTo>
                    <a:pt x="3331" y="1312"/>
                    <a:pt x="3299" y="1298"/>
                    <a:pt x="3266" y="1310"/>
                  </a:cubicBezTo>
                  <a:cubicBezTo>
                    <a:pt x="3231" y="1323"/>
                    <a:pt x="3209" y="1357"/>
                    <a:pt x="3218" y="1386"/>
                  </a:cubicBezTo>
                  <a:cubicBezTo>
                    <a:pt x="3228" y="1415"/>
                    <a:pt x="3275" y="1440"/>
                    <a:pt x="3304" y="1431"/>
                  </a:cubicBezTo>
                  <a:close/>
                  <a:moveTo>
                    <a:pt x="2762" y="1418"/>
                  </a:moveTo>
                  <a:cubicBezTo>
                    <a:pt x="2753" y="1458"/>
                    <a:pt x="2757" y="1488"/>
                    <a:pt x="2801" y="1504"/>
                  </a:cubicBezTo>
                  <a:cubicBezTo>
                    <a:pt x="2864" y="1470"/>
                    <a:pt x="2865" y="1460"/>
                    <a:pt x="2817" y="1406"/>
                  </a:cubicBezTo>
                  <a:cubicBezTo>
                    <a:pt x="2799" y="1410"/>
                    <a:pt x="2779" y="1414"/>
                    <a:pt x="2762" y="1418"/>
                  </a:cubicBezTo>
                  <a:close/>
                  <a:moveTo>
                    <a:pt x="1429" y="27"/>
                  </a:moveTo>
                  <a:cubicBezTo>
                    <a:pt x="1456" y="35"/>
                    <a:pt x="1487" y="28"/>
                    <a:pt x="1496" y="9"/>
                  </a:cubicBezTo>
                  <a:cubicBezTo>
                    <a:pt x="1497" y="6"/>
                    <a:pt x="1498" y="3"/>
                    <a:pt x="1499" y="0"/>
                  </a:cubicBezTo>
                  <a:cubicBezTo>
                    <a:pt x="1394" y="0"/>
                    <a:pt x="1394" y="0"/>
                    <a:pt x="1394" y="0"/>
                  </a:cubicBezTo>
                  <a:cubicBezTo>
                    <a:pt x="1399" y="14"/>
                    <a:pt x="1409" y="22"/>
                    <a:pt x="1429" y="27"/>
                  </a:cubicBezTo>
                  <a:close/>
                  <a:moveTo>
                    <a:pt x="1779" y="0"/>
                  </a:moveTo>
                  <a:cubicBezTo>
                    <a:pt x="1687" y="0"/>
                    <a:pt x="1687" y="0"/>
                    <a:pt x="1687" y="0"/>
                  </a:cubicBezTo>
                  <a:cubicBezTo>
                    <a:pt x="1683" y="9"/>
                    <a:pt x="1681" y="19"/>
                    <a:pt x="1680" y="28"/>
                  </a:cubicBezTo>
                  <a:cubicBezTo>
                    <a:pt x="1678" y="53"/>
                    <a:pt x="1705" y="60"/>
                    <a:pt x="1726" y="64"/>
                  </a:cubicBezTo>
                  <a:cubicBezTo>
                    <a:pt x="1750" y="69"/>
                    <a:pt x="1771" y="49"/>
                    <a:pt x="1787" y="9"/>
                  </a:cubicBezTo>
                  <a:cubicBezTo>
                    <a:pt x="1784" y="6"/>
                    <a:pt x="1781" y="3"/>
                    <a:pt x="1779" y="0"/>
                  </a:cubicBezTo>
                  <a:close/>
                  <a:moveTo>
                    <a:pt x="1596" y="108"/>
                  </a:moveTo>
                  <a:cubicBezTo>
                    <a:pt x="1564" y="118"/>
                    <a:pt x="1553" y="143"/>
                    <a:pt x="1556" y="175"/>
                  </a:cubicBezTo>
                  <a:cubicBezTo>
                    <a:pt x="1560" y="216"/>
                    <a:pt x="1590" y="226"/>
                    <a:pt x="1638" y="237"/>
                  </a:cubicBezTo>
                  <a:cubicBezTo>
                    <a:pt x="1648" y="228"/>
                    <a:pt x="1663" y="214"/>
                    <a:pt x="1673" y="205"/>
                  </a:cubicBezTo>
                  <a:cubicBezTo>
                    <a:pt x="1676" y="135"/>
                    <a:pt x="1644" y="114"/>
                    <a:pt x="1596" y="108"/>
                  </a:cubicBezTo>
                  <a:close/>
                  <a:moveTo>
                    <a:pt x="1817" y="214"/>
                  </a:moveTo>
                  <a:cubicBezTo>
                    <a:pt x="1791" y="212"/>
                    <a:pt x="1772" y="231"/>
                    <a:pt x="1769" y="261"/>
                  </a:cubicBezTo>
                  <a:cubicBezTo>
                    <a:pt x="1767" y="296"/>
                    <a:pt x="1782" y="318"/>
                    <a:pt x="1811" y="318"/>
                  </a:cubicBezTo>
                  <a:cubicBezTo>
                    <a:pt x="1839" y="319"/>
                    <a:pt x="1867" y="297"/>
                    <a:pt x="1869" y="273"/>
                  </a:cubicBezTo>
                  <a:cubicBezTo>
                    <a:pt x="1872" y="245"/>
                    <a:pt x="1847" y="216"/>
                    <a:pt x="1817" y="214"/>
                  </a:cubicBezTo>
                  <a:close/>
                  <a:moveTo>
                    <a:pt x="1040" y="1519"/>
                  </a:moveTo>
                  <a:cubicBezTo>
                    <a:pt x="1014" y="1522"/>
                    <a:pt x="988" y="1525"/>
                    <a:pt x="957" y="1528"/>
                  </a:cubicBezTo>
                  <a:cubicBezTo>
                    <a:pt x="958" y="1551"/>
                    <a:pt x="958" y="1563"/>
                    <a:pt x="958" y="1574"/>
                  </a:cubicBezTo>
                  <a:cubicBezTo>
                    <a:pt x="957" y="1603"/>
                    <a:pt x="973" y="1626"/>
                    <a:pt x="997" y="1632"/>
                  </a:cubicBezTo>
                  <a:cubicBezTo>
                    <a:pt x="1019" y="1637"/>
                    <a:pt x="1047" y="1631"/>
                    <a:pt x="1069" y="1622"/>
                  </a:cubicBezTo>
                  <a:cubicBezTo>
                    <a:pt x="1089" y="1614"/>
                    <a:pt x="1098" y="1572"/>
                    <a:pt x="1090" y="1549"/>
                  </a:cubicBezTo>
                  <a:cubicBezTo>
                    <a:pt x="1082" y="1525"/>
                    <a:pt x="1065" y="1516"/>
                    <a:pt x="1040" y="1519"/>
                  </a:cubicBezTo>
                  <a:close/>
                  <a:moveTo>
                    <a:pt x="863" y="2026"/>
                  </a:moveTo>
                  <a:cubicBezTo>
                    <a:pt x="869" y="2049"/>
                    <a:pt x="896" y="2066"/>
                    <a:pt x="922" y="2063"/>
                  </a:cubicBezTo>
                  <a:cubicBezTo>
                    <a:pt x="957" y="2059"/>
                    <a:pt x="968" y="2043"/>
                    <a:pt x="971" y="1991"/>
                  </a:cubicBezTo>
                  <a:cubicBezTo>
                    <a:pt x="959" y="1977"/>
                    <a:pt x="946" y="1962"/>
                    <a:pt x="931" y="1946"/>
                  </a:cubicBezTo>
                  <a:cubicBezTo>
                    <a:pt x="876" y="1968"/>
                    <a:pt x="856" y="1994"/>
                    <a:pt x="863" y="2026"/>
                  </a:cubicBezTo>
                  <a:close/>
                  <a:moveTo>
                    <a:pt x="880" y="1752"/>
                  </a:moveTo>
                  <a:cubicBezTo>
                    <a:pt x="849" y="1702"/>
                    <a:pt x="847" y="1702"/>
                    <a:pt x="798" y="1724"/>
                  </a:cubicBezTo>
                  <a:cubicBezTo>
                    <a:pt x="796" y="1753"/>
                    <a:pt x="804" y="1778"/>
                    <a:pt x="836" y="1785"/>
                  </a:cubicBezTo>
                  <a:cubicBezTo>
                    <a:pt x="861" y="1791"/>
                    <a:pt x="876" y="1777"/>
                    <a:pt x="880" y="1752"/>
                  </a:cubicBezTo>
                  <a:close/>
                  <a:moveTo>
                    <a:pt x="1830" y="61"/>
                  </a:moveTo>
                  <a:cubicBezTo>
                    <a:pt x="1809" y="81"/>
                    <a:pt x="1813" y="101"/>
                    <a:pt x="1827" y="123"/>
                  </a:cubicBezTo>
                  <a:cubicBezTo>
                    <a:pt x="1840" y="145"/>
                    <a:pt x="1860" y="146"/>
                    <a:pt x="1886" y="141"/>
                  </a:cubicBezTo>
                  <a:cubicBezTo>
                    <a:pt x="1905" y="117"/>
                    <a:pt x="1911" y="93"/>
                    <a:pt x="1893" y="70"/>
                  </a:cubicBezTo>
                  <a:cubicBezTo>
                    <a:pt x="1876" y="50"/>
                    <a:pt x="1852" y="52"/>
                    <a:pt x="1830" y="61"/>
                  </a:cubicBezTo>
                  <a:close/>
                  <a:moveTo>
                    <a:pt x="1016" y="1752"/>
                  </a:moveTo>
                  <a:cubicBezTo>
                    <a:pt x="992" y="1750"/>
                    <a:pt x="969" y="1774"/>
                    <a:pt x="964" y="1805"/>
                  </a:cubicBezTo>
                  <a:cubicBezTo>
                    <a:pt x="960" y="1833"/>
                    <a:pt x="977" y="1856"/>
                    <a:pt x="1004" y="1857"/>
                  </a:cubicBezTo>
                  <a:cubicBezTo>
                    <a:pt x="1037" y="1859"/>
                    <a:pt x="1064" y="1839"/>
                    <a:pt x="1067" y="1812"/>
                  </a:cubicBezTo>
                  <a:cubicBezTo>
                    <a:pt x="1069" y="1783"/>
                    <a:pt x="1046" y="1755"/>
                    <a:pt x="1016" y="1752"/>
                  </a:cubicBezTo>
                  <a:close/>
                  <a:moveTo>
                    <a:pt x="2084" y="1966"/>
                  </a:moveTo>
                  <a:cubicBezTo>
                    <a:pt x="2063" y="1975"/>
                    <a:pt x="2039" y="1985"/>
                    <a:pt x="2017" y="1994"/>
                  </a:cubicBezTo>
                  <a:cubicBezTo>
                    <a:pt x="2003" y="2053"/>
                    <a:pt x="2011" y="2076"/>
                    <a:pt x="2049" y="2090"/>
                  </a:cubicBezTo>
                  <a:cubicBezTo>
                    <a:pt x="2083" y="2103"/>
                    <a:pt x="2115" y="2093"/>
                    <a:pt x="2127" y="2065"/>
                  </a:cubicBezTo>
                  <a:cubicBezTo>
                    <a:pt x="2146" y="2023"/>
                    <a:pt x="2137" y="2002"/>
                    <a:pt x="2084" y="1966"/>
                  </a:cubicBezTo>
                  <a:close/>
                  <a:moveTo>
                    <a:pt x="2346" y="1860"/>
                  </a:moveTo>
                  <a:cubicBezTo>
                    <a:pt x="2375" y="1851"/>
                    <a:pt x="2404" y="1817"/>
                    <a:pt x="2398" y="1792"/>
                  </a:cubicBezTo>
                  <a:cubicBezTo>
                    <a:pt x="2387" y="1752"/>
                    <a:pt x="2357" y="1737"/>
                    <a:pt x="2318" y="1740"/>
                  </a:cubicBezTo>
                  <a:cubicBezTo>
                    <a:pt x="2273" y="1781"/>
                    <a:pt x="2267" y="1801"/>
                    <a:pt x="2288" y="1834"/>
                  </a:cubicBezTo>
                  <a:cubicBezTo>
                    <a:pt x="2301" y="1856"/>
                    <a:pt x="2319" y="1868"/>
                    <a:pt x="2346" y="1860"/>
                  </a:cubicBezTo>
                  <a:close/>
                  <a:moveTo>
                    <a:pt x="2314" y="1423"/>
                  </a:moveTo>
                  <a:cubicBezTo>
                    <a:pt x="2308" y="1394"/>
                    <a:pt x="2268" y="1366"/>
                    <a:pt x="2240" y="1372"/>
                  </a:cubicBezTo>
                  <a:cubicBezTo>
                    <a:pt x="2201" y="1379"/>
                    <a:pt x="2180" y="1421"/>
                    <a:pt x="2192" y="1467"/>
                  </a:cubicBezTo>
                  <a:cubicBezTo>
                    <a:pt x="2202" y="1504"/>
                    <a:pt x="2225" y="1516"/>
                    <a:pt x="2261" y="1505"/>
                  </a:cubicBezTo>
                  <a:cubicBezTo>
                    <a:pt x="2296" y="1495"/>
                    <a:pt x="2321" y="1456"/>
                    <a:pt x="2314" y="1423"/>
                  </a:cubicBezTo>
                  <a:close/>
                  <a:moveTo>
                    <a:pt x="2388" y="1991"/>
                  </a:moveTo>
                  <a:cubicBezTo>
                    <a:pt x="2378" y="1974"/>
                    <a:pt x="2360" y="1952"/>
                    <a:pt x="2344" y="1952"/>
                  </a:cubicBezTo>
                  <a:cubicBezTo>
                    <a:pt x="2304" y="1950"/>
                    <a:pt x="2288" y="1979"/>
                    <a:pt x="2287" y="2017"/>
                  </a:cubicBezTo>
                  <a:cubicBezTo>
                    <a:pt x="2309" y="2046"/>
                    <a:pt x="2335" y="2064"/>
                    <a:pt x="2372" y="2045"/>
                  </a:cubicBezTo>
                  <a:cubicBezTo>
                    <a:pt x="2394" y="2034"/>
                    <a:pt x="2400" y="2011"/>
                    <a:pt x="2388" y="1991"/>
                  </a:cubicBezTo>
                  <a:close/>
                  <a:moveTo>
                    <a:pt x="2390" y="2152"/>
                  </a:moveTo>
                  <a:cubicBezTo>
                    <a:pt x="2384" y="2153"/>
                    <a:pt x="2379" y="2155"/>
                    <a:pt x="2373" y="2158"/>
                  </a:cubicBezTo>
                  <a:cubicBezTo>
                    <a:pt x="2437" y="2158"/>
                    <a:pt x="2437" y="2158"/>
                    <a:pt x="2437" y="2158"/>
                  </a:cubicBezTo>
                  <a:cubicBezTo>
                    <a:pt x="2425" y="2149"/>
                    <a:pt x="2410" y="2146"/>
                    <a:pt x="2390" y="2152"/>
                  </a:cubicBezTo>
                  <a:close/>
                  <a:moveTo>
                    <a:pt x="2021" y="155"/>
                  </a:moveTo>
                  <a:cubicBezTo>
                    <a:pt x="2049" y="161"/>
                    <a:pt x="2069" y="129"/>
                    <a:pt x="2080" y="72"/>
                  </a:cubicBezTo>
                  <a:cubicBezTo>
                    <a:pt x="2044" y="35"/>
                    <a:pt x="2030" y="30"/>
                    <a:pt x="2004" y="45"/>
                  </a:cubicBezTo>
                  <a:cubicBezTo>
                    <a:pt x="1984" y="57"/>
                    <a:pt x="1967" y="99"/>
                    <a:pt x="1979" y="123"/>
                  </a:cubicBezTo>
                  <a:cubicBezTo>
                    <a:pt x="1987" y="138"/>
                    <a:pt x="2005" y="152"/>
                    <a:pt x="2021" y="155"/>
                  </a:cubicBezTo>
                  <a:close/>
                  <a:moveTo>
                    <a:pt x="2101" y="311"/>
                  </a:moveTo>
                  <a:cubicBezTo>
                    <a:pt x="2094" y="260"/>
                    <a:pt x="2087" y="249"/>
                    <a:pt x="2054" y="244"/>
                  </a:cubicBezTo>
                  <a:cubicBezTo>
                    <a:pt x="2016" y="238"/>
                    <a:pt x="2004" y="248"/>
                    <a:pt x="1982" y="305"/>
                  </a:cubicBezTo>
                  <a:cubicBezTo>
                    <a:pt x="2024" y="372"/>
                    <a:pt x="2049" y="373"/>
                    <a:pt x="2101" y="311"/>
                  </a:cubicBezTo>
                  <a:close/>
                  <a:moveTo>
                    <a:pt x="2410" y="1556"/>
                  </a:moveTo>
                  <a:cubicBezTo>
                    <a:pt x="2386" y="1564"/>
                    <a:pt x="2370" y="1594"/>
                    <a:pt x="2375" y="1619"/>
                  </a:cubicBezTo>
                  <a:cubicBezTo>
                    <a:pt x="2381" y="1644"/>
                    <a:pt x="2410" y="1665"/>
                    <a:pt x="2433" y="1661"/>
                  </a:cubicBezTo>
                  <a:cubicBezTo>
                    <a:pt x="2462" y="1656"/>
                    <a:pt x="2485" y="1620"/>
                    <a:pt x="2477" y="1591"/>
                  </a:cubicBezTo>
                  <a:cubicBezTo>
                    <a:pt x="2470" y="1565"/>
                    <a:pt x="2436" y="1547"/>
                    <a:pt x="2410" y="1556"/>
                  </a:cubicBezTo>
                  <a:close/>
                  <a:moveTo>
                    <a:pt x="2228" y="67"/>
                  </a:moveTo>
                  <a:cubicBezTo>
                    <a:pt x="2243" y="49"/>
                    <a:pt x="2248" y="29"/>
                    <a:pt x="2232" y="10"/>
                  </a:cubicBezTo>
                  <a:cubicBezTo>
                    <a:pt x="2229" y="6"/>
                    <a:pt x="2226" y="3"/>
                    <a:pt x="2223" y="0"/>
                  </a:cubicBezTo>
                  <a:cubicBezTo>
                    <a:pt x="2154" y="0"/>
                    <a:pt x="2154" y="0"/>
                    <a:pt x="2154" y="0"/>
                  </a:cubicBezTo>
                  <a:cubicBezTo>
                    <a:pt x="2147" y="48"/>
                    <a:pt x="2154" y="67"/>
                    <a:pt x="2182" y="78"/>
                  </a:cubicBezTo>
                  <a:cubicBezTo>
                    <a:pt x="2200" y="85"/>
                    <a:pt x="2216" y="83"/>
                    <a:pt x="2228" y="67"/>
                  </a:cubicBezTo>
                  <a:close/>
                  <a:moveTo>
                    <a:pt x="2088" y="1653"/>
                  </a:moveTo>
                  <a:cubicBezTo>
                    <a:pt x="2057" y="1652"/>
                    <a:pt x="2030" y="1675"/>
                    <a:pt x="2024" y="1708"/>
                  </a:cubicBezTo>
                  <a:cubicBezTo>
                    <a:pt x="2018" y="1742"/>
                    <a:pt x="2027" y="1769"/>
                    <a:pt x="2058" y="1786"/>
                  </a:cubicBezTo>
                  <a:cubicBezTo>
                    <a:pt x="2094" y="1807"/>
                    <a:pt x="2116" y="1798"/>
                    <a:pt x="2167" y="1742"/>
                  </a:cubicBezTo>
                  <a:cubicBezTo>
                    <a:pt x="2148" y="1678"/>
                    <a:pt x="2127" y="1654"/>
                    <a:pt x="2088" y="1653"/>
                  </a:cubicBezTo>
                  <a:close/>
                </a:path>
              </a:pathLst>
            </a:custGeom>
            <a:grpFill/>
            <a:ln>
              <a:noFill/>
            </a:ln>
          </p:spPr>
        </p:sp>
        <p:sp>
          <p:nvSpPr>
            <p:cNvPr id="12" name="Freeform 5">
              <a:extLst>
                <a:ext uri="{FF2B5EF4-FFF2-40B4-BE49-F238E27FC236}">
                  <a16:creationId xmlns:a16="http://schemas.microsoft.com/office/drawing/2014/main" id="{1992D805-D4D8-4EE1-A4B9-7A54B65237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175" y="0"/>
              <a:ext cx="12201525" cy="4895850"/>
            </a:xfrm>
            <a:custGeom>
              <a:avLst/>
              <a:gdLst/>
              <a:ahLst/>
              <a:cxnLst/>
              <a:rect l="0" t="0" r="r" b="b"/>
              <a:pathLst>
                <a:path w="3843" h="1540">
                  <a:moveTo>
                    <a:pt x="263" y="102"/>
                  </a:moveTo>
                  <a:cubicBezTo>
                    <a:pt x="285" y="93"/>
                    <a:pt x="295" y="65"/>
                    <a:pt x="285" y="38"/>
                  </a:cubicBezTo>
                  <a:cubicBezTo>
                    <a:pt x="278" y="17"/>
                    <a:pt x="247" y="3"/>
                    <a:pt x="226" y="11"/>
                  </a:cubicBezTo>
                  <a:cubicBezTo>
                    <a:pt x="207" y="18"/>
                    <a:pt x="193" y="58"/>
                    <a:pt x="202" y="80"/>
                  </a:cubicBezTo>
                  <a:cubicBezTo>
                    <a:pt x="210" y="99"/>
                    <a:pt x="240" y="110"/>
                    <a:pt x="263" y="102"/>
                  </a:cubicBezTo>
                  <a:close/>
                  <a:moveTo>
                    <a:pt x="1265" y="813"/>
                  </a:moveTo>
                  <a:cubicBezTo>
                    <a:pt x="1291" y="808"/>
                    <a:pt x="1313" y="801"/>
                    <a:pt x="1314" y="771"/>
                  </a:cubicBezTo>
                  <a:cubicBezTo>
                    <a:pt x="1315" y="752"/>
                    <a:pt x="1301" y="735"/>
                    <a:pt x="1282" y="733"/>
                  </a:cubicBezTo>
                  <a:cubicBezTo>
                    <a:pt x="1263" y="730"/>
                    <a:pt x="1244" y="732"/>
                    <a:pt x="1233" y="751"/>
                  </a:cubicBezTo>
                  <a:cubicBezTo>
                    <a:pt x="1223" y="770"/>
                    <a:pt x="1230" y="784"/>
                    <a:pt x="1265" y="813"/>
                  </a:cubicBezTo>
                  <a:close/>
                  <a:moveTo>
                    <a:pt x="130" y="169"/>
                  </a:moveTo>
                  <a:cubicBezTo>
                    <a:pt x="146" y="162"/>
                    <a:pt x="154" y="138"/>
                    <a:pt x="146" y="119"/>
                  </a:cubicBezTo>
                  <a:cubicBezTo>
                    <a:pt x="138" y="98"/>
                    <a:pt x="115" y="89"/>
                    <a:pt x="94" y="97"/>
                  </a:cubicBezTo>
                  <a:cubicBezTo>
                    <a:pt x="74" y="105"/>
                    <a:pt x="64" y="129"/>
                    <a:pt x="72" y="149"/>
                  </a:cubicBezTo>
                  <a:cubicBezTo>
                    <a:pt x="81" y="168"/>
                    <a:pt x="110" y="179"/>
                    <a:pt x="130" y="169"/>
                  </a:cubicBezTo>
                  <a:close/>
                  <a:moveTo>
                    <a:pt x="72" y="470"/>
                  </a:moveTo>
                  <a:cubicBezTo>
                    <a:pt x="87" y="481"/>
                    <a:pt x="101" y="494"/>
                    <a:pt x="114" y="477"/>
                  </a:cubicBezTo>
                  <a:cubicBezTo>
                    <a:pt x="121" y="467"/>
                    <a:pt x="124" y="450"/>
                    <a:pt x="121" y="439"/>
                  </a:cubicBezTo>
                  <a:cubicBezTo>
                    <a:pt x="115" y="418"/>
                    <a:pt x="96" y="421"/>
                    <a:pt x="73" y="426"/>
                  </a:cubicBezTo>
                  <a:cubicBezTo>
                    <a:pt x="73" y="442"/>
                    <a:pt x="72" y="457"/>
                    <a:pt x="72" y="470"/>
                  </a:cubicBezTo>
                  <a:close/>
                  <a:moveTo>
                    <a:pt x="107" y="240"/>
                  </a:moveTo>
                  <a:cubicBezTo>
                    <a:pt x="130" y="276"/>
                    <a:pt x="135" y="276"/>
                    <a:pt x="166" y="246"/>
                  </a:cubicBezTo>
                  <a:cubicBezTo>
                    <a:pt x="163" y="235"/>
                    <a:pt x="160" y="224"/>
                    <a:pt x="157" y="214"/>
                  </a:cubicBezTo>
                  <a:cubicBezTo>
                    <a:pt x="133" y="210"/>
                    <a:pt x="115" y="213"/>
                    <a:pt x="107" y="240"/>
                  </a:cubicBezTo>
                  <a:close/>
                  <a:moveTo>
                    <a:pt x="1360" y="997"/>
                  </a:moveTo>
                  <a:cubicBezTo>
                    <a:pt x="1383" y="1003"/>
                    <a:pt x="1408" y="988"/>
                    <a:pt x="1414" y="966"/>
                  </a:cubicBezTo>
                  <a:cubicBezTo>
                    <a:pt x="1419" y="943"/>
                    <a:pt x="1400" y="915"/>
                    <a:pt x="1377" y="910"/>
                  </a:cubicBezTo>
                  <a:cubicBezTo>
                    <a:pt x="1357" y="906"/>
                    <a:pt x="1334" y="922"/>
                    <a:pt x="1329" y="943"/>
                  </a:cubicBezTo>
                  <a:cubicBezTo>
                    <a:pt x="1322" y="967"/>
                    <a:pt x="1336" y="990"/>
                    <a:pt x="1360" y="997"/>
                  </a:cubicBezTo>
                  <a:close/>
                  <a:moveTo>
                    <a:pt x="1530" y="594"/>
                  </a:moveTo>
                  <a:cubicBezTo>
                    <a:pt x="1550" y="599"/>
                    <a:pt x="1580" y="583"/>
                    <a:pt x="1586" y="564"/>
                  </a:cubicBezTo>
                  <a:cubicBezTo>
                    <a:pt x="1591" y="545"/>
                    <a:pt x="1573" y="517"/>
                    <a:pt x="1551" y="511"/>
                  </a:cubicBezTo>
                  <a:cubicBezTo>
                    <a:pt x="1531" y="506"/>
                    <a:pt x="1512" y="518"/>
                    <a:pt x="1507" y="540"/>
                  </a:cubicBezTo>
                  <a:cubicBezTo>
                    <a:pt x="1501" y="564"/>
                    <a:pt x="1511" y="589"/>
                    <a:pt x="1530" y="594"/>
                  </a:cubicBezTo>
                  <a:close/>
                  <a:moveTo>
                    <a:pt x="1395" y="819"/>
                  </a:moveTo>
                  <a:cubicBezTo>
                    <a:pt x="1391" y="830"/>
                    <a:pt x="1386" y="842"/>
                    <a:pt x="1382" y="853"/>
                  </a:cubicBezTo>
                  <a:cubicBezTo>
                    <a:pt x="1401" y="872"/>
                    <a:pt x="1418" y="881"/>
                    <a:pt x="1443" y="863"/>
                  </a:cubicBezTo>
                  <a:cubicBezTo>
                    <a:pt x="1447" y="816"/>
                    <a:pt x="1443" y="812"/>
                    <a:pt x="1395" y="819"/>
                  </a:cubicBezTo>
                  <a:close/>
                  <a:moveTo>
                    <a:pt x="1425" y="678"/>
                  </a:moveTo>
                  <a:cubicBezTo>
                    <a:pt x="1434" y="635"/>
                    <a:pt x="1428" y="621"/>
                    <a:pt x="1399" y="608"/>
                  </a:cubicBezTo>
                  <a:cubicBezTo>
                    <a:pt x="1381" y="601"/>
                    <a:pt x="1366" y="605"/>
                    <a:pt x="1354" y="620"/>
                  </a:cubicBezTo>
                  <a:cubicBezTo>
                    <a:pt x="1342" y="637"/>
                    <a:pt x="1343" y="669"/>
                    <a:pt x="1357" y="685"/>
                  </a:cubicBezTo>
                  <a:cubicBezTo>
                    <a:pt x="1371" y="702"/>
                    <a:pt x="1384" y="701"/>
                    <a:pt x="1425" y="678"/>
                  </a:cubicBezTo>
                  <a:close/>
                  <a:moveTo>
                    <a:pt x="1514" y="777"/>
                  </a:moveTo>
                  <a:cubicBezTo>
                    <a:pt x="1529" y="765"/>
                    <a:pt x="1533" y="750"/>
                    <a:pt x="1524" y="733"/>
                  </a:cubicBezTo>
                  <a:cubicBezTo>
                    <a:pt x="1513" y="710"/>
                    <a:pt x="1492" y="705"/>
                    <a:pt x="1456" y="717"/>
                  </a:cubicBezTo>
                  <a:cubicBezTo>
                    <a:pt x="1454" y="730"/>
                    <a:pt x="1451" y="745"/>
                    <a:pt x="1448" y="761"/>
                  </a:cubicBezTo>
                  <a:cubicBezTo>
                    <a:pt x="1486" y="792"/>
                    <a:pt x="1494" y="794"/>
                    <a:pt x="1514" y="777"/>
                  </a:cubicBezTo>
                  <a:close/>
                  <a:moveTo>
                    <a:pt x="159" y="317"/>
                  </a:moveTo>
                  <a:cubicBezTo>
                    <a:pt x="115" y="315"/>
                    <a:pt x="108" y="318"/>
                    <a:pt x="102" y="341"/>
                  </a:cubicBezTo>
                  <a:cubicBezTo>
                    <a:pt x="98" y="358"/>
                    <a:pt x="103" y="371"/>
                    <a:pt x="119" y="379"/>
                  </a:cubicBezTo>
                  <a:cubicBezTo>
                    <a:pt x="140" y="389"/>
                    <a:pt x="158" y="381"/>
                    <a:pt x="177" y="353"/>
                  </a:cubicBezTo>
                  <a:cubicBezTo>
                    <a:pt x="172" y="342"/>
                    <a:pt x="166" y="330"/>
                    <a:pt x="159" y="317"/>
                  </a:cubicBezTo>
                  <a:close/>
                  <a:moveTo>
                    <a:pt x="267" y="322"/>
                  </a:moveTo>
                  <a:cubicBezTo>
                    <a:pt x="247" y="318"/>
                    <a:pt x="238" y="325"/>
                    <a:pt x="221" y="364"/>
                  </a:cubicBezTo>
                  <a:cubicBezTo>
                    <a:pt x="238" y="400"/>
                    <a:pt x="250" y="407"/>
                    <a:pt x="278" y="401"/>
                  </a:cubicBezTo>
                  <a:cubicBezTo>
                    <a:pt x="296" y="396"/>
                    <a:pt x="304" y="385"/>
                    <a:pt x="304" y="367"/>
                  </a:cubicBezTo>
                  <a:cubicBezTo>
                    <a:pt x="304" y="348"/>
                    <a:pt x="286" y="326"/>
                    <a:pt x="267" y="322"/>
                  </a:cubicBezTo>
                  <a:close/>
                  <a:moveTo>
                    <a:pt x="45" y="51"/>
                  </a:moveTo>
                  <a:cubicBezTo>
                    <a:pt x="60" y="46"/>
                    <a:pt x="70" y="25"/>
                    <a:pt x="64" y="10"/>
                  </a:cubicBezTo>
                  <a:cubicBezTo>
                    <a:pt x="62" y="6"/>
                    <a:pt x="60" y="3"/>
                    <a:pt x="57" y="0"/>
                  </a:cubicBezTo>
                  <a:cubicBezTo>
                    <a:pt x="12" y="0"/>
                    <a:pt x="12" y="0"/>
                    <a:pt x="12" y="0"/>
                  </a:cubicBezTo>
                  <a:cubicBezTo>
                    <a:pt x="4" y="7"/>
                    <a:pt x="0" y="18"/>
                    <a:pt x="2" y="27"/>
                  </a:cubicBezTo>
                  <a:cubicBezTo>
                    <a:pt x="6" y="44"/>
                    <a:pt x="28" y="56"/>
                    <a:pt x="45" y="51"/>
                  </a:cubicBezTo>
                  <a:close/>
                  <a:moveTo>
                    <a:pt x="264" y="179"/>
                  </a:moveTo>
                  <a:cubicBezTo>
                    <a:pt x="247" y="196"/>
                    <a:pt x="235" y="214"/>
                    <a:pt x="251" y="236"/>
                  </a:cubicBezTo>
                  <a:cubicBezTo>
                    <a:pt x="261" y="251"/>
                    <a:pt x="280" y="255"/>
                    <a:pt x="295" y="246"/>
                  </a:cubicBezTo>
                  <a:cubicBezTo>
                    <a:pt x="310" y="237"/>
                    <a:pt x="323" y="226"/>
                    <a:pt x="320" y="206"/>
                  </a:cubicBezTo>
                  <a:cubicBezTo>
                    <a:pt x="318" y="187"/>
                    <a:pt x="305" y="181"/>
                    <a:pt x="264" y="179"/>
                  </a:cubicBezTo>
                  <a:close/>
                  <a:moveTo>
                    <a:pt x="191" y="483"/>
                  </a:moveTo>
                  <a:cubicBezTo>
                    <a:pt x="174" y="489"/>
                    <a:pt x="160" y="518"/>
                    <a:pt x="167" y="535"/>
                  </a:cubicBezTo>
                  <a:cubicBezTo>
                    <a:pt x="173" y="552"/>
                    <a:pt x="202" y="562"/>
                    <a:pt x="221" y="554"/>
                  </a:cubicBezTo>
                  <a:cubicBezTo>
                    <a:pt x="238" y="547"/>
                    <a:pt x="245" y="528"/>
                    <a:pt x="237" y="509"/>
                  </a:cubicBezTo>
                  <a:cubicBezTo>
                    <a:pt x="229" y="488"/>
                    <a:pt x="207" y="476"/>
                    <a:pt x="191" y="483"/>
                  </a:cubicBezTo>
                  <a:close/>
                  <a:moveTo>
                    <a:pt x="29" y="208"/>
                  </a:moveTo>
                  <a:cubicBezTo>
                    <a:pt x="35" y="186"/>
                    <a:pt x="23" y="171"/>
                    <a:pt x="1" y="162"/>
                  </a:cubicBezTo>
                  <a:cubicBezTo>
                    <a:pt x="1" y="233"/>
                    <a:pt x="1" y="233"/>
                    <a:pt x="1" y="233"/>
                  </a:cubicBezTo>
                  <a:cubicBezTo>
                    <a:pt x="15" y="233"/>
                    <a:pt x="25" y="221"/>
                    <a:pt x="29" y="208"/>
                  </a:cubicBezTo>
                  <a:close/>
                  <a:moveTo>
                    <a:pt x="96" y="590"/>
                  </a:moveTo>
                  <a:cubicBezTo>
                    <a:pt x="82" y="598"/>
                    <a:pt x="75" y="602"/>
                    <a:pt x="67" y="605"/>
                  </a:cubicBezTo>
                  <a:cubicBezTo>
                    <a:pt x="48" y="614"/>
                    <a:pt x="39" y="632"/>
                    <a:pt x="43" y="649"/>
                  </a:cubicBezTo>
                  <a:cubicBezTo>
                    <a:pt x="47" y="665"/>
                    <a:pt x="60" y="681"/>
                    <a:pt x="72" y="692"/>
                  </a:cubicBezTo>
                  <a:cubicBezTo>
                    <a:pt x="84" y="703"/>
                    <a:pt x="114" y="695"/>
                    <a:pt x="127" y="682"/>
                  </a:cubicBezTo>
                  <a:cubicBezTo>
                    <a:pt x="139" y="669"/>
                    <a:pt x="140" y="655"/>
                    <a:pt x="129" y="640"/>
                  </a:cubicBezTo>
                  <a:cubicBezTo>
                    <a:pt x="119" y="625"/>
                    <a:pt x="109" y="609"/>
                    <a:pt x="96" y="590"/>
                  </a:cubicBezTo>
                  <a:close/>
                  <a:moveTo>
                    <a:pt x="28" y="361"/>
                  </a:moveTo>
                  <a:cubicBezTo>
                    <a:pt x="44" y="367"/>
                    <a:pt x="55" y="359"/>
                    <a:pt x="62" y="346"/>
                  </a:cubicBezTo>
                  <a:cubicBezTo>
                    <a:pt x="71" y="327"/>
                    <a:pt x="57" y="311"/>
                    <a:pt x="25" y="302"/>
                  </a:cubicBezTo>
                  <a:cubicBezTo>
                    <a:pt x="7" y="339"/>
                    <a:pt x="9" y="353"/>
                    <a:pt x="28" y="361"/>
                  </a:cubicBezTo>
                  <a:close/>
                  <a:moveTo>
                    <a:pt x="1" y="497"/>
                  </a:moveTo>
                  <a:cubicBezTo>
                    <a:pt x="1" y="559"/>
                    <a:pt x="1" y="559"/>
                    <a:pt x="1" y="559"/>
                  </a:cubicBezTo>
                  <a:cubicBezTo>
                    <a:pt x="28" y="556"/>
                    <a:pt x="40" y="545"/>
                    <a:pt x="41" y="524"/>
                  </a:cubicBezTo>
                  <a:cubicBezTo>
                    <a:pt x="41" y="505"/>
                    <a:pt x="32" y="499"/>
                    <a:pt x="1" y="497"/>
                  </a:cubicBezTo>
                  <a:close/>
                  <a:moveTo>
                    <a:pt x="3788" y="1004"/>
                  </a:moveTo>
                  <a:cubicBezTo>
                    <a:pt x="3779" y="1017"/>
                    <a:pt x="3783" y="1028"/>
                    <a:pt x="3802" y="1041"/>
                  </a:cubicBezTo>
                  <a:cubicBezTo>
                    <a:pt x="3820" y="1038"/>
                    <a:pt x="3828" y="1026"/>
                    <a:pt x="3828" y="1008"/>
                  </a:cubicBezTo>
                  <a:cubicBezTo>
                    <a:pt x="3805" y="993"/>
                    <a:pt x="3795" y="992"/>
                    <a:pt x="3788" y="1004"/>
                  </a:cubicBezTo>
                  <a:close/>
                  <a:moveTo>
                    <a:pt x="3744" y="975"/>
                  </a:moveTo>
                  <a:cubicBezTo>
                    <a:pt x="3769" y="963"/>
                    <a:pt x="3778" y="953"/>
                    <a:pt x="3772" y="941"/>
                  </a:cubicBezTo>
                  <a:cubicBezTo>
                    <a:pt x="3767" y="932"/>
                    <a:pt x="3756" y="924"/>
                    <a:pt x="3746" y="921"/>
                  </a:cubicBezTo>
                  <a:cubicBezTo>
                    <a:pt x="3734" y="917"/>
                    <a:pt x="3728" y="930"/>
                    <a:pt x="3724" y="939"/>
                  </a:cubicBezTo>
                  <a:cubicBezTo>
                    <a:pt x="3719" y="951"/>
                    <a:pt x="3726" y="963"/>
                    <a:pt x="3744" y="975"/>
                  </a:cubicBezTo>
                  <a:close/>
                  <a:moveTo>
                    <a:pt x="3684" y="983"/>
                  </a:moveTo>
                  <a:cubicBezTo>
                    <a:pt x="3671" y="987"/>
                    <a:pt x="3669" y="997"/>
                    <a:pt x="3669" y="1010"/>
                  </a:cubicBezTo>
                  <a:cubicBezTo>
                    <a:pt x="3678" y="1022"/>
                    <a:pt x="3690" y="1028"/>
                    <a:pt x="3703" y="1021"/>
                  </a:cubicBezTo>
                  <a:cubicBezTo>
                    <a:pt x="3714" y="1015"/>
                    <a:pt x="3716" y="1003"/>
                    <a:pt x="3714" y="991"/>
                  </a:cubicBezTo>
                  <a:cubicBezTo>
                    <a:pt x="3707" y="979"/>
                    <a:pt x="3696" y="978"/>
                    <a:pt x="3684" y="983"/>
                  </a:cubicBezTo>
                  <a:close/>
                  <a:moveTo>
                    <a:pt x="3716" y="871"/>
                  </a:moveTo>
                  <a:cubicBezTo>
                    <a:pt x="3715" y="854"/>
                    <a:pt x="3704" y="846"/>
                    <a:pt x="3688" y="844"/>
                  </a:cubicBezTo>
                  <a:cubicBezTo>
                    <a:pt x="3667" y="842"/>
                    <a:pt x="3659" y="855"/>
                    <a:pt x="3648" y="878"/>
                  </a:cubicBezTo>
                  <a:cubicBezTo>
                    <a:pt x="3652" y="883"/>
                    <a:pt x="3657" y="892"/>
                    <a:pt x="3660" y="898"/>
                  </a:cubicBezTo>
                  <a:cubicBezTo>
                    <a:pt x="3694" y="907"/>
                    <a:pt x="3708" y="894"/>
                    <a:pt x="3716" y="871"/>
                  </a:cubicBezTo>
                  <a:close/>
                  <a:moveTo>
                    <a:pt x="3682" y="1113"/>
                  </a:moveTo>
                  <a:cubicBezTo>
                    <a:pt x="3704" y="1099"/>
                    <a:pt x="3708" y="1093"/>
                    <a:pt x="3703" y="1078"/>
                  </a:cubicBezTo>
                  <a:cubicBezTo>
                    <a:pt x="3699" y="1067"/>
                    <a:pt x="3680" y="1054"/>
                    <a:pt x="3667" y="1058"/>
                  </a:cubicBezTo>
                  <a:cubicBezTo>
                    <a:pt x="3659" y="1060"/>
                    <a:pt x="3650" y="1067"/>
                    <a:pt x="3647" y="1075"/>
                  </a:cubicBezTo>
                  <a:cubicBezTo>
                    <a:pt x="3641" y="1088"/>
                    <a:pt x="3655" y="1101"/>
                    <a:pt x="3682" y="1113"/>
                  </a:cubicBezTo>
                  <a:close/>
                  <a:moveTo>
                    <a:pt x="3764" y="1065"/>
                  </a:moveTo>
                  <a:cubicBezTo>
                    <a:pt x="3752" y="1061"/>
                    <a:pt x="3736" y="1068"/>
                    <a:pt x="3732" y="1079"/>
                  </a:cubicBezTo>
                  <a:cubicBezTo>
                    <a:pt x="3728" y="1091"/>
                    <a:pt x="3738" y="1109"/>
                    <a:pt x="3752" y="1114"/>
                  </a:cubicBezTo>
                  <a:cubicBezTo>
                    <a:pt x="3764" y="1118"/>
                    <a:pt x="3771" y="1112"/>
                    <a:pt x="3776" y="1096"/>
                  </a:cubicBezTo>
                  <a:cubicBezTo>
                    <a:pt x="3781" y="1080"/>
                    <a:pt x="3777" y="1069"/>
                    <a:pt x="3764" y="1065"/>
                  </a:cubicBezTo>
                  <a:close/>
                  <a:moveTo>
                    <a:pt x="1562" y="679"/>
                  </a:moveTo>
                  <a:cubicBezTo>
                    <a:pt x="1554" y="701"/>
                    <a:pt x="1573" y="710"/>
                    <a:pt x="1596" y="722"/>
                  </a:cubicBezTo>
                  <a:cubicBezTo>
                    <a:pt x="1607" y="707"/>
                    <a:pt x="1617" y="695"/>
                    <a:pt x="1626" y="683"/>
                  </a:cubicBezTo>
                  <a:cubicBezTo>
                    <a:pt x="1620" y="664"/>
                    <a:pt x="1616" y="643"/>
                    <a:pt x="1594" y="650"/>
                  </a:cubicBezTo>
                  <a:cubicBezTo>
                    <a:pt x="1581" y="654"/>
                    <a:pt x="1567" y="667"/>
                    <a:pt x="1562" y="679"/>
                  </a:cubicBezTo>
                  <a:close/>
                  <a:moveTo>
                    <a:pt x="1222" y="1098"/>
                  </a:moveTo>
                  <a:cubicBezTo>
                    <a:pt x="1204" y="1090"/>
                    <a:pt x="1175" y="1102"/>
                    <a:pt x="1167" y="1119"/>
                  </a:cubicBezTo>
                  <a:cubicBezTo>
                    <a:pt x="1157" y="1143"/>
                    <a:pt x="1173" y="1170"/>
                    <a:pt x="1202" y="1180"/>
                  </a:cubicBezTo>
                  <a:cubicBezTo>
                    <a:pt x="1225" y="1188"/>
                    <a:pt x="1241" y="1180"/>
                    <a:pt x="1248" y="1156"/>
                  </a:cubicBezTo>
                  <a:cubicBezTo>
                    <a:pt x="1255" y="1133"/>
                    <a:pt x="1243" y="1106"/>
                    <a:pt x="1222" y="1098"/>
                  </a:cubicBezTo>
                  <a:close/>
                  <a:moveTo>
                    <a:pt x="3808" y="834"/>
                  </a:moveTo>
                  <a:cubicBezTo>
                    <a:pt x="3823" y="823"/>
                    <a:pt x="3825" y="816"/>
                    <a:pt x="3815" y="787"/>
                  </a:cubicBezTo>
                  <a:cubicBezTo>
                    <a:pt x="3790" y="780"/>
                    <a:pt x="3782" y="782"/>
                    <a:pt x="3774" y="798"/>
                  </a:cubicBezTo>
                  <a:cubicBezTo>
                    <a:pt x="3767" y="810"/>
                    <a:pt x="3767" y="826"/>
                    <a:pt x="3776" y="833"/>
                  </a:cubicBezTo>
                  <a:cubicBezTo>
                    <a:pt x="3786" y="840"/>
                    <a:pt x="3797" y="842"/>
                    <a:pt x="3808" y="834"/>
                  </a:cubicBezTo>
                  <a:close/>
                  <a:moveTo>
                    <a:pt x="3810" y="1116"/>
                  </a:moveTo>
                  <a:cubicBezTo>
                    <a:pt x="3815" y="1119"/>
                    <a:pt x="3823" y="1121"/>
                    <a:pt x="3828" y="1119"/>
                  </a:cubicBezTo>
                  <a:cubicBezTo>
                    <a:pt x="3843" y="1113"/>
                    <a:pt x="3842" y="1100"/>
                    <a:pt x="3838" y="1084"/>
                  </a:cubicBezTo>
                  <a:cubicBezTo>
                    <a:pt x="3829" y="1083"/>
                    <a:pt x="3820" y="1082"/>
                    <a:pt x="3813" y="1082"/>
                  </a:cubicBezTo>
                  <a:cubicBezTo>
                    <a:pt x="3805" y="1095"/>
                    <a:pt x="3799" y="1106"/>
                    <a:pt x="3810" y="1116"/>
                  </a:cubicBezTo>
                  <a:close/>
                  <a:moveTo>
                    <a:pt x="2155" y="868"/>
                  </a:moveTo>
                  <a:cubicBezTo>
                    <a:pt x="2184" y="881"/>
                    <a:pt x="2204" y="864"/>
                    <a:pt x="2226" y="843"/>
                  </a:cubicBezTo>
                  <a:cubicBezTo>
                    <a:pt x="2219" y="825"/>
                    <a:pt x="2212" y="807"/>
                    <a:pt x="2205" y="789"/>
                  </a:cubicBezTo>
                  <a:cubicBezTo>
                    <a:pt x="2157" y="788"/>
                    <a:pt x="2141" y="793"/>
                    <a:pt x="2134" y="812"/>
                  </a:cubicBezTo>
                  <a:cubicBezTo>
                    <a:pt x="2128" y="830"/>
                    <a:pt x="2138" y="860"/>
                    <a:pt x="2155" y="868"/>
                  </a:cubicBezTo>
                  <a:close/>
                  <a:moveTo>
                    <a:pt x="1795" y="1157"/>
                  </a:moveTo>
                  <a:cubicBezTo>
                    <a:pt x="1832" y="1180"/>
                    <a:pt x="1847" y="1181"/>
                    <a:pt x="1859" y="1162"/>
                  </a:cubicBezTo>
                  <a:cubicBezTo>
                    <a:pt x="1872" y="1141"/>
                    <a:pt x="1864" y="1124"/>
                    <a:pt x="1834" y="1103"/>
                  </a:cubicBezTo>
                  <a:cubicBezTo>
                    <a:pt x="1805" y="1110"/>
                    <a:pt x="1794" y="1129"/>
                    <a:pt x="1795" y="1157"/>
                  </a:cubicBezTo>
                  <a:close/>
                  <a:moveTo>
                    <a:pt x="1868" y="692"/>
                  </a:moveTo>
                  <a:cubicBezTo>
                    <a:pt x="1876" y="674"/>
                    <a:pt x="1867" y="660"/>
                    <a:pt x="1848" y="653"/>
                  </a:cubicBezTo>
                  <a:cubicBezTo>
                    <a:pt x="1805" y="670"/>
                    <a:pt x="1804" y="672"/>
                    <a:pt x="1815" y="713"/>
                  </a:cubicBezTo>
                  <a:cubicBezTo>
                    <a:pt x="1837" y="718"/>
                    <a:pt x="1857" y="716"/>
                    <a:pt x="1868" y="692"/>
                  </a:cubicBezTo>
                  <a:close/>
                  <a:moveTo>
                    <a:pt x="1843" y="900"/>
                  </a:moveTo>
                  <a:cubicBezTo>
                    <a:pt x="1853" y="892"/>
                    <a:pt x="1864" y="884"/>
                    <a:pt x="1873" y="877"/>
                  </a:cubicBezTo>
                  <a:cubicBezTo>
                    <a:pt x="1875" y="846"/>
                    <a:pt x="1859" y="834"/>
                    <a:pt x="1835" y="833"/>
                  </a:cubicBezTo>
                  <a:cubicBezTo>
                    <a:pt x="1818" y="832"/>
                    <a:pt x="1812" y="846"/>
                    <a:pt x="1809" y="860"/>
                  </a:cubicBezTo>
                  <a:cubicBezTo>
                    <a:pt x="1804" y="887"/>
                    <a:pt x="1819" y="896"/>
                    <a:pt x="1843" y="900"/>
                  </a:cubicBezTo>
                  <a:close/>
                  <a:moveTo>
                    <a:pt x="1695" y="1224"/>
                  </a:moveTo>
                  <a:cubicBezTo>
                    <a:pt x="1704" y="1223"/>
                    <a:pt x="1719" y="1211"/>
                    <a:pt x="1719" y="1203"/>
                  </a:cubicBezTo>
                  <a:cubicBezTo>
                    <a:pt x="1720" y="1190"/>
                    <a:pt x="1716" y="1171"/>
                    <a:pt x="1707" y="1164"/>
                  </a:cubicBezTo>
                  <a:cubicBezTo>
                    <a:pt x="1690" y="1150"/>
                    <a:pt x="1677" y="1167"/>
                    <a:pt x="1663" y="1182"/>
                  </a:cubicBezTo>
                  <a:cubicBezTo>
                    <a:pt x="1668" y="1202"/>
                    <a:pt x="1667" y="1226"/>
                    <a:pt x="1695" y="1224"/>
                  </a:cubicBezTo>
                  <a:close/>
                  <a:moveTo>
                    <a:pt x="1891" y="758"/>
                  </a:moveTo>
                  <a:cubicBezTo>
                    <a:pt x="1897" y="772"/>
                    <a:pt x="1904" y="788"/>
                    <a:pt x="1910" y="801"/>
                  </a:cubicBezTo>
                  <a:cubicBezTo>
                    <a:pt x="1948" y="808"/>
                    <a:pt x="1963" y="802"/>
                    <a:pt x="1973" y="778"/>
                  </a:cubicBezTo>
                  <a:cubicBezTo>
                    <a:pt x="1981" y="759"/>
                    <a:pt x="1975" y="744"/>
                    <a:pt x="1959" y="735"/>
                  </a:cubicBezTo>
                  <a:cubicBezTo>
                    <a:pt x="1939" y="722"/>
                    <a:pt x="1914" y="731"/>
                    <a:pt x="1891" y="758"/>
                  </a:cubicBezTo>
                  <a:close/>
                  <a:moveTo>
                    <a:pt x="1901" y="595"/>
                  </a:moveTo>
                  <a:cubicBezTo>
                    <a:pt x="1922" y="602"/>
                    <a:pt x="1942" y="592"/>
                    <a:pt x="1947" y="571"/>
                  </a:cubicBezTo>
                  <a:cubicBezTo>
                    <a:pt x="1953" y="546"/>
                    <a:pt x="1941" y="522"/>
                    <a:pt x="1920" y="516"/>
                  </a:cubicBezTo>
                  <a:cubicBezTo>
                    <a:pt x="1898" y="510"/>
                    <a:pt x="1873" y="524"/>
                    <a:pt x="1867" y="547"/>
                  </a:cubicBezTo>
                  <a:cubicBezTo>
                    <a:pt x="1862" y="565"/>
                    <a:pt x="1877" y="587"/>
                    <a:pt x="1901" y="595"/>
                  </a:cubicBezTo>
                  <a:close/>
                  <a:moveTo>
                    <a:pt x="1987" y="1039"/>
                  </a:moveTo>
                  <a:cubicBezTo>
                    <a:pt x="1994" y="1056"/>
                    <a:pt x="2024" y="1075"/>
                    <a:pt x="2044" y="1069"/>
                  </a:cubicBezTo>
                  <a:cubicBezTo>
                    <a:pt x="2057" y="1065"/>
                    <a:pt x="2071" y="1053"/>
                    <a:pt x="2075" y="1041"/>
                  </a:cubicBezTo>
                  <a:cubicBezTo>
                    <a:pt x="2083" y="1020"/>
                    <a:pt x="2062" y="1000"/>
                    <a:pt x="2018" y="984"/>
                  </a:cubicBezTo>
                  <a:cubicBezTo>
                    <a:pt x="1984" y="1006"/>
                    <a:pt x="1979" y="1017"/>
                    <a:pt x="1987" y="1039"/>
                  </a:cubicBezTo>
                  <a:close/>
                  <a:moveTo>
                    <a:pt x="1908" y="986"/>
                  </a:moveTo>
                  <a:cubicBezTo>
                    <a:pt x="1889" y="981"/>
                    <a:pt x="1878" y="990"/>
                    <a:pt x="1871" y="1016"/>
                  </a:cubicBezTo>
                  <a:cubicBezTo>
                    <a:pt x="1864" y="1041"/>
                    <a:pt x="1871" y="1058"/>
                    <a:pt x="1892" y="1064"/>
                  </a:cubicBezTo>
                  <a:cubicBezTo>
                    <a:pt x="1910" y="1070"/>
                    <a:pt x="1936" y="1057"/>
                    <a:pt x="1941" y="1040"/>
                  </a:cubicBezTo>
                  <a:cubicBezTo>
                    <a:pt x="1947" y="1021"/>
                    <a:pt x="1929" y="992"/>
                    <a:pt x="1908" y="986"/>
                  </a:cubicBezTo>
                  <a:close/>
                  <a:moveTo>
                    <a:pt x="2059" y="704"/>
                  </a:moveTo>
                  <a:cubicBezTo>
                    <a:pt x="2078" y="703"/>
                    <a:pt x="2095" y="684"/>
                    <a:pt x="2096" y="663"/>
                  </a:cubicBezTo>
                  <a:cubicBezTo>
                    <a:pt x="2098" y="636"/>
                    <a:pt x="2087" y="625"/>
                    <a:pt x="2047" y="615"/>
                  </a:cubicBezTo>
                  <a:cubicBezTo>
                    <a:pt x="2034" y="623"/>
                    <a:pt x="2021" y="631"/>
                    <a:pt x="2006" y="640"/>
                  </a:cubicBezTo>
                  <a:cubicBezTo>
                    <a:pt x="2016" y="686"/>
                    <a:pt x="2033" y="705"/>
                    <a:pt x="2059" y="704"/>
                  </a:cubicBezTo>
                  <a:close/>
                  <a:moveTo>
                    <a:pt x="2146" y="1175"/>
                  </a:moveTo>
                  <a:cubicBezTo>
                    <a:pt x="2124" y="1170"/>
                    <a:pt x="2099" y="1185"/>
                    <a:pt x="2093" y="1208"/>
                  </a:cubicBezTo>
                  <a:cubicBezTo>
                    <a:pt x="2087" y="1228"/>
                    <a:pt x="2100" y="1246"/>
                    <a:pt x="2123" y="1252"/>
                  </a:cubicBezTo>
                  <a:cubicBezTo>
                    <a:pt x="2150" y="1259"/>
                    <a:pt x="2169" y="1250"/>
                    <a:pt x="2173" y="1227"/>
                  </a:cubicBezTo>
                  <a:cubicBezTo>
                    <a:pt x="2178" y="1205"/>
                    <a:pt x="2165" y="1180"/>
                    <a:pt x="2146" y="1175"/>
                  </a:cubicBezTo>
                  <a:close/>
                  <a:moveTo>
                    <a:pt x="3600" y="1081"/>
                  </a:moveTo>
                  <a:cubicBezTo>
                    <a:pt x="3607" y="1063"/>
                    <a:pt x="3603" y="1056"/>
                    <a:pt x="3577" y="1040"/>
                  </a:cubicBezTo>
                  <a:cubicBezTo>
                    <a:pt x="3540" y="1053"/>
                    <a:pt x="3537" y="1065"/>
                    <a:pt x="3562" y="1097"/>
                  </a:cubicBezTo>
                  <a:cubicBezTo>
                    <a:pt x="3588" y="1099"/>
                    <a:pt x="3594" y="1097"/>
                    <a:pt x="3600" y="1081"/>
                  </a:cubicBezTo>
                  <a:close/>
                  <a:moveTo>
                    <a:pt x="2149" y="1027"/>
                  </a:moveTo>
                  <a:cubicBezTo>
                    <a:pt x="2139" y="1056"/>
                    <a:pt x="2145" y="1067"/>
                    <a:pt x="2187" y="1092"/>
                  </a:cubicBezTo>
                  <a:cubicBezTo>
                    <a:pt x="2245" y="1068"/>
                    <a:pt x="2249" y="1049"/>
                    <a:pt x="2208" y="1000"/>
                  </a:cubicBezTo>
                  <a:cubicBezTo>
                    <a:pt x="2167" y="998"/>
                    <a:pt x="2157" y="1003"/>
                    <a:pt x="2149" y="1027"/>
                  </a:cubicBezTo>
                  <a:close/>
                  <a:moveTo>
                    <a:pt x="3592" y="1183"/>
                  </a:moveTo>
                  <a:cubicBezTo>
                    <a:pt x="3574" y="1174"/>
                    <a:pt x="3561" y="1183"/>
                    <a:pt x="3546" y="1197"/>
                  </a:cubicBezTo>
                  <a:cubicBezTo>
                    <a:pt x="3550" y="1208"/>
                    <a:pt x="3554" y="1220"/>
                    <a:pt x="3558" y="1231"/>
                  </a:cubicBezTo>
                  <a:cubicBezTo>
                    <a:pt x="3589" y="1233"/>
                    <a:pt x="3599" y="1230"/>
                    <a:pt x="3603" y="1218"/>
                  </a:cubicBezTo>
                  <a:cubicBezTo>
                    <a:pt x="3608" y="1207"/>
                    <a:pt x="3603" y="1188"/>
                    <a:pt x="3592" y="1183"/>
                  </a:cubicBezTo>
                  <a:close/>
                  <a:moveTo>
                    <a:pt x="1215" y="881"/>
                  </a:moveTo>
                  <a:cubicBezTo>
                    <a:pt x="1190" y="874"/>
                    <a:pt x="1163" y="892"/>
                    <a:pt x="1153" y="923"/>
                  </a:cubicBezTo>
                  <a:cubicBezTo>
                    <a:pt x="1146" y="946"/>
                    <a:pt x="1164" y="979"/>
                    <a:pt x="1187" y="985"/>
                  </a:cubicBezTo>
                  <a:cubicBezTo>
                    <a:pt x="1208" y="992"/>
                    <a:pt x="1247" y="966"/>
                    <a:pt x="1254" y="941"/>
                  </a:cubicBezTo>
                  <a:cubicBezTo>
                    <a:pt x="1260" y="919"/>
                    <a:pt x="1241" y="889"/>
                    <a:pt x="1215" y="881"/>
                  </a:cubicBezTo>
                  <a:close/>
                  <a:moveTo>
                    <a:pt x="2037" y="905"/>
                  </a:moveTo>
                  <a:cubicBezTo>
                    <a:pt x="2045" y="892"/>
                    <a:pt x="2046" y="879"/>
                    <a:pt x="2035" y="867"/>
                  </a:cubicBezTo>
                  <a:cubicBezTo>
                    <a:pt x="2023" y="853"/>
                    <a:pt x="2008" y="846"/>
                    <a:pt x="1991" y="856"/>
                  </a:cubicBezTo>
                  <a:cubicBezTo>
                    <a:pt x="1968" y="869"/>
                    <a:pt x="1959" y="888"/>
                    <a:pt x="1971" y="916"/>
                  </a:cubicBezTo>
                  <a:cubicBezTo>
                    <a:pt x="2009" y="928"/>
                    <a:pt x="2025" y="925"/>
                    <a:pt x="2037" y="905"/>
                  </a:cubicBezTo>
                  <a:close/>
                  <a:moveTo>
                    <a:pt x="3640" y="968"/>
                  </a:moveTo>
                  <a:cubicBezTo>
                    <a:pt x="3644" y="956"/>
                    <a:pt x="3637" y="944"/>
                    <a:pt x="3622" y="940"/>
                  </a:cubicBezTo>
                  <a:cubicBezTo>
                    <a:pt x="3605" y="935"/>
                    <a:pt x="3593" y="940"/>
                    <a:pt x="3590" y="954"/>
                  </a:cubicBezTo>
                  <a:cubicBezTo>
                    <a:pt x="3586" y="968"/>
                    <a:pt x="3594" y="984"/>
                    <a:pt x="3606" y="987"/>
                  </a:cubicBezTo>
                  <a:cubicBezTo>
                    <a:pt x="3619" y="992"/>
                    <a:pt x="3636" y="982"/>
                    <a:pt x="3640" y="968"/>
                  </a:cubicBezTo>
                  <a:close/>
                  <a:moveTo>
                    <a:pt x="2023" y="1188"/>
                  </a:moveTo>
                  <a:cubicBezTo>
                    <a:pt x="2042" y="1180"/>
                    <a:pt x="2046" y="1165"/>
                    <a:pt x="2045" y="1144"/>
                  </a:cubicBezTo>
                  <a:cubicBezTo>
                    <a:pt x="2029" y="1126"/>
                    <a:pt x="2011" y="1118"/>
                    <a:pt x="1991" y="1129"/>
                  </a:cubicBezTo>
                  <a:cubicBezTo>
                    <a:pt x="1973" y="1139"/>
                    <a:pt x="1971" y="1158"/>
                    <a:pt x="1975" y="1177"/>
                  </a:cubicBezTo>
                  <a:cubicBezTo>
                    <a:pt x="1988" y="1195"/>
                    <a:pt x="2004" y="1195"/>
                    <a:pt x="2023" y="1188"/>
                  </a:cubicBezTo>
                  <a:close/>
                  <a:moveTo>
                    <a:pt x="1888" y="1430"/>
                  </a:moveTo>
                  <a:cubicBezTo>
                    <a:pt x="1872" y="1419"/>
                    <a:pt x="1855" y="1417"/>
                    <a:pt x="1837" y="1430"/>
                  </a:cubicBezTo>
                  <a:cubicBezTo>
                    <a:pt x="1814" y="1448"/>
                    <a:pt x="1812" y="1460"/>
                    <a:pt x="1830" y="1505"/>
                  </a:cubicBezTo>
                  <a:cubicBezTo>
                    <a:pt x="1869" y="1514"/>
                    <a:pt x="1881" y="1510"/>
                    <a:pt x="1893" y="1485"/>
                  </a:cubicBezTo>
                  <a:cubicBezTo>
                    <a:pt x="1903" y="1465"/>
                    <a:pt x="1902" y="1440"/>
                    <a:pt x="1888" y="1430"/>
                  </a:cubicBezTo>
                  <a:close/>
                  <a:moveTo>
                    <a:pt x="1979" y="1365"/>
                  </a:moveTo>
                  <a:cubicBezTo>
                    <a:pt x="1983" y="1392"/>
                    <a:pt x="2000" y="1404"/>
                    <a:pt x="2026" y="1406"/>
                  </a:cubicBezTo>
                  <a:cubicBezTo>
                    <a:pt x="2058" y="1409"/>
                    <a:pt x="2071" y="1387"/>
                    <a:pt x="2086" y="1350"/>
                  </a:cubicBezTo>
                  <a:cubicBezTo>
                    <a:pt x="2080" y="1342"/>
                    <a:pt x="2071" y="1328"/>
                    <a:pt x="2066" y="1319"/>
                  </a:cubicBezTo>
                  <a:cubicBezTo>
                    <a:pt x="2012" y="1307"/>
                    <a:pt x="1991" y="1329"/>
                    <a:pt x="1979" y="1365"/>
                  </a:cubicBezTo>
                  <a:close/>
                  <a:moveTo>
                    <a:pt x="3841" y="1327"/>
                  </a:moveTo>
                  <a:cubicBezTo>
                    <a:pt x="3841" y="1307"/>
                    <a:pt x="3841" y="1307"/>
                    <a:pt x="3841" y="1307"/>
                  </a:cubicBezTo>
                  <a:cubicBezTo>
                    <a:pt x="3839" y="1311"/>
                    <a:pt x="3839" y="1317"/>
                    <a:pt x="3839" y="1326"/>
                  </a:cubicBezTo>
                  <a:cubicBezTo>
                    <a:pt x="3839" y="1326"/>
                    <a:pt x="3840" y="1326"/>
                    <a:pt x="3841" y="1327"/>
                  </a:cubicBezTo>
                  <a:close/>
                  <a:moveTo>
                    <a:pt x="3648" y="1289"/>
                  </a:moveTo>
                  <a:cubicBezTo>
                    <a:pt x="3636" y="1289"/>
                    <a:pt x="3625" y="1300"/>
                    <a:pt x="3624" y="1314"/>
                  </a:cubicBezTo>
                  <a:cubicBezTo>
                    <a:pt x="3622" y="1331"/>
                    <a:pt x="3629" y="1338"/>
                    <a:pt x="3654" y="1346"/>
                  </a:cubicBezTo>
                  <a:cubicBezTo>
                    <a:pt x="3662" y="1341"/>
                    <a:pt x="3671" y="1336"/>
                    <a:pt x="3680" y="1331"/>
                  </a:cubicBezTo>
                  <a:cubicBezTo>
                    <a:pt x="3675" y="1302"/>
                    <a:pt x="3665" y="1289"/>
                    <a:pt x="3648" y="1289"/>
                  </a:cubicBezTo>
                  <a:close/>
                  <a:moveTo>
                    <a:pt x="3835" y="888"/>
                  </a:moveTo>
                  <a:cubicBezTo>
                    <a:pt x="3825" y="885"/>
                    <a:pt x="3815" y="885"/>
                    <a:pt x="3809" y="896"/>
                  </a:cubicBezTo>
                  <a:cubicBezTo>
                    <a:pt x="3803" y="910"/>
                    <a:pt x="3808" y="920"/>
                    <a:pt x="3822" y="929"/>
                  </a:cubicBezTo>
                  <a:cubicBezTo>
                    <a:pt x="3828" y="927"/>
                    <a:pt x="3834" y="925"/>
                    <a:pt x="3841" y="922"/>
                  </a:cubicBezTo>
                  <a:cubicBezTo>
                    <a:pt x="3841" y="890"/>
                    <a:pt x="3841" y="890"/>
                    <a:pt x="3841" y="890"/>
                  </a:cubicBezTo>
                  <a:cubicBezTo>
                    <a:pt x="3839" y="889"/>
                    <a:pt x="3837" y="888"/>
                    <a:pt x="3835" y="888"/>
                  </a:cubicBezTo>
                  <a:close/>
                  <a:moveTo>
                    <a:pt x="3791" y="1170"/>
                  </a:moveTo>
                  <a:cubicBezTo>
                    <a:pt x="3784" y="1175"/>
                    <a:pt x="3777" y="1180"/>
                    <a:pt x="3771" y="1184"/>
                  </a:cubicBezTo>
                  <a:cubicBezTo>
                    <a:pt x="3769" y="1204"/>
                    <a:pt x="3779" y="1212"/>
                    <a:pt x="3794" y="1213"/>
                  </a:cubicBezTo>
                  <a:cubicBezTo>
                    <a:pt x="3805" y="1214"/>
                    <a:pt x="3809" y="1206"/>
                    <a:pt x="3811" y="1196"/>
                  </a:cubicBezTo>
                  <a:cubicBezTo>
                    <a:pt x="3815" y="1179"/>
                    <a:pt x="3806" y="1174"/>
                    <a:pt x="3791" y="1170"/>
                  </a:cubicBezTo>
                  <a:close/>
                  <a:moveTo>
                    <a:pt x="3828" y="1397"/>
                  </a:moveTo>
                  <a:cubicBezTo>
                    <a:pt x="3823" y="1408"/>
                    <a:pt x="3823" y="1422"/>
                    <a:pt x="3824" y="1434"/>
                  </a:cubicBezTo>
                  <a:cubicBezTo>
                    <a:pt x="3825" y="1440"/>
                    <a:pt x="3832" y="1446"/>
                    <a:pt x="3841" y="1449"/>
                  </a:cubicBezTo>
                  <a:cubicBezTo>
                    <a:pt x="3841" y="1385"/>
                    <a:pt x="3841" y="1385"/>
                    <a:pt x="3841" y="1385"/>
                  </a:cubicBezTo>
                  <a:cubicBezTo>
                    <a:pt x="3835" y="1388"/>
                    <a:pt x="3830" y="1392"/>
                    <a:pt x="3828" y="1397"/>
                  </a:cubicBezTo>
                  <a:close/>
                  <a:moveTo>
                    <a:pt x="3710" y="1157"/>
                  </a:moveTo>
                  <a:cubicBezTo>
                    <a:pt x="3686" y="1148"/>
                    <a:pt x="3676" y="1150"/>
                    <a:pt x="3667" y="1162"/>
                  </a:cubicBezTo>
                  <a:cubicBezTo>
                    <a:pt x="3662" y="1170"/>
                    <a:pt x="3661" y="1178"/>
                    <a:pt x="3668" y="1186"/>
                  </a:cubicBezTo>
                  <a:cubicBezTo>
                    <a:pt x="3675" y="1195"/>
                    <a:pt x="3684" y="1200"/>
                    <a:pt x="3696" y="1194"/>
                  </a:cubicBezTo>
                  <a:cubicBezTo>
                    <a:pt x="3711" y="1187"/>
                    <a:pt x="3716" y="1175"/>
                    <a:pt x="3710" y="1157"/>
                  </a:cubicBezTo>
                  <a:close/>
                  <a:moveTo>
                    <a:pt x="3756" y="1259"/>
                  </a:moveTo>
                  <a:cubicBezTo>
                    <a:pt x="3753" y="1250"/>
                    <a:pt x="3749" y="1240"/>
                    <a:pt x="3745" y="1231"/>
                  </a:cubicBezTo>
                  <a:cubicBezTo>
                    <a:pt x="3722" y="1226"/>
                    <a:pt x="3712" y="1229"/>
                    <a:pt x="3705" y="1244"/>
                  </a:cubicBezTo>
                  <a:cubicBezTo>
                    <a:pt x="3699" y="1256"/>
                    <a:pt x="3703" y="1266"/>
                    <a:pt x="3713" y="1272"/>
                  </a:cubicBezTo>
                  <a:cubicBezTo>
                    <a:pt x="3725" y="1280"/>
                    <a:pt x="3741" y="1275"/>
                    <a:pt x="3756" y="1259"/>
                  </a:cubicBezTo>
                  <a:close/>
                  <a:moveTo>
                    <a:pt x="3770" y="1301"/>
                  </a:moveTo>
                  <a:cubicBezTo>
                    <a:pt x="3764" y="1313"/>
                    <a:pt x="3769" y="1322"/>
                    <a:pt x="3781" y="1327"/>
                  </a:cubicBezTo>
                  <a:cubicBezTo>
                    <a:pt x="3809" y="1317"/>
                    <a:pt x="3810" y="1316"/>
                    <a:pt x="3804" y="1290"/>
                  </a:cubicBezTo>
                  <a:cubicBezTo>
                    <a:pt x="3790" y="1286"/>
                    <a:pt x="3777" y="1287"/>
                    <a:pt x="3770" y="1301"/>
                  </a:cubicBezTo>
                  <a:close/>
                  <a:moveTo>
                    <a:pt x="3746" y="1363"/>
                  </a:moveTo>
                  <a:cubicBezTo>
                    <a:pt x="3733" y="1357"/>
                    <a:pt x="3720" y="1363"/>
                    <a:pt x="3716" y="1376"/>
                  </a:cubicBezTo>
                  <a:cubicBezTo>
                    <a:pt x="3711" y="1392"/>
                    <a:pt x="3718" y="1408"/>
                    <a:pt x="3732" y="1412"/>
                  </a:cubicBezTo>
                  <a:cubicBezTo>
                    <a:pt x="3745" y="1417"/>
                    <a:pt x="3762" y="1408"/>
                    <a:pt x="3766" y="1394"/>
                  </a:cubicBezTo>
                  <a:cubicBezTo>
                    <a:pt x="3770" y="1382"/>
                    <a:pt x="3761" y="1368"/>
                    <a:pt x="3746" y="1363"/>
                  </a:cubicBezTo>
                  <a:close/>
                  <a:moveTo>
                    <a:pt x="1928" y="1203"/>
                  </a:moveTo>
                  <a:cubicBezTo>
                    <a:pt x="1891" y="1225"/>
                    <a:pt x="1877" y="1241"/>
                    <a:pt x="1888" y="1259"/>
                  </a:cubicBezTo>
                  <a:cubicBezTo>
                    <a:pt x="1896" y="1273"/>
                    <a:pt x="1913" y="1285"/>
                    <a:pt x="1929" y="1289"/>
                  </a:cubicBezTo>
                  <a:cubicBezTo>
                    <a:pt x="1948" y="1294"/>
                    <a:pt x="1957" y="1274"/>
                    <a:pt x="1963" y="1259"/>
                  </a:cubicBezTo>
                  <a:cubicBezTo>
                    <a:pt x="1971" y="1240"/>
                    <a:pt x="1957" y="1221"/>
                    <a:pt x="1928" y="1203"/>
                  </a:cubicBezTo>
                  <a:close/>
                  <a:moveTo>
                    <a:pt x="1546" y="980"/>
                  </a:moveTo>
                  <a:cubicBezTo>
                    <a:pt x="1549" y="970"/>
                    <a:pt x="1543" y="953"/>
                    <a:pt x="1536" y="944"/>
                  </a:cubicBezTo>
                  <a:cubicBezTo>
                    <a:pt x="1524" y="928"/>
                    <a:pt x="1504" y="933"/>
                    <a:pt x="1491" y="943"/>
                  </a:cubicBezTo>
                  <a:cubicBezTo>
                    <a:pt x="1471" y="958"/>
                    <a:pt x="1472" y="979"/>
                    <a:pt x="1486" y="1002"/>
                  </a:cubicBezTo>
                  <a:cubicBezTo>
                    <a:pt x="1513" y="1008"/>
                    <a:pt x="1536" y="1007"/>
                    <a:pt x="1546" y="980"/>
                  </a:cubicBezTo>
                  <a:close/>
                  <a:moveTo>
                    <a:pt x="1517" y="1108"/>
                  </a:moveTo>
                  <a:cubicBezTo>
                    <a:pt x="1518" y="1155"/>
                    <a:pt x="1523" y="1166"/>
                    <a:pt x="1545" y="1165"/>
                  </a:cubicBezTo>
                  <a:cubicBezTo>
                    <a:pt x="1569" y="1165"/>
                    <a:pt x="1577" y="1147"/>
                    <a:pt x="1573" y="1097"/>
                  </a:cubicBezTo>
                  <a:cubicBezTo>
                    <a:pt x="1551" y="1095"/>
                    <a:pt x="1531" y="1086"/>
                    <a:pt x="1517" y="1108"/>
                  </a:cubicBezTo>
                  <a:close/>
                  <a:moveTo>
                    <a:pt x="1603" y="977"/>
                  </a:moveTo>
                  <a:cubicBezTo>
                    <a:pt x="1606" y="992"/>
                    <a:pt x="1609" y="1007"/>
                    <a:pt x="1613" y="1028"/>
                  </a:cubicBezTo>
                  <a:cubicBezTo>
                    <a:pt x="1632" y="1019"/>
                    <a:pt x="1647" y="1013"/>
                    <a:pt x="1660" y="1006"/>
                  </a:cubicBezTo>
                  <a:cubicBezTo>
                    <a:pt x="1648" y="956"/>
                    <a:pt x="1642" y="953"/>
                    <a:pt x="1603" y="977"/>
                  </a:cubicBezTo>
                  <a:close/>
                  <a:moveTo>
                    <a:pt x="1553" y="799"/>
                  </a:moveTo>
                  <a:cubicBezTo>
                    <a:pt x="1533" y="810"/>
                    <a:pt x="1534" y="833"/>
                    <a:pt x="1557" y="862"/>
                  </a:cubicBezTo>
                  <a:cubicBezTo>
                    <a:pt x="1596" y="842"/>
                    <a:pt x="1605" y="828"/>
                    <a:pt x="1593" y="809"/>
                  </a:cubicBezTo>
                  <a:cubicBezTo>
                    <a:pt x="1582" y="793"/>
                    <a:pt x="1568" y="792"/>
                    <a:pt x="1553" y="799"/>
                  </a:cubicBezTo>
                  <a:close/>
                  <a:moveTo>
                    <a:pt x="1557" y="1264"/>
                  </a:moveTo>
                  <a:cubicBezTo>
                    <a:pt x="1545" y="1263"/>
                    <a:pt x="1526" y="1265"/>
                    <a:pt x="1520" y="1273"/>
                  </a:cubicBezTo>
                  <a:cubicBezTo>
                    <a:pt x="1504" y="1294"/>
                    <a:pt x="1514" y="1313"/>
                    <a:pt x="1534" y="1328"/>
                  </a:cubicBezTo>
                  <a:cubicBezTo>
                    <a:pt x="1558" y="1327"/>
                    <a:pt x="1578" y="1318"/>
                    <a:pt x="1581" y="1292"/>
                  </a:cubicBezTo>
                  <a:cubicBezTo>
                    <a:pt x="1583" y="1276"/>
                    <a:pt x="1572" y="1264"/>
                    <a:pt x="1557" y="1264"/>
                  </a:cubicBezTo>
                  <a:close/>
                  <a:moveTo>
                    <a:pt x="1265" y="1304"/>
                  </a:moveTo>
                  <a:cubicBezTo>
                    <a:pt x="1253" y="1320"/>
                    <a:pt x="1256" y="1343"/>
                    <a:pt x="1272" y="1358"/>
                  </a:cubicBezTo>
                  <a:cubicBezTo>
                    <a:pt x="1288" y="1374"/>
                    <a:pt x="1306" y="1379"/>
                    <a:pt x="1327" y="1368"/>
                  </a:cubicBezTo>
                  <a:cubicBezTo>
                    <a:pt x="1351" y="1356"/>
                    <a:pt x="1354" y="1341"/>
                    <a:pt x="1342" y="1293"/>
                  </a:cubicBezTo>
                  <a:cubicBezTo>
                    <a:pt x="1300" y="1280"/>
                    <a:pt x="1280" y="1283"/>
                    <a:pt x="1265" y="1304"/>
                  </a:cubicBezTo>
                  <a:close/>
                  <a:moveTo>
                    <a:pt x="1433" y="1419"/>
                  </a:moveTo>
                  <a:cubicBezTo>
                    <a:pt x="1431" y="1434"/>
                    <a:pt x="1427" y="1451"/>
                    <a:pt x="1425" y="1466"/>
                  </a:cubicBezTo>
                  <a:cubicBezTo>
                    <a:pt x="1451" y="1495"/>
                    <a:pt x="1466" y="1499"/>
                    <a:pt x="1488" y="1483"/>
                  </a:cubicBezTo>
                  <a:cubicBezTo>
                    <a:pt x="1508" y="1470"/>
                    <a:pt x="1514" y="1449"/>
                    <a:pt x="1503" y="1432"/>
                  </a:cubicBezTo>
                  <a:cubicBezTo>
                    <a:pt x="1487" y="1406"/>
                    <a:pt x="1472" y="1403"/>
                    <a:pt x="1433" y="1419"/>
                  </a:cubicBezTo>
                  <a:close/>
                  <a:moveTo>
                    <a:pt x="1373" y="1070"/>
                  </a:moveTo>
                  <a:cubicBezTo>
                    <a:pt x="1356" y="1064"/>
                    <a:pt x="1334" y="1077"/>
                    <a:pt x="1329" y="1094"/>
                  </a:cubicBezTo>
                  <a:cubicBezTo>
                    <a:pt x="1325" y="1110"/>
                    <a:pt x="1335" y="1129"/>
                    <a:pt x="1351" y="1135"/>
                  </a:cubicBezTo>
                  <a:cubicBezTo>
                    <a:pt x="1367" y="1141"/>
                    <a:pt x="1388" y="1134"/>
                    <a:pt x="1394" y="1120"/>
                  </a:cubicBezTo>
                  <a:cubicBezTo>
                    <a:pt x="1402" y="1102"/>
                    <a:pt x="1391" y="1076"/>
                    <a:pt x="1373" y="1070"/>
                  </a:cubicBezTo>
                  <a:close/>
                  <a:moveTo>
                    <a:pt x="1471" y="1239"/>
                  </a:moveTo>
                  <a:cubicBezTo>
                    <a:pt x="1477" y="1220"/>
                    <a:pt x="1469" y="1192"/>
                    <a:pt x="1453" y="1186"/>
                  </a:cubicBezTo>
                  <a:cubicBezTo>
                    <a:pt x="1427" y="1177"/>
                    <a:pt x="1408" y="1188"/>
                    <a:pt x="1396" y="1211"/>
                  </a:cubicBezTo>
                  <a:cubicBezTo>
                    <a:pt x="1402" y="1249"/>
                    <a:pt x="1410" y="1260"/>
                    <a:pt x="1435" y="1261"/>
                  </a:cubicBezTo>
                  <a:cubicBezTo>
                    <a:pt x="1452" y="1262"/>
                    <a:pt x="1465" y="1256"/>
                    <a:pt x="1471" y="1239"/>
                  </a:cubicBezTo>
                  <a:close/>
                  <a:moveTo>
                    <a:pt x="1645" y="1321"/>
                  </a:moveTo>
                  <a:cubicBezTo>
                    <a:pt x="1639" y="1338"/>
                    <a:pt x="1640" y="1357"/>
                    <a:pt x="1660" y="1369"/>
                  </a:cubicBezTo>
                  <a:cubicBezTo>
                    <a:pt x="1675" y="1377"/>
                    <a:pt x="1691" y="1388"/>
                    <a:pt x="1706" y="1373"/>
                  </a:cubicBezTo>
                  <a:cubicBezTo>
                    <a:pt x="1730" y="1349"/>
                    <a:pt x="1718" y="1323"/>
                    <a:pt x="1705" y="1295"/>
                  </a:cubicBezTo>
                  <a:cubicBezTo>
                    <a:pt x="1677" y="1292"/>
                    <a:pt x="1654" y="1293"/>
                    <a:pt x="1645" y="1321"/>
                  </a:cubicBezTo>
                  <a:close/>
                  <a:moveTo>
                    <a:pt x="1723" y="758"/>
                  </a:moveTo>
                  <a:cubicBezTo>
                    <a:pt x="1706" y="754"/>
                    <a:pt x="1688" y="766"/>
                    <a:pt x="1681" y="786"/>
                  </a:cubicBezTo>
                  <a:cubicBezTo>
                    <a:pt x="1676" y="805"/>
                    <a:pt x="1686" y="822"/>
                    <a:pt x="1707" y="828"/>
                  </a:cubicBezTo>
                  <a:cubicBezTo>
                    <a:pt x="1724" y="833"/>
                    <a:pt x="1744" y="820"/>
                    <a:pt x="1748" y="801"/>
                  </a:cubicBezTo>
                  <a:cubicBezTo>
                    <a:pt x="1752" y="785"/>
                    <a:pt x="1738" y="762"/>
                    <a:pt x="1723" y="758"/>
                  </a:cubicBezTo>
                  <a:close/>
                  <a:moveTo>
                    <a:pt x="1690" y="657"/>
                  </a:moveTo>
                  <a:cubicBezTo>
                    <a:pt x="1675" y="674"/>
                    <a:pt x="1681" y="687"/>
                    <a:pt x="1715" y="714"/>
                  </a:cubicBezTo>
                  <a:cubicBezTo>
                    <a:pt x="1756" y="703"/>
                    <a:pt x="1758" y="701"/>
                    <a:pt x="1758" y="659"/>
                  </a:cubicBezTo>
                  <a:cubicBezTo>
                    <a:pt x="1725" y="637"/>
                    <a:pt x="1706" y="636"/>
                    <a:pt x="1690" y="657"/>
                  </a:cubicBezTo>
                  <a:close/>
                  <a:moveTo>
                    <a:pt x="1773" y="488"/>
                  </a:moveTo>
                  <a:cubicBezTo>
                    <a:pt x="1769" y="471"/>
                    <a:pt x="1738" y="458"/>
                    <a:pt x="1718" y="461"/>
                  </a:cubicBezTo>
                  <a:cubicBezTo>
                    <a:pt x="1699" y="464"/>
                    <a:pt x="1689" y="476"/>
                    <a:pt x="1688" y="496"/>
                  </a:cubicBezTo>
                  <a:cubicBezTo>
                    <a:pt x="1687" y="516"/>
                    <a:pt x="1686" y="537"/>
                    <a:pt x="1684" y="562"/>
                  </a:cubicBezTo>
                  <a:cubicBezTo>
                    <a:pt x="1702" y="565"/>
                    <a:pt x="1711" y="566"/>
                    <a:pt x="1720" y="568"/>
                  </a:cubicBezTo>
                  <a:cubicBezTo>
                    <a:pt x="1742" y="572"/>
                    <a:pt x="1762" y="563"/>
                    <a:pt x="1770" y="545"/>
                  </a:cubicBezTo>
                  <a:cubicBezTo>
                    <a:pt x="1777" y="529"/>
                    <a:pt x="1776" y="506"/>
                    <a:pt x="1773" y="488"/>
                  </a:cubicBezTo>
                  <a:close/>
                  <a:moveTo>
                    <a:pt x="1814" y="1041"/>
                  </a:moveTo>
                  <a:cubicBezTo>
                    <a:pt x="1825" y="1019"/>
                    <a:pt x="1834" y="1002"/>
                    <a:pt x="1816" y="987"/>
                  </a:cubicBezTo>
                  <a:cubicBezTo>
                    <a:pt x="1809" y="982"/>
                    <a:pt x="1795" y="980"/>
                    <a:pt x="1787" y="983"/>
                  </a:cubicBezTo>
                  <a:cubicBezTo>
                    <a:pt x="1764" y="994"/>
                    <a:pt x="1767" y="1014"/>
                    <a:pt x="1774" y="1038"/>
                  </a:cubicBezTo>
                  <a:cubicBezTo>
                    <a:pt x="1788" y="1039"/>
                    <a:pt x="1802" y="1040"/>
                    <a:pt x="1814" y="1041"/>
                  </a:cubicBezTo>
                  <a:close/>
                  <a:moveTo>
                    <a:pt x="1711" y="1062"/>
                  </a:moveTo>
                  <a:cubicBezTo>
                    <a:pt x="1697" y="1056"/>
                    <a:pt x="1684" y="1062"/>
                    <a:pt x="1679" y="1079"/>
                  </a:cubicBezTo>
                  <a:cubicBezTo>
                    <a:pt x="1675" y="1093"/>
                    <a:pt x="1679" y="1105"/>
                    <a:pt x="1694" y="1107"/>
                  </a:cubicBezTo>
                  <a:cubicBezTo>
                    <a:pt x="1704" y="1108"/>
                    <a:pt x="1715" y="1101"/>
                    <a:pt x="1733" y="1096"/>
                  </a:cubicBezTo>
                  <a:cubicBezTo>
                    <a:pt x="1723" y="1080"/>
                    <a:pt x="1719" y="1066"/>
                    <a:pt x="1711" y="1062"/>
                  </a:cubicBezTo>
                  <a:close/>
                  <a:moveTo>
                    <a:pt x="1831" y="1332"/>
                  </a:moveTo>
                  <a:cubicBezTo>
                    <a:pt x="1841" y="1310"/>
                    <a:pt x="1831" y="1294"/>
                    <a:pt x="1809" y="1281"/>
                  </a:cubicBezTo>
                  <a:cubicBezTo>
                    <a:pt x="1798" y="1286"/>
                    <a:pt x="1786" y="1291"/>
                    <a:pt x="1772" y="1297"/>
                  </a:cubicBezTo>
                  <a:cubicBezTo>
                    <a:pt x="1774" y="1317"/>
                    <a:pt x="1764" y="1341"/>
                    <a:pt x="1792" y="1347"/>
                  </a:cubicBezTo>
                  <a:cubicBezTo>
                    <a:pt x="1807" y="1351"/>
                    <a:pt x="1824" y="1350"/>
                    <a:pt x="1831" y="1332"/>
                  </a:cubicBezTo>
                  <a:close/>
                  <a:moveTo>
                    <a:pt x="1732" y="904"/>
                  </a:moveTo>
                  <a:cubicBezTo>
                    <a:pt x="1725" y="897"/>
                    <a:pt x="1706" y="896"/>
                    <a:pt x="1697" y="900"/>
                  </a:cubicBezTo>
                  <a:cubicBezTo>
                    <a:pt x="1682" y="908"/>
                    <a:pt x="1686" y="925"/>
                    <a:pt x="1708" y="950"/>
                  </a:cubicBezTo>
                  <a:cubicBezTo>
                    <a:pt x="1737" y="935"/>
                    <a:pt x="1747" y="916"/>
                    <a:pt x="1732" y="904"/>
                  </a:cubicBezTo>
                  <a:close/>
                  <a:moveTo>
                    <a:pt x="1688" y="1437"/>
                  </a:moveTo>
                  <a:cubicBezTo>
                    <a:pt x="1674" y="1437"/>
                    <a:pt x="1660" y="1438"/>
                    <a:pt x="1640" y="1439"/>
                  </a:cubicBezTo>
                  <a:cubicBezTo>
                    <a:pt x="1635" y="1455"/>
                    <a:pt x="1626" y="1471"/>
                    <a:pt x="1624" y="1488"/>
                  </a:cubicBezTo>
                  <a:cubicBezTo>
                    <a:pt x="1622" y="1516"/>
                    <a:pt x="1647" y="1540"/>
                    <a:pt x="1673" y="1539"/>
                  </a:cubicBezTo>
                  <a:cubicBezTo>
                    <a:pt x="1696" y="1539"/>
                    <a:pt x="1715" y="1515"/>
                    <a:pt x="1714" y="1487"/>
                  </a:cubicBezTo>
                  <a:cubicBezTo>
                    <a:pt x="1714" y="1466"/>
                    <a:pt x="1707" y="1448"/>
                    <a:pt x="1688" y="1437"/>
                  </a:cubicBezTo>
                  <a:close/>
                </a:path>
              </a:pathLst>
            </a:custGeom>
            <a:grpFill/>
            <a:ln>
              <a:noFill/>
            </a:ln>
          </p:spPr>
        </p:sp>
      </p:grpSp>
      <p:sp>
        <p:nvSpPr>
          <p:cNvPr id="14" name="Rectangle 13">
            <a:extLst>
              <a:ext uri="{FF2B5EF4-FFF2-40B4-BE49-F238E27FC236}">
                <a16:creationId xmlns:a16="http://schemas.microsoft.com/office/drawing/2014/main" id="{59A34BDC-A3E7-4317-A652-4C711537E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2419" y="0"/>
            <a:ext cx="753770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046FF5-3531-49C2-94EC-F17297AFCDCA}"/>
              </a:ext>
            </a:extLst>
          </p:cNvPr>
          <p:cNvSpPr>
            <a:spLocks noGrp="1"/>
          </p:cNvSpPr>
          <p:nvPr>
            <p:ph type="ctrTitle"/>
          </p:nvPr>
        </p:nvSpPr>
        <p:spPr>
          <a:xfrm>
            <a:off x="5304487" y="643467"/>
            <a:ext cx="6253571" cy="3379894"/>
          </a:xfrm>
        </p:spPr>
        <p:txBody>
          <a:bodyPr anchor="b">
            <a:normAutofit/>
          </a:bodyPr>
          <a:lstStyle/>
          <a:p>
            <a:r>
              <a:rPr lang="en-MY" sz="5400" dirty="0">
                <a:solidFill>
                  <a:schemeClr val="tx2">
                    <a:lumMod val="75000"/>
                    <a:lumOff val="25000"/>
                  </a:schemeClr>
                </a:solidFill>
              </a:rPr>
              <a:t>Predictive modelling </a:t>
            </a:r>
            <a:br>
              <a:rPr lang="en-MY" sz="5400" dirty="0">
                <a:solidFill>
                  <a:schemeClr val="tx2">
                    <a:lumMod val="75000"/>
                    <a:lumOff val="25000"/>
                  </a:schemeClr>
                </a:solidFill>
              </a:rPr>
            </a:br>
            <a:endParaRPr lang="en-MY" sz="5400" dirty="0">
              <a:solidFill>
                <a:schemeClr val="tx2">
                  <a:lumMod val="75000"/>
                  <a:lumOff val="25000"/>
                </a:schemeClr>
              </a:solidFill>
            </a:endParaRPr>
          </a:p>
        </p:txBody>
      </p:sp>
      <p:cxnSp>
        <p:nvCxnSpPr>
          <p:cNvPr id="16" name="Straight Connector 15">
            <a:extLst>
              <a:ext uri="{FF2B5EF4-FFF2-40B4-BE49-F238E27FC236}">
                <a16:creationId xmlns:a16="http://schemas.microsoft.com/office/drawing/2014/main" id="{9EBAABD3-7850-4600-BF15-44633214A8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98564" y="0"/>
            <a:ext cx="0" cy="685800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15FFF46-7665-4A66-A43B-FEE4EA3347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18324" y="4228554"/>
            <a:ext cx="13716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1326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27C2CA53-65E9-4596-9C45-C2B1ABD9BCBB}"/>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Solving linear regression</a:t>
            </a:r>
          </a:p>
        </p:txBody>
      </p:sp>
      <p:graphicFrame>
        <p:nvGraphicFramePr>
          <p:cNvPr id="35843" name="Object 1024">
            <a:extLst>
              <a:ext uri="{FF2B5EF4-FFF2-40B4-BE49-F238E27FC236}">
                <a16:creationId xmlns:a16="http://schemas.microsoft.com/office/drawing/2014/main" id="{3CEB3BFD-F73C-40E9-AE2A-490F536F5E95}"/>
              </a:ext>
            </a:extLst>
          </p:cNvPr>
          <p:cNvGraphicFramePr>
            <a:graphicFrameLocks noGrp="1" noChangeAspect="1"/>
          </p:cNvGraphicFramePr>
          <p:nvPr>
            <p:ph idx="1"/>
          </p:nvPr>
        </p:nvGraphicFramePr>
        <p:xfrm>
          <a:off x="3276600" y="3200400"/>
          <a:ext cx="4811713" cy="1874838"/>
        </p:xfrm>
        <a:graphic>
          <a:graphicData uri="http://schemas.openxmlformats.org/presentationml/2006/ole">
            <mc:AlternateContent xmlns:mc="http://schemas.openxmlformats.org/markup-compatibility/2006">
              <mc:Choice xmlns:v="urn:schemas-microsoft-com:vml" Requires="v">
                <p:oleObj spid="_x0000_s5126" name="Equation" r:id="rId4" imgW="2184400" imgH="850900" progId="Equation.3">
                  <p:embed/>
                </p:oleObj>
              </mc:Choice>
              <mc:Fallback>
                <p:oleObj name="Equation" r:id="rId4" imgW="2184400" imgH="850900" progId="Equation.3">
                  <p:embed/>
                  <p:pic>
                    <p:nvPicPr>
                      <p:cNvPr id="35843" name="Object 1024">
                        <a:extLst>
                          <a:ext uri="{FF2B5EF4-FFF2-40B4-BE49-F238E27FC236}">
                            <a16:creationId xmlns:a16="http://schemas.microsoft.com/office/drawing/2014/main" id="{3CEB3BFD-F73C-40E9-AE2A-490F536F5E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200400"/>
                        <a:ext cx="4811713"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2" name="Text Box 3">
            <a:extLst>
              <a:ext uri="{FF2B5EF4-FFF2-40B4-BE49-F238E27FC236}">
                <a16:creationId xmlns:a16="http://schemas.microsoft.com/office/drawing/2014/main" id="{08D352EF-EE7C-444D-A6AC-766E1A9A649F}"/>
              </a:ext>
            </a:extLst>
          </p:cNvPr>
          <p:cNvSpPr txBox="1">
            <a:spLocks noChangeArrowheads="1"/>
          </p:cNvSpPr>
          <p:nvPr/>
        </p:nvSpPr>
        <p:spPr bwMode="auto">
          <a:xfrm>
            <a:off x="2133600" y="1524000"/>
            <a:ext cx="7772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Char char="•"/>
            </a:pPr>
            <a:r>
              <a:rPr lang="en-US" altLang="en-US"/>
              <a:t> To optimize:</a:t>
            </a:r>
          </a:p>
          <a:p>
            <a:pPr eaLnBrk="1" hangingPunct="1">
              <a:spcBef>
                <a:spcPct val="50000"/>
              </a:spcBef>
              <a:buFontTx/>
              <a:buChar char="•"/>
            </a:pPr>
            <a:r>
              <a:rPr lang="en-US" altLang="en-US"/>
              <a:t> We just take the derivative w.r.t. to w ….</a:t>
            </a:r>
          </a:p>
        </p:txBody>
      </p:sp>
      <p:pic>
        <p:nvPicPr>
          <p:cNvPr id="6" name="Picture 5" descr="Screen Shot 2012-02-13 at 11.24.04 AM.png">
            <a:extLst>
              <a:ext uri="{FF2B5EF4-FFF2-40B4-BE49-F238E27FC236}">
                <a16:creationId xmlns:a16="http://schemas.microsoft.com/office/drawing/2014/main" id="{5B361003-FA00-4C2E-8075-81A5E5E984A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4648200"/>
            <a:ext cx="687228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ular Callout 1">
            <a:extLst>
              <a:ext uri="{FF2B5EF4-FFF2-40B4-BE49-F238E27FC236}">
                <a16:creationId xmlns:a16="http://schemas.microsoft.com/office/drawing/2014/main" id="{88432920-EF32-454E-9472-9B640EAD58D0}"/>
              </a:ext>
            </a:extLst>
          </p:cNvPr>
          <p:cNvSpPr>
            <a:spLocks noChangeArrowheads="1"/>
          </p:cNvSpPr>
          <p:nvPr/>
        </p:nvSpPr>
        <p:spPr bwMode="auto">
          <a:xfrm>
            <a:off x="8686800" y="3962400"/>
            <a:ext cx="1828800" cy="533400"/>
          </a:xfrm>
          <a:prstGeom prst="wedgeRoundRectCallout">
            <a:avLst>
              <a:gd name="adj1" fmla="val -50806"/>
              <a:gd name="adj2" fmla="val 151185"/>
              <a:gd name="adj3" fmla="val 16667"/>
            </a:avLst>
          </a:pr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a:defRPr/>
            </a:pPr>
            <a:r>
              <a:rPr lang="en-US" dirty="0">
                <a:solidFill>
                  <a:schemeClr val="lt1"/>
                </a:solidFill>
              </a:rPr>
              <a:t>prediction</a:t>
            </a:r>
          </a:p>
        </p:txBody>
      </p:sp>
      <p:sp>
        <p:nvSpPr>
          <p:cNvPr id="8" name="Rounded Rectangular Callout 7">
            <a:extLst>
              <a:ext uri="{FF2B5EF4-FFF2-40B4-BE49-F238E27FC236}">
                <a16:creationId xmlns:a16="http://schemas.microsoft.com/office/drawing/2014/main" id="{EA7F2F6E-2583-490A-BF67-5BFFD0722A63}"/>
              </a:ext>
            </a:extLst>
          </p:cNvPr>
          <p:cNvSpPr>
            <a:spLocks noChangeArrowheads="1"/>
          </p:cNvSpPr>
          <p:nvPr/>
        </p:nvSpPr>
        <p:spPr bwMode="auto">
          <a:xfrm>
            <a:off x="8153400" y="2590800"/>
            <a:ext cx="1828800" cy="533400"/>
          </a:xfrm>
          <a:prstGeom prst="wedgeRoundRectCallout">
            <a:avLst>
              <a:gd name="adj1" fmla="val -65426"/>
              <a:gd name="adj2" fmla="val 123616"/>
              <a:gd name="adj3" fmla="val 16667"/>
            </a:avLst>
          </a:pr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a:defRPr/>
            </a:pPr>
            <a:r>
              <a:rPr lang="en-US" dirty="0">
                <a:solidFill>
                  <a:schemeClr val="lt1"/>
                </a:solidFill>
              </a:rPr>
              <a:t>prediction</a:t>
            </a:r>
          </a:p>
        </p:txBody>
      </p:sp>
      <p:sp>
        <p:nvSpPr>
          <p:cNvPr id="35847" name="TextBox 2">
            <a:extLst>
              <a:ext uri="{FF2B5EF4-FFF2-40B4-BE49-F238E27FC236}">
                <a16:creationId xmlns:a16="http://schemas.microsoft.com/office/drawing/2014/main" id="{0146BD37-F241-4550-9B96-4E6849D72D59}"/>
              </a:ext>
            </a:extLst>
          </p:cNvPr>
          <p:cNvSpPr txBox="1">
            <a:spLocks noChangeArrowheads="1"/>
          </p:cNvSpPr>
          <p:nvPr/>
        </p:nvSpPr>
        <p:spPr bwMode="auto">
          <a:xfrm>
            <a:off x="2590801" y="4343400"/>
            <a:ext cx="3533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Compare to logistic regression…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AFC79774-5B66-446E-B51E-5CC957171D9E}"/>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Solving linear regression</a:t>
            </a:r>
          </a:p>
        </p:txBody>
      </p:sp>
      <p:graphicFrame>
        <p:nvGraphicFramePr>
          <p:cNvPr id="37891" name="Object 1024">
            <a:extLst>
              <a:ext uri="{FF2B5EF4-FFF2-40B4-BE49-F238E27FC236}">
                <a16:creationId xmlns:a16="http://schemas.microsoft.com/office/drawing/2014/main" id="{C840C410-B2FE-4924-B48B-3E0513D6898B}"/>
              </a:ext>
            </a:extLst>
          </p:cNvPr>
          <p:cNvGraphicFramePr>
            <a:graphicFrameLocks noGrp="1" noChangeAspect="1"/>
          </p:cNvGraphicFramePr>
          <p:nvPr>
            <p:ph idx="1"/>
          </p:nvPr>
        </p:nvGraphicFramePr>
        <p:xfrm>
          <a:off x="3875088" y="2819400"/>
          <a:ext cx="4037012" cy="3778250"/>
        </p:xfrm>
        <a:graphic>
          <a:graphicData uri="http://schemas.openxmlformats.org/presentationml/2006/ole">
            <mc:AlternateContent xmlns:mc="http://schemas.openxmlformats.org/markup-compatibility/2006">
              <mc:Choice xmlns:v="urn:schemas-microsoft-com:vml" Requires="v">
                <p:oleObj spid="_x0000_s6154" name="Equation" r:id="rId4" imgW="2374900" imgH="2222500" progId="Equation.3">
                  <p:embed/>
                </p:oleObj>
              </mc:Choice>
              <mc:Fallback>
                <p:oleObj name="Equation" r:id="rId4" imgW="2374900" imgH="2222500" progId="Equation.3">
                  <p:embed/>
                  <p:pic>
                    <p:nvPicPr>
                      <p:cNvPr id="37891" name="Object 1024">
                        <a:extLst>
                          <a:ext uri="{FF2B5EF4-FFF2-40B4-BE49-F238E27FC236}">
                            <a16:creationId xmlns:a16="http://schemas.microsoft.com/office/drawing/2014/main" id="{C840C410-B2FE-4924-B48B-3E0513D689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5088" y="2819400"/>
                        <a:ext cx="4037012" cy="3778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7890" name="Text Box 3">
            <a:extLst>
              <a:ext uri="{FF2B5EF4-FFF2-40B4-BE49-F238E27FC236}">
                <a16:creationId xmlns:a16="http://schemas.microsoft.com/office/drawing/2014/main" id="{325326AA-F51B-45ED-BEE4-2D3206EC8566}"/>
              </a:ext>
            </a:extLst>
          </p:cNvPr>
          <p:cNvSpPr txBox="1">
            <a:spLocks noChangeArrowheads="1"/>
          </p:cNvSpPr>
          <p:nvPr/>
        </p:nvSpPr>
        <p:spPr bwMode="auto">
          <a:xfrm>
            <a:off x="2133600" y="1524000"/>
            <a:ext cx="7772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Char char="•"/>
            </a:pPr>
            <a:r>
              <a:rPr lang="en-US" altLang="en-US"/>
              <a:t> To optimize – closed form:</a:t>
            </a:r>
          </a:p>
          <a:p>
            <a:pPr eaLnBrk="1" hangingPunct="1">
              <a:spcBef>
                <a:spcPct val="50000"/>
              </a:spcBef>
              <a:buFontTx/>
              <a:buChar char="•"/>
            </a:pPr>
            <a:r>
              <a:rPr lang="en-US" altLang="en-US"/>
              <a:t> We just take the derivative w.r.t. to w and set to 0:</a:t>
            </a:r>
          </a:p>
        </p:txBody>
      </p:sp>
      <p:sp>
        <p:nvSpPr>
          <p:cNvPr id="2" name="Rectangular Callout 1">
            <a:extLst>
              <a:ext uri="{FF2B5EF4-FFF2-40B4-BE49-F238E27FC236}">
                <a16:creationId xmlns:a16="http://schemas.microsoft.com/office/drawing/2014/main" id="{200F9778-7F22-4F60-9DB0-6977F3E1E5AF}"/>
              </a:ext>
            </a:extLst>
          </p:cNvPr>
          <p:cNvSpPr>
            <a:spLocks noChangeArrowheads="1"/>
          </p:cNvSpPr>
          <p:nvPr/>
        </p:nvSpPr>
        <p:spPr bwMode="auto">
          <a:xfrm>
            <a:off x="7696200" y="4953000"/>
            <a:ext cx="2667000" cy="838200"/>
          </a:xfrm>
          <a:prstGeom prst="wedgeRectCallout">
            <a:avLst>
              <a:gd name="adj1" fmla="val -89134"/>
              <a:gd name="adj2" fmla="val 58245"/>
            </a:avLst>
          </a:pr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a:defRPr/>
            </a:pPr>
            <a:r>
              <a:rPr lang="en-US" dirty="0" err="1">
                <a:solidFill>
                  <a:schemeClr val="lt1"/>
                </a:solidFill>
              </a:rPr>
              <a:t>covar</a:t>
            </a:r>
            <a:r>
              <a:rPr lang="en-US" dirty="0">
                <a:solidFill>
                  <a:schemeClr val="lt1"/>
                </a:solidFill>
              </a:rPr>
              <a:t>(X,Y)/</a:t>
            </a:r>
            <a:r>
              <a:rPr lang="en-US" dirty="0" err="1">
                <a:solidFill>
                  <a:schemeClr val="lt1"/>
                </a:solidFill>
              </a:rPr>
              <a:t>var</a:t>
            </a:r>
            <a:r>
              <a:rPr lang="en-US" dirty="0">
                <a:solidFill>
                  <a:schemeClr val="lt1"/>
                </a:solidFill>
              </a:rPr>
              <a:t>(X)</a:t>
            </a:r>
          </a:p>
          <a:p>
            <a:pPr algn="ctr">
              <a:defRPr/>
            </a:pPr>
            <a:r>
              <a:rPr lang="en-US" dirty="0">
                <a:solidFill>
                  <a:schemeClr val="lt1"/>
                </a:solidFill>
              </a:rPr>
              <a:t>if mean(X)=mean(Y)=0</a:t>
            </a:r>
          </a:p>
        </p:txBody>
      </p:sp>
      <p:graphicFrame>
        <p:nvGraphicFramePr>
          <p:cNvPr id="37893" name="Object 1024">
            <a:extLst>
              <a:ext uri="{FF2B5EF4-FFF2-40B4-BE49-F238E27FC236}">
                <a16:creationId xmlns:a16="http://schemas.microsoft.com/office/drawing/2014/main" id="{428F7F75-428C-404A-A00D-733E5EB3076F}"/>
              </a:ext>
            </a:extLst>
          </p:cNvPr>
          <p:cNvGraphicFramePr>
            <a:graphicFrameLocks noChangeAspect="1"/>
          </p:cNvGraphicFramePr>
          <p:nvPr/>
        </p:nvGraphicFramePr>
        <p:xfrm>
          <a:off x="7864475" y="3657600"/>
          <a:ext cx="2376488" cy="609600"/>
        </p:xfrm>
        <a:graphic>
          <a:graphicData uri="http://schemas.openxmlformats.org/presentationml/2006/ole">
            <mc:AlternateContent xmlns:mc="http://schemas.openxmlformats.org/markup-compatibility/2006">
              <mc:Choice xmlns:v="urn:schemas-microsoft-com:vml" Requires="v">
                <p:oleObj spid="_x0000_s6155" name="Equation" r:id="rId6" imgW="1435100" imgH="368300" progId="Equation.3">
                  <p:embed/>
                </p:oleObj>
              </mc:Choice>
              <mc:Fallback>
                <p:oleObj name="Equation" r:id="rId6" imgW="1435100" imgH="368300" progId="Equation.3">
                  <p:embed/>
                  <p:pic>
                    <p:nvPicPr>
                      <p:cNvPr id="37893" name="Object 1024">
                        <a:extLst>
                          <a:ext uri="{FF2B5EF4-FFF2-40B4-BE49-F238E27FC236}">
                            <a16:creationId xmlns:a16="http://schemas.microsoft.com/office/drawing/2014/main" id="{428F7F75-428C-404A-A00D-733E5EB307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4475" y="3657600"/>
                        <a:ext cx="2376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Freeform 5">
            <a:extLst>
              <a:ext uri="{FF2B5EF4-FFF2-40B4-BE49-F238E27FC236}">
                <a16:creationId xmlns:a16="http://schemas.microsoft.com/office/drawing/2014/main" id="{C9CCE531-EDD0-4D90-8318-D1E76269B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cxnSp>
        <p:nvCxnSpPr>
          <p:cNvPr id="74" name="Straight Connector 73">
            <a:extLst>
              <a:ext uri="{FF2B5EF4-FFF2-40B4-BE49-F238E27FC236}">
                <a16:creationId xmlns:a16="http://schemas.microsoft.com/office/drawing/2014/main" id="{9F226BD2-8B2A-4B84-8ED9-FF45944F897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76" name="Rectangle 75">
            <a:extLst>
              <a:ext uri="{FF2B5EF4-FFF2-40B4-BE49-F238E27FC236}">
                <a16:creationId xmlns:a16="http://schemas.microsoft.com/office/drawing/2014/main" id="{BD9FAC7E-0BB2-4E10-AA5B-3280B2E2A1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7" name="Rectangle 2">
            <a:extLst>
              <a:ext uri="{FF2B5EF4-FFF2-40B4-BE49-F238E27FC236}">
                <a16:creationId xmlns:a16="http://schemas.microsoft.com/office/drawing/2014/main" id="{4BCECFDB-4345-4118-8F0C-E7C0939E9A18}"/>
              </a:ext>
            </a:extLst>
          </p:cNvPr>
          <p:cNvSpPr>
            <a:spLocks noGrp="1" noChangeArrowheads="1"/>
          </p:cNvSpPr>
          <p:nvPr>
            <p:ph type="title"/>
          </p:nvPr>
        </p:nvSpPr>
        <p:spPr>
          <a:xfrm>
            <a:off x="6400800" y="568345"/>
            <a:ext cx="5303471" cy="1560716"/>
          </a:xfrm>
        </p:spPr>
        <p:txBody>
          <a:bodyPr vert="horz" lIns="91440" tIns="45720" rIns="91440" bIns="45720" rtlCol="0" anchor="t">
            <a:normAutofit/>
          </a:bodyPr>
          <a:lstStyle/>
          <a:p>
            <a:r>
              <a:rPr lang="en-US" altLang="en-US"/>
              <a:t>Regression example</a:t>
            </a:r>
          </a:p>
        </p:txBody>
      </p:sp>
      <p:pic>
        <p:nvPicPr>
          <p:cNvPr id="39939" name="Picture 4" descr="exm1">
            <a:extLst>
              <a:ext uri="{FF2B5EF4-FFF2-40B4-BE49-F238E27FC236}">
                <a16:creationId xmlns:a16="http://schemas.microsoft.com/office/drawing/2014/main" id="{F3E66664-4191-47F8-92B2-4A05845E325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643192" y="1216179"/>
            <a:ext cx="5455949" cy="4105601"/>
          </a:xfrm>
          <a:prstGeom prst="rect">
            <a:avLst/>
          </a:prstGeom>
        </p:spPr>
      </p:pic>
      <p:cxnSp>
        <p:nvCxnSpPr>
          <p:cNvPr id="78" name="Straight Connector 77">
            <a:extLst>
              <a:ext uri="{FF2B5EF4-FFF2-40B4-BE49-F238E27FC236}">
                <a16:creationId xmlns:a16="http://schemas.microsoft.com/office/drawing/2014/main" id="{EA281157-D947-4AB5-AF43-870612CE09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00800" y="2176009"/>
            <a:ext cx="53034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9938" name="Rectangle 3">
            <a:extLst>
              <a:ext uri="{FF2B5EF4-FFF2-40B4-BE49-F238E27FC236}">
                <a16:creationId xmlns:a16="http://schemas.microsoft.com/office/drawing/2014/main" id="{66BCC688-1C18-40C3-9B58-30E97A3D89A3}"/>
              </a:ext>
            </a:extLst>
          </p:cNvPr>
          <p:cNvSpPr>
            <a:spLocks noGrp="1" noChangeArrowheads="1"/>
          </p:cNvSpPr>
          <p:nvPr>
            <p:ph type="body" sz="half" idx="1"/>
          </p:nvPr>
        </p:nvSpPr>
        <p:spPr>
          <a:xfrm>
            <a:off x="6400800" y="2438400"/>
            <a:ext cx="5303471" cy="3651504"/>
          </a:xfrm>
        </p:spPr>
        <p:txBody>
          <a:bodyPr vert="horz" lIns="91440" tIns="45720" rIns="91440" bIns="45720" rtlCol="0">
            <a:normAutofit/>
          </a:bodyPr>
          <a:lstStyle/>
          <a:p>
            <a:r>
              <a:rPr lang="en-US" altLang="en-US"/>
              <a:t>Generated: w=2</a:t>
            </a:r>
          </a:p>
          <a:p>
            <a:r>
              <a:rPr lang="en-US" altLang="en-US"/>
              <a:t>Recovered: w=2.03</a:t>
            </a:r>
          </a:p>
          <a:p>
            <a:r>
              <a:rPr lang="en-US" altLang="en-US"/>
              <a:t>Noise: std=1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Freeform 5">
            <a:extLst>
              <a:ext uri="{FF2B5EF4-FFF2-40B4-BE49-F238E27FC236}">
                <a16:creationId xmlns:a16="http://schemas.microsoft.com/office/drawing/2014/main" id="{C9CCE531-EDD0-4D90-8318-D1E76269B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cxnSp>
        <p:nvCxnSpPr>
          <p:cNvPr id="74" name="Straight Connector 73">
            <a:extLst>
              <a:ext uri="{FF2B5EF4-FFF2-40B4-BE49-F238E27FC236}">
                <a16:creationId xmlns:a16="http://schemas.microsoft.com/office/drawing/2014/main" id="{9F226BD2-8B2A-4B84-8ED9-FF45944F897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76" name="Rectangle 75">
            <a:extLst>
              <a:ext uri="{FF2B5EF4-FFF2-40B4-BE49-F238E27FC236}">
                <a16:creationId xmlns:a16="http://schemas.microsoft.com/office/drawing/2014/main" id="{A1AB217C-122B-434B-893F-639B5FD5C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5" name="Rectangle 2">
            <a:extLst>
              <a:ext uri="{FF2B5EF4-FFF2-40B4-BE49-F238E27FC236}">
                <a16:creationId xmlns:a16="http://schemas.microsoft.com/office/drawing/2014/main" id="{B0364FC7-895B-4A85-9EA3-DF5771CF5A1D}"/>
              </a:ext>
            </a:extLst>
          </p:cNvPr>
          <p:cNvSpPr>
            <a:spLocks noGrp="1" noChangeArrowheads="1"/>
          </p:cNvSpPr>
          <p:nvPr>
            <p:ph type="title"/>
          </p:nvPr>
        </p:nvSpPr>
        <p:spPr>
          <a:xfrm>
            <a:off x="7852528" y="568345"/>
            <a:ext cx="3851743" cy="1560716"/>
          </a:xfrm>
        </p:spPr>
        <p:txBody>
          <a:bodyPr vert="horz" lIns="91440" tIns="45720" rIns="91440" bIns="45720" rtlCol="0" anchor="t">
            <a:normAutofit/>
          </a:bodyPr>
          <a:lstStyle/>
          <a:p>
            <a:r>
              <a:rPr lang="en-US" altLang="en-US"/>
              <a:t>Regression example</a:t>
            </a:r>
          </a:p>
        </p:txBody>
      </p:sp>
      <p:pic>
        <p:nvPicPr>
          <p:cNvPr id="41987" name="Picture 4" descr="exm2">
            <a:extLst>
              <a:ext uri="{FF2B5EF4-FFF2-40B4-BE49-F238E27FC236}">
                <a16:creationId xmlns:a16="http://schemas.microsoft.com/office/drawing/2014/main" id="{09F29989-24C8-4EDA-AAD0-3E949F347E3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633999" y="715053"/>
            <a:ext cx="6898017" cy="5190757"/>
          </a:xfrm>
          <a:prstGeom prst="rect">
            <a:avLst/>
          </a:prstGeom>
        </p:spPr>
      </p:pic>
      <p:cxnSp>
        <p:nvCxnSpPr>
          <p:cNvPr id="78" name="Straight Connector 77">
            <a:extLst>
              <a:ext uri="{FF2B5EF4-FFF2-40B4-BE49-F238E27FC236}">
                <a16:creationId xmlns:a16="http://schemas.microsoft.com/office/drawing/2014/main" id="{B864F0F8-BFCB-4FB1-99BD-BD9E0541E9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2528" y="2176009"/>
            <a:ext cx="385174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1986" name="Rectangle 3">
            <a:extLst>
              <a:ext uri="{FF2B5EF4-FFF2-40B4-BE49-F238E27FC236}">
                <a16:creationId xmlns:a16="http://schemas.microsoft.com/office/drawing/2014/main" id="{14CA7570-060C-43EE-A366-17BE9790088B}"/>
              </a:ext>
            </a:extLst>
          </p:cNvPr>
          <p:cNvSpPr>
            <a:spLocks noGrp="1" noChangeArrowheads="1"/>
          </p:cNvSpPr>
          <p:nvPr>
            <p:ph type="body" sz="half" idx="1"/>
          </p:nvPr>
        </p:nvSpPr>
        <p:spPr>
          <a:xfrm>
            <a:off x="7852528" y="2438399"/>
            <a:ext cx="3851743" cy="3661955"/>
          </a:xfrm>
        </p:spPr>
        <p:txBody>
          <a:bodyPr vert="horz" lIns="91440" tIns="45720" rIns="91440" bIns="45720" rtlCol="0">
            <a:normAutofit/>
          </a:bodyPr>
          <a:lstStyle/>
          <a:p>
            <a:r>
              <a:rPr lang="en-US" altLang="en-US"/>
              <a:t>Generated: w=2</a:t>
            </a:r>
          </a:p>
          <a:p>
            <a:r>
              <a:rPr lang="en-US" altLang="en-US"/>
              <a:t>Recovered: w=2.05</a:t>
            </a:r>
          </a:p>
          <a:p>
            <a:r>
              <a:rPr lang="en-US" altLang="en-US"/>
              <a:t>Noise: std=2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Freeform 5">
            <a:extLst>
              <a:ext uri="{FF2B5EF4-FFF2-40B4-BE49-F238E27FC236}">
                <a16:creationId xmlns:a16="http://schemas.microsoft.com/office/drawing/2014/main" id="{C9CCE531-EDD0-4D90-8318-D1E76269B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cxnSp>
        <p:nvCxnSpPr>
          <p:cNvPr id="74" name="Straight Connector 73">
            <a:extLst>
              <a:ext uri="{FF2B5EF4-FFF2-40B4-BE49-F238E27FC236}">
                <a16:creationId xmlns:a16="http://schemas.microsoft.com/office/drawing/2014/main" id="{9F226BD2-8B2A-4B84-8ED9-FF45944F897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76" name="Rectangle 75">
            <a:extLst>
              <a:ext uri="{FF2B5EF4-FFF2-40B4-BE49-F238E27FC236}">
                <a16:creationId xmlns:a16="http://schemas.microsoft.com/office/drawing/2014/main" id="{B6F46AE5-9929-4252-B7C3-5302A573A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3" name="Rectangle 2">
            <a:extLst>
              <a:ext uri="{FF2B5EF4-FFF2-40B4-BE49-F238E27FC236}">
                <a16:creationId xmlns:a16="http://schemas.microsoft.com/office/drawing/2014/main" id="{0CEC3AEF-88B5-4230-8524-16F463C65502}"/>
              </a:ext>
            </a:extLst>
          </p:cNvPr>
          <p:cNvSpPr>
            <a:spLocks noGrp="1" noChangeArrowheads="1"/>
          </p:cNvSpPr>
          <p:nvPr>
            <p:ph type="title"/>
          </p:nvPr>
        </p:nvSpPr>
        <p:spPr>
          <a:xfrm>
            <a:off x="8474697" y="1508760"/>
            <a:ext cx="3229574" cy="1691640"/>
          </a:xfrm>
        </p:spPr>
        <p:txBody>
          <a:bodyPr vert="horz" lIns="91440" tIns="45720" rIns="91440" bIns="45720" rtlCol="0" anchor="b">
            <a:normAutofit/>
          </a:bodyPr>
          <a:lstStyle/>
          <a:p>
            <a:r>
              <a:rPr lang="en-US" altLang="en-US" sz="3400"/>
              <a:t>Regression example</a:t>
            </a:r>
          </a:p>
        </p:txBody>
      </p:sp>
      <p:pic>
        <p:nvPicPr>
          <p:cNvPr id="44035" name="Picture 4" descr="exm3">
            <a:extLst>
              <a:ext uri="{FF2B5EF4-FFF2-40B4-BE49-F238E27FC236}">
                <a16:creationId xmlns:a16="http://schemas.microsoft.com/office/drawing/2014/main" id="{8629405F-2F25-4608-9830-FD298EF0A54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685426" y="640080"/>
            <a:ext cx="7250392" cy="5455920"/>
          </a:xfrm>
          <a:prstGeom prst="rect">
            <a:avLst/>
          </a:prstGeom>
        </p:spPr>
      </p:pic>
      <p:sp>
        <p:nvSpPr>
          <p:cNvPr id="44034" name="Rectangle 3">
            <a:extLst>
              <a:ext uri="{FF2B5EF4-FFF2-40B4-BE49-F238E27FC236}">
                <a16:creationId xmlns:a16="http://schemas.microsoft.com/office/drawing/2014/main" id="{C465D1B8-0CB4-4520-BD8E-79364D31B27E}"/>
              </a:ext>
            </a:extLst>
          </p:cNvPr>
          <p:cNvSpPr>
            <a:spLocks noGrp="1" noChangeArrowheads="1"/>
          </p:cNvSpPr>
          <p:nvPr>
            <p:ph type="body" sz="half" idx="1"/>
          </p:nvPr>
        </p:nvSpPr>
        <p:spPr>
          <a:xfrm>
            <a:off x="8474697" y="3200400"/>
            <a:ext cx="3229574" cy="2899954"/>
          </a:xfrm>
        </p:spPr>
        <p:txBody>
          <a:bodyPr vert="horz" lIns="91440" tIns="45720" rIns="91440" bIns="45720" rtlCol="0">
            <a:normAutofit/>
          </a:bodyPr>
          <a:lstStyle/>
          <a:p>
            <a:r>
              <a:rPr lang="en-US" altLang="en-US" sz="1600"/>
              <a:t>Generated: w=2</a:t>
            </a:r>
          </a:p>
          <a:p>
            <a:r>
              <a:rPr lang="en-US" altLang="en-US" sz="1600"/>
              <a:t>Recovered: w=2.08</a:t>
            </a:r>
          </a:p>
          <a:p>
            <a:r>
              <a:rPr lang="en-US" altLang="en-US" sz="1600"/>
              <a:t>Noise: std=4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05D8A838-20BB-4251-9971-1143B7DB0026}"/>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Bias term</a:t>
            </a:r>
          </a:p>
        </p:txBody>
      </p:sp>
      <p:sp>
        <p:nvSpPr>
          <p:cNvPr id="46082" name="Rectangle 3">
            <a:extLst>
              <a:ext uri="{FF2B5EF4-FFF2-40B4-BE49-F238E27FC236}">
                <a16:creationId xmlns:a16="http://schemas.microsoft.com/office/drawing/2014/main" id="{8840B143-22F1-4051-97AF-9D8F102DB174}"/>
              </a:ext>
            </a:extLst>
          </p:cNvPr>
          <p:cNvSpPr>
            <a:spLocks noGrp="1" noChangeArrowheads="1"/>
          </p:cNvSpPr>
          <p:nvPr>
            <p:ph type="body" sz="half" idx="1"/>
          </p:nvPr>
        </p:nvSpPr>
        <p:spPr/>
        <p:txBody>
          <a:bodyPr/>
          <a:lstStyle/>
          <a:p>
            <a:pPr eaLnBrk="1" hangingPunct="1"/>
            <a:r>
              <a:rPr lang="en-US" altLang="en-US">
                <a:ea typeface="ＭＳ Ｐゴシック" panose="020B0600070205080204" pitchFamily="34" charset="-128"/>
              </a:rPr>
              <a:t>So far we assumed that the line passes through the origin</a:t>
            </a:r>
          </a:p>
          <a:p>
            <a:pPr eaLnBrk="1" hangingPunct="1"/>
            <a:r>
              <a:rPr lang="en-US" altLang="en-US">
                <a:ea typeface="ＭＳ Ｐゴシック" panose="020B0600070205080204" pitchFamily="34" charset="-128"/>
              </a:rPr>
              <a:t>What if the line does not?</a:t>
            </a:r>
          </a:p>
          <a:p>
            <a:pPr eaLnBrk="1" hangingPunct="1"/>
            <a:r>
              <a:rPr lang="en-US" altLang="en-US">
                <a:ea typeface="ＭＳ Ｐゴシック" panose="020B0600070205080204" pitchFamily="34" charset="-128"/>
              </a:rPr>
              <a:t>No problem, simply change the model to</a:t>
            </a:r>
          </a:p>
          <a:p>
            <a:pPr eaLnBrk="1" hangingPunct="1">
              <a:buFontTx/>
              <a:buNone/>
            </a:pPr>
            <a:r>
              <a:rPr lang="en-US" altLang="en-US">
                <a:ea typeface="ＭＳ Ｐゴシック" panose="020B0600070205080204" pitchFamily="34" charset="-128"/>
              </a:rPr>
              <a:t>                   y = w</a:t>
            </a:r>
            <a:r>
              <a:rPr lang="en-US" altLang="en-US" baseline="-25000">
                <a:ea typeface="ＭＳ Ｐゴシック" panose="020B0600070205080204" pitchFamily="34" charset="-128"/>
              </a:rPr>
              <a:t>0</a:t>
            </a:r>
            <a:r>
              <a:rPr lang="en-US" altLang="en-US">
                <a:ea typeface="ＭＳ Ｐゴシック" panose="020B0600070205080204" pitchFamily="34" charset="-128"/>
              </a:rPr>
              <a:t> + w</a:t>
            </a:r>
            <a:r>
              <a:rPr lang="en-US" altLang="en-US" baseline="-25000">
                <a:ea typeface="ＭＳ Ｐゴシック" panose="020B0600070205080204" pitchFamily="34" charset="-128"/>
              </a:rPr>
              <a:t>1</a:t>
            </a:r>
            <a:r>
              <a:rPr lang="en-US" altLang="en-US">
                <a:ea typeface="ＭＳ Ｐゴシック" panose="020B0600070205080204" pitchFamily="34" charset="-128"/>
              </a:rPr>
              <a:t>x+</a:t>
            </a:r>
            <a:r>
              <a:rPr lang="en-US" altLang="en-US">
                <a:ea typeface="ＭＳ Ｐゴシック" panose="020B0600070205080204" pitchFamily="34" charset="-128"/>
                <a:sym typeface="Symbol" panose="05050102010706020507" pitchFamily="18" charset="2"/>
              </a:rPr>
              <a:t></a:t>
            </a:r>
          </a:p>
          <a:p>
            <a:pPr eaLnBrk="1" hangingPunct="1">
              <a:buFontTx/>
              <a:buNone/>
            </a:pPr>
            <a:endParaRPr lang="en-US" altLang="en-US">
              <a:ea typeface="ＭＳ Ｐゴシック" panose="020B0600070205080204" pitchFamily="34" charset="-128"/>
              <a:sym typeface="Symbol" panose="05050102010706020507" pitchFamily="18" charset="2"/>
            </a:endParaRPr>
          </a:p>
          <a:p>
            <a:pPr eaLnBrk="1" hangingPunct="1"/>
            <a:r>
              <a:rPr lang="en-US" altLang="en-US">
                <a:ea typeface="ＭＳ Ｐゴシック" panose="020B0600070205080204" pitchFamily="34" charset="-128"/>
                <a:sym typeface="Symbol" panose="05050102010706020507" pitchFamily="18" charset="2"/>
              </a:rPr>
              <a:t>Can use least squares to determine </a:t>
            </a:r>
            <a:r>
              <a:rPr lang="en-US" altLang="en-US">
                <a:ea typeface="ＭＳ Ｐゴシック" panose="020B0600070205080204" pitchFamily="34" charset="-128"/>
              </a:rPr>
              <a:t>w</a:t>
            </a:r>
            <a:r>
              <a:rPr lang="en-US" altLang="en-US" baseline="-25000">
                <a:ea typeface="ＭＳ Ｐゴシック" panose="020B0600070205080204" pitchFamily="34" charset="-128"/>
              </a:rPr>
              <a:t>0</a:t>
            </a:r>
            <a:r>
              <a:rPr lang="en-US" altLang="en-US">
                <a:ea typeface="ＭＳ Ｐゴシック" panose="020B0600070205080204" pitchFamily="34" charset="-128"/>
              </a:rPr>
              <a:t> , w</a:t>
            </a:r>
            <a:r>
              <a:rPr lang="en-US" altLang="en-US" baseline="-25000">
                <a:ea typeface="ＭＳ Ｐゴシック" panose="020B0600070205080204" pitchFamily="34" charset="-128"/>
              </a:rPr>
              <a:t>1</a:t>
            </a:r>
            <a:endParaRPr lang="en-US" altLang="en-US">
              <a:ea typeface="ＭＳ Ｐゴシック" panose="020B0600070205080204" pitchFamily="34" charset="-128"/>
              <a:sym typeface="Symbol" panose="05050102010706020507" pitchFamily="18" charset="2"/>
            </a:endParaRPr>
          </a:p>
          <a:p>
            <a:pPr eaLnBrk="1" hangingPunct="1"/>
            <a:endParaRPr lang="en-US" altLang="en-US">
              <a:ea typeface="ＭＳ Ｐゴシック" panose="020B0600070205080204" pitchFamily="34" charset="-128"/>
            </a:endParaRPr>
          </a:p>
          <a:p>
            <a:pPr eaLnBrk="1" hangingPunct="1">
              <a:buFontTx/>
              <a:buNone/>
            </a:pPr>
            <a:endParaRPr lang="en-US" altLang="en-US">
              <a:ea typeface="ＭＳ Ｐゴシック" panose="020B0600070205080204" pitchFamily="34" charset="-128"/>
            </a:endParaRPr>
          </a:p>
        </p:txBody>
      </p:sp>
      <p:graphicFrame>
        <p:nvGraphicFramePr>
          <p:cNvPr id="717824" name="Object 1024">
            <a:extLst>
              <a:ext uri="{FF2B5EF4-FFF2-40B4-BE49-F238E27FC236}">
                <a16:creationId xmlns:a16="http://schemas.microsoft.com/office/drawing/2014/main" id="{DE7894FE-E1A5-4407-AA01-678CACFBCC89}"/>
              </a:ext>
            </a:extLst>
          </p:cNvPr>
          <p:cNvGraphicFramePr>
            <a:graphicFrameLocks noGrp="1" noChangeAspect="1"/>
          </p:cNvGraphicFramePr>
          <p:nvPr>
            <p:ph sz="quarter" idx="2"/>
          </p:nvPr>
        </p:nvGraphicFramePr>
        <p:xfrm>
          <a:off x="2514600" y="5105400"/>
          <a:ext cx="2743200" cy="1263650"/>
        </p:xfrm>
        <a:graphic>
          <a:graphicData uri="http://schemas.openxmlformats.org/presentationml/2006/ole">
            <mc:AlternateContent xmlns:mc="http://schemas.openxmlformats.org/markup-compatibility/2006">
              <mc:Choice xmlns:v="urn:schemas-microsoft-com:vml" Requires="v">
                <p:oleObj spid="_x0000_s7178" name="Equation" r:id="rId4" imgW="1130300" imgH="520700" progId="Equation.3">
                  <p:embed/>
                </p:oleObj>
              </mc:Choice>
              <mc:Fallback>
                <p:oleObj name="Equation" r:id="rId4" imgW="1130300" imgH="520700" progId="Equation.3">
                  <p:embed/>
                  <p:pic>
                    <p:nvPicPr>
                      <p:cNvPr id="717824" name="Object 1024">
                        <a:extLst>
                          <a:ext uri="{FF2B5EF4-FFF2-40B4-BE49-F238E27FC236}">
                            <a16:creationId xmlns:a16="http://schemas.microsoft.com/office/drawing/2014/main" id="{DE7894FE-E1A5-4407-AA01-678CACFBCC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5105400"/>
                        <a:ext cx="2743200" cy="126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17825" name="Object 1025">
            <a:extLst>
              <a:ext uri="{FF2B5EF4-FFF2-40B4-BE49-F238E27FC236}">
                <a16:creationId xmlns:a16="http://schemas.microsoft.com/office/drawing/2014/main" id="{29F994ED-9B4E-4D01-A9F2-A1F40E417221}"/>
              </a:ext>
            </a:extLst>
          </p:cNvPr>
          <p:cNvGraphicFramePr>
            <a:graphicFrameLocks noGrp="1" noChangeAspect="1"/>
          </p:cNvGraphicFramePr>
          <p:nvPr>
            <p:ph sz="quarter" idx="3"/>
          </p:nvPr>
        </p:nvGraphicFramePr>
        <p:xfrm>
          <a:off x="6400800" y="5105400"/>
          <a:ext cx="2659063" cy="1397000"/>
        </p:xfrm>
        <a:graphic>
          <a:graphicData uri="http://schemas.openxmlformats.org/presentationml/2006/ole">
            <mc:AlternateContent xmlns:mc="http://schemas.openxmlformats.org/markup-compatibility/2006">
              <mc:Choice xmlns:v="urn:schemas-microsoft-com:vml" Requires="v">
                <p:oleObj spid="_x0000_s7179" name="Equation" r:id="rId6" imgW="1257300" imgH="660400" progId="Equation.3">
                  <p:embed/>
                </p:oleObj>
              </mc:Choice>
              <mc:Fallback>
                <p:oleObj name="Equation" r:id="rId6" imgW="1257300" imgH="660400" progId="Equation.3">
                  <p:embed/>
                  <p:pic>
                    <p:nvPicPr>
                      <p:cNvPr id="717825" name="Object 1025">
                        <a:extLst>
                          <a:ext uri="{FF2B5EF4-FFF2-40B4-BE49-F238E27FC236}">
                            <a16:creationId xmlns:a16="http://schemas.microsoft.com/office/drawing/2014/main" id="{29F994ED-9B4E-4D01-A9F2-A1F40E4172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5105400"/>
                        <a:ext cx="2659063" cy="139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084" name="Line 5">
            <a:extLst>
              <a:ext uri="{FF2B5EF4-FFF2-40B4-BE49-F238E27FC236}">
                <a16:creationId xmlns:a16="http://schemas.microsoft.com/office/drawing/2014/main" id="{2C52F310-4EE8-4031-9B2F-1A7B9D6522CE}"/>
              </a:ext>
            </a:extLst>
          </p:cNvPr>
          <p:cNvSpPr>
            <a:spLocks noChangeShapeType="1"/>
          </p:cNvSpPr>
          <p:nvPr/>
        </p:nvSpPr>
        <p:spPr bwMode="auto">
          <a:xfrm flipH="1">
            <a:off x="6934200" y="4267200"/>
            <a:ext cx="297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6085" name="Line 6">
            <a:extLst>
              <a:ext uri="{FF2B5EF4-FFF2-40B4-BE49-F238E27FC236}">
                <a16:creationId xmlns:a16="http://schemas.microsoft.com/office/drawing/2014/main" id="{4B947A01-D640-4EE2-8AE4-2C9421C52A9F}"/>
              </a:ext>
            </a:extLst>
          </p:cNvPr>
          <p:cNvSpPr>
            <a:spLocks noChangeShapeType="1"/>
          </p:cNvSpPr>
          <p:nvPr/>
        </p:nvSpPr>
        <p:spPr bwMode="auto">
          <a:xfrm flipV="1">
            <a:off x="7924800" y="2362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6086" name="Oval 7">
            <a:extLst>
              <a:ext uri="{FF2B5EF4-FFF2-40B4-BE49-F238E27FC236}">
                <a16:creationId xmlns:a16="http://schemas.microsoft.com/office/drawing/2014/main" id="{E74C95BA-B4AB-4A4E-9DC9-E1A91E9D0282}"/>
              </a:ext>
            </a:extLst>
          </p:cNvPr>
          <p:cNvSpPr>
            <a:spLocks noChangeArrowheads="1"/>
          </p:cNvSpPr>
          <p:nvPr/>
        </p:nvSpPr>
        <p:spPr bwMode="auto">
          <a:xfrm>
            <a:off x="8458200" y="38100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6087" name="Line 8">
            <a:extLst>
              <a:ext uri="{FF2B5EF4-FFF2-40B4-BE49-F238E27FC236}">
                <a16:creationId xmlns:a16="http://schemas.microsoft.com/office/drawing/2014/main" id="{EBD0C34E-7462-4231-B938-27F90B4C8002}"/>
              </a:ext>
            </a:extLst>
          </p:cNvPr>
          <p:cNvSpPr>
            <a:spLocks noChangeShapeType="1"/>
          </p:cNvSpPr>
          <p:nvPr/>
        </p:nvSpPr>
        <p:spPr bwMode="auto">
          <a:xfrm flipV="1">
            <a:off x="7924800" y="2895600"/>
            <a:ext cx="16002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6088" name="Oval 9">
            <a:extLst>
              <a:ext uri="{FF2B5EF4-FFF2-40B4-BE49-F238E27FC236}">
                <a16:creationId xmlns:a16="http://schemas.microsoft.com/office/drawing/2014/main" id="{78E79A7E-3BDD-4447-BF43-4E0130B0D672}"/>
              </a:ext>
            </a:extLst>
          </p:cNvPr>
          <p:cNvSpPr>
            <a:spLocks noChangeArrowheads="1"/>
          </p:cNvSpPr>
          <p:nvPr/>
        </p:nvSpPr>
        <p:spPr bwMode="auto">
          <a:xfrm>
            <a:off x="8763000" y="32766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6089" name="Oval 10">
            <a:extLst>
              <a:ext uri="{FF2B5EF4-FFF2-40B4-BE49-F238E27FC236}">
                <a16:creationId xmlns:a16="http://schemas.microsoft.com/office/drawing/2014/main" id="{EDCB7DD1-7CEF-422C-B85D-715CA28A18D2}"/>
              </a:ext>
            </a:extLst>
          </p:cNvPr>
          <p:cNvSpPr>
            <a:spLocks noChangeArrowheads="1"/>
          </p:cNvSpPr>
          <p:nvPr/>
        </p:nvSpPr>
        <p:spPr bwMode="auto">
          <a:xfrm>
            <a:off x="8382000" y="35814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6090" name="Oval 11">
            <a:extLst>
              <a:ext uri="{FF2B5EF4-FFF2-40B4-BE49-F238E27FC236}">
                <a16:creationId xmlns:a16="http://schemas.microsoft.com/office/drawing/2014/main" id="{7242CCD7-F176-490A-A9CE-9406725C3B17}"/>
              </a:ext>
            </a:extLst>
          </p:cNvPr>
          <p:cNvSpPr>
            <a:spLocks noChangeArrowheads="1"/>
          </p:cNvSpPr>
          <p:nvPr/>
        </p:nvSpPr>
        <p:spPr bwMode="auto">
          <a:xfrm>
            <a:off x="9296400" y="33528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6091" name="Oval 12">
            <a:extLst>
              <a:ext uri="{FF2B5EF4-FFF2-40B4-BE49-F238E27FC236}">
                <a16:creationId xmlns:a16="http://schemas.microsoft.com/office/drawing/2014/main" id="{F91C58A3-58F1-48B4-831E-5B53E9E161BD}"/>
              </a:ext>
            </a:extLst>
          </p:cNvPr>
          <p:cNvSpPr>
            <a:spLocks noChangeArrowheads="1"/>
          </p:cNvSpPr>
          <p:nvPr/>
        </p:nvSpPr>
        <p:spPr bwMode="auto">
          <a:xfrm>
            <a:off x="8991600" y="35814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6092" name="Oval 13">
            <a:extLst>
              <a:ext uri="{FF2B5EF4-FFF2-40B4-BE49-F238E27FC236}">
                <a16:creationId xmlns:a16="http://schemas.microsoft.com/office/drawing/2014/main" id="{DFC415BC-1AE1-4779-857D-0DAACA21DCBE}"/>
              </a:ext>
            </a:extLst>
          </p:cNvPr>
          <p:cNvSpPr>
            <a:spLocks noChangeArrowheads="1"/>
          </p:cNvSpPr>
          <p:nvPr/>
        </p:nvSpPr>
        <p:spPr bwMode="auto">
          <a:xfrm>
            <a:off x="9525000" y="30480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6093" name="Oval 14">
            <a:extLst>
              <a:ext uri="{FF2B5EF4-FFF2-40B4-BE49-F238E27FC236}">
                <a16:creationId xmlns:a16="http://schemas.microsoft.com/office/drawing/2014/main" id="{91194554-37D1-4D90-9D58-C01CDE11A114}"/>
              </a:ext>
            </a:extLst>
          </p:cNvPr>
          <p:cNvSpPr>
            <a:spLocks noChangeArrowheads="1"/>
          </p:cNvSpPr>
          <p:nvPr/>
        </p:nvSpPr>
        <p:spPr bwMode="auto">
          <a:xfrm>
            <a:off x="8991600" y="28956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6094" name="Text Box 15">
            <a:extLst>
              <a:ext uri="{FF2B5EF4-FFF2-40B4-BE49-F238E27FC236}">
                <a16:creationId xmlns:a16="http://schemas.microsoft.com/office/drawing/2014/main" id="{07F25806-2E93-44F1-A045-1FB28DF2507B}"/>
              </a:ext>
            </a:extLst>
          </p:cNvPr>
          <p:cNvSpPr txBox="1">
            <a:spLocks noChangeArrowheads="1"/>
          </p:cNvSpPr>
          <p:nvPr/>
        </p:nvSpPr>
        <p:spPr bwMode="auto">
          <a:xfrm>
            <a:off x="9601200" y="44196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t>X</a:t>
            </a:r>
          </a:p>
        </p:txBody>
      </p:sp>
      <p:sp>
        <p:nvSpPr>
          <p:cNvPr id="46095" name="Text Box 16">
            <a:extLst>
              <a:ext uri="{FF2B5EF4-FFF2-40B4-BE49-F238E27FC236}">
                <a16:creationId xmlns:a16="http://schemas.microsoft.com/office/drawing/2014/main" id="{D71F8DC6-EABF-4A59-B3C4-4CEB321B1CC4}"/>
              </a:ext>
            </a:extLst>
          </p:cNvPr>
          <p:cNvSpPr txBox="1">
            <a:spLocks noChangeArrowheads="1"/>
          </p:cNvSpPr>
          <p:nvPr/>
        </p:nvSpPr>
        <p:spPr bwMode="auto">
          <a:xfrm>
            <a:off x="7391400" y="22098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t>Y</a:t>
            </a:r>
          </a:p>
        </p:txBody>
      </p:sp>
      <p:sp>
        <p:nvSpPr>
          <p:cNvPr id="46096" name="Line 17">
            <a:extLst>
              <a:ext uri="{FF2B5EF4-FFF2-40B4-BE49-F238E27FC236}">
                <a16:creationId xmlns:a16="http://schemas.microsoft.com/office/drawing/2014/main" id="{FADAC2CB-C7D1-475A-923B-3AAC7E21A84C}"/>
              </a:ext>
            </a:extLst>
          </p:cNvPr>
          <p:cNvSpPr>
            <a:spLocks noChangeShapeType="1"/>
          </p:cNvSpPr>
          <p:nvPr/>
        </p:nvSpPr>
        <p:spPr bwMode="auto">
          <a:xfrm flipH="1">
            <a:off x="7315200" y="2590800"/>
            <a:ext cx="1676400" cy="167640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MY"/>
          </a:p>
        </p:txBody>
      </p:sp>
      <p:sp>
        <p:nvSpPr>
          <p:cNvPr id="651282" name="AutoShape 18">
            <a:extLst>
              <a:ext uri="{FF2B5EF4-FFF2-40B4-BE49-F238E27FC236}">
                <a16:creationId xmlns:a16="http://schemas.microsoft.com/office/drawing/2014/main" id="{C9ED665E-D715-4B12-B5BA-E7697E04E114}"/>
              </a:ext>
            </a:extLst>
          </p:cNvPr>
          <p:cNvSpPr>
            <a:spLocks/>
          </p:cNvSpPr>
          <p:nvPr/>
        </p:nvSpPr>
        <p:spPr bwMode="auto">
          <a:xfrm>
            <a:off x="7543800" y="3657600"/>
            <a:ext cx="381000" cy="609600"/>
          </a:xfrm>
          <a:prstGeom prst="leftBrace">
            <a:avLst>
              <a:gd name="adj1" fmla="val 13333"/>
              <a:gd name="adj2" fmla="val 50000"/>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651283" name="Text Box 19">
            <a:extLst>
              <a:ext uri="{FF2B5EF4-FFF2-40B4-BE49-F238E27FC236}">
                <a16:creationId xmlns:a16="http://schemas.microsoft.com/office/drawing/2014/main" id="{DEBF3FF8-9F89-48E6-B21C-8C7E285B02DD}"/>
              </a:ext>
            </a:extLst>
          </p:cNvPr>
          <p:cNvSpPr txBox="1">
            <a:spLocks noChangeArrowheads="1"/>
          </p:cNvSpPr>
          <p:nvPr/>
        </p:nvSpPr>
        <p:spPr bwMode="auto">
          <a:xfrm>
            <a:off x="7162800" y="3657601"/>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w</a:t>
            </a:r>
            <a:r>
              <a:rPr lang="en-US" altLang="en-US" sz="1800" baseline="-25000"/>
              <a:t>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12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128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178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1282" grpId="0" animBg="1"/>
      <p:bldP spid="651283"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6F276DAB-BAF4-4110-9998-3485BF89B6DB}"/>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Bias term</a:t>
            </a:r>
          </a:p>
        </p:txBody>
      </p:sp>
      <p:sp>
        <p:nvSpPr>
          <p:cNvPr id="48130" name="Rectangle 3">
            <a:extLst>
              <a:ext uri="{FF2B5EF4-FFF2-40B4-BE49-F238E27FC236}">
                <a16:creationId xmlns:a16="http://schemas.microsoft.com/office/drawing/2014/main" id="{A6495B55-03DE-4C64-BEE2-A72E00941425}"/>
              </a:ext>
            </a:extLst>
          </p:cNvPr>
          <p:cNvSpPr>
            <a:spLocks noGrp="1" noChangeArrowheads="1"/>
          </p:cNvSpPr>
          <p:nvPr>
            <p:ph type="body" sz="half" idx="1"/>
          </p:nvPr>
        </p:nvSpPr>
        <p:spPr/>
        <p:txBody>
          <a:bodyPr/>
          <a:lstStyle/>
          <a:p>
            <a:pPr eaLnBrk="1" hangingPunct="1"/>
            <a:r>
              <a:rPr lang="en-US" altLang="en-US">
                <a:ea typeface="ＭＳ Ｐゴシック" panose="020B0600070205080204" pitchFamily="34" charset="-128"/>
              </a:rPr>
              <a:t>So far we assumed that the line passes through the origin</a:t>
            </a:r>
          </a:p>
          <a:p>
            <a:pPr eaLnBrk="1" hangingPunct="1"/>
            <a:r>
              <a:rPr lang="en-US" altLang="en-US">
                <a:ea typeface="ＭＳ Ｐゴシック" panose="020B0600070205080204" pitchFamily="34" charset="-128"/>
              </a:rPr>
              <a:t>What if the line does not?</a:t>
            </a:r>
          </a:p>
          <a:p>
            <a:pPr eaLnBrk="1" hangingPunct="1"/>
            <a:r>
              <a:rPr lang="en-US" altLang="en-US">
                <a:ea typeface="ＭＳ Ｐゴシック" panose="020B0600070205080204" pitchFamily="34" charset="-128"/>
              </a:rPr>
              <a:t>No problem, simply extend the model to</a:t>
            </a:r>
          </a:p>
          <a:p>
            <a:pPr eaLnBrk="1" hangingPunct="1">
              <a:buFontTx/>
              <a:buNone/>
            </a:pPr>
            <a:r>
              <a:rPr lang="en-US" altLang="en-US">
                <a:ea typeface="ＭＳ Ｐゴシック" panose="020B0600070205080204" pitchFamily="34" charset="-128"/>
              </a:rPr>
              <a:t>                   y = w</a:t>
            </a:r>
            <a:r>
              <a:rPr lang="en-US" altLang="en-US" baseline="-25000">
                <a:ea typeface="ＭＳ Ｐゴシック" panose="020B0600070205080204" pitchFamily="34" charset="-128"/>
              </a:rPr>
              <a:t>0</a:t>
            </a:r>
            <a:r>
              <a:rPr lang="en-US" altLang="en-US">
                <a:ea typeface="ＭＳ Ｐゴシック" panose="020B0600070205080204" pitchFamily="34" charset="-128"/>
              </a:rPr>
              <a:t> + w</a:t>
            </a:r>
            <a:r>
              <a:rPr lang="en-US" altLang="en-US" baseline="-25000">
                <a:ea typeface="ＭＳ Ｐゴシック" panose="020B0600070205080204" pitchFamily="34" charset="-128"/>
              </a:rPr>
              <a:t>1</a:t>
            </a:r>
            <a:r>
              <a:rPr lang="en-US" altLang="en-US">
                <a:ea typeface="ＭＳ Ｐゴシック" panose="020B0600070205080204" pitchFamily="34" charset="-128"/>
              </a:rPr>
              <a:t>x+</a:t>
            </a:r>
            <a:r>
              <a:rPr lang="en-US" altLang="en-US">
                <a:ea typeface="ＭＳ Ｐゴシック" panose="020B0600070205080204" pitchFamily="34" charset="-128"/>
                <a:sym typeface="Symbol" panose="05050102010706020507" pitchFamily="18" charset="2"/>
              </a:rPr>
              <a:t></a:t>
            </a:r>
          </a:p>
          <a:p>
            <a:pPr eaLnBrk="1" hangingPunct="1">
              <a:buFontTx/>
              <a:buNone/>
            </a:pPr>
            <a:endParaRPr lang="en-US" altLang="en-US">
              <a:ea typeface="ＭＳ Ｐゴシック" panose="020B0600070205080204" pitchFamily="34" charset="-128"/>
              <a:sym typeface="Symbol" panose="05050102010706020507" pitchFamily="18" charset="2"/>
            </a:endParaRPr>
          </a:p>
          <a:p>
            <a:pPr eaLnBrk="1" hangingPunct="1"/>
            <a:r>
              <a:rPr lang="en-US" altLang="en-US">
                <a:ea typeface="ＭＳ Ｐゴシック" panose="020B0600070205080204" pitchFamily="34" charset="-128"/>
                <a:sym typeface="Symbol" panose="05050102010706020507" pitchFamily="18" charset="2"/>
              </a:rPr>
              <a:t>Can use least squares to determine </a:t>
            </a:r>
            <a:r>
              <a:rPr lang="en-US" altLang="en-US">
                <a:ea typeface="ＭＳ Ｐゴシック" panose="020B0600070205080204" pitchFamily="34" charset="-128"/>
              </a:rPr>
              <a:t>w</a:t>
            </a:r>
            <a:r>
              <a:rPr lang="en-US" altLang="en-US" baseline="-25000">
                <a:ea typeface="ＭＳ Ｐゴシック" panose="020B0600070205080204" pitchFamily="34" charset="-128"/>
              </a:rPr>
              <a:t>0</a:t>
            </a:r>
            <a:r>
              <a:rPr lang="en-US" altLang="en-US">
                <a:ea typeface="ＭＳ Ｐゴシック" panose="020B0600070205080204" pitchFamily="34" charset="-128"/>
              </a:rPr>
              <a:t> , w</a:t>
            </a:r>
            <a:r>
              <a:rPr lang="en-US" altLang="en-US" baseline="-25000">
                <a:ea typeface="ＭＳ Ｐゴシック" panose="020B0600070205080204" pitchFamily="34" charset="-128"/>
              </a:rPr>
              <a:t>1</a:t>
            </a:r>
            <a:endParaRPr lang="en-US" altLang="en-US">
              <a:ea typeface="ＭＳ Ｐゴシック" panose="020B0600070205080204" pitchFamily="34" charset="-128"/>
              <a:sym typeface="Symbol" panose="05050102010706020507" pitchFamily="18" charset="2"/>
            </a:endParaRPr>
          </a:p>
          <a:p>
            <a:pPr eaLnBrk="1" hangingPunct="1"/>
            <a:endParaRPr lang="en-US" altLang="en-US">
              <a:ea typeface="ＭＳ Ｐゴシック" panose="020B0600070205080204" pitchFamily="34" charset="-128"/>
            </a:endParaRPr>
          </a:p>
          <a:p>
            <a:pPr eaLnBrk="1" hangingPunct="1">
              <a:buFontTx/>
              <a:buNone/>
            </a:pPr>
            <a:endParaRPr lang="en-US" altLang="en-US">
              <a:ea typeface="ＭＳ Ｐゴシック" panose="020B0600070205080204" pitchFamily="34" charset="-128"/>
            </a:endParaRPr>
          </a:p>
        </p:txBody>
      </p:sp>
      <p:graphicFrame>
        <p:nvGraphicFramePr>
          <p:cNvPr id="48131" name="Object 1024">
            <a:extLst>
              <a:ext uri="{FF2B5EF4-FFF2-40B4-BE49-F238E27FC236}">
                <a16:creationId xmlns:a16="http://schemas.microsoft.com/office/drawing/2014/main" id="{E0D1C72D-DB59-407B-A79A-5145FB87B574}"/>
              </a:ext>
            </a:extLst>
          </p:cNvPr>
          <p:cNvGraphicFramePr>
            <a:graphicFrameLocks noGrp="1" noChangeAspect="1"/>
          </p:cNvGraphicFramePr>
          <p:nvPr>
            <p:ph sz="quarter" idx="2"/>
          </p:nvPr>
        </p:nvGraphicFramePr>
        <p:xfrm>
          <a:off x="2514600" y="5105400"/>
          <a:ext cx="2743200" cy="1263650"/>
        </p:xfrm>
        <a:graphic>
          <a:graphicData uri="http://schemas.openxmlformats.org/presentationml/2006/ole">
            <mc:AlternateContent xmlns:mc="http://schemas.openxmlformats.org/markup-compatibility/2006">
              <mc:Choice xmlns:v="urn:schemas-microsoft-com:vml" Requires="v">
                <p:oleObj spid="_x0000_s8202" name="Equation" r:id="rId4" imgW="1130300" imgH="520700" progId="Equation.3">
                  <p:embed/>
                </p:oleObj>
              </mc:Choice>
              <mc:Fallback>
                <p:oleObj name="Equation" r:id="rId4" imgW="1130300" imgH="520700" progId="Equation.3">
                  <p:embed/>
                  <p:pic>
                    <p:nvPicPr>
                      <p:cNvPr id="48131" name="Object 1024">
                        <a:extLst>
                          <a:ext uri="{FF2B5EF4-FFF2-40B4-BE49-F238E27FC236}">
                            <a16:creationId xmlns:a16="http://schemas.microsoft.com/office/drawing/2014/main" id="{E0D1C72D-DB59-407B-A79A-5145FB87B5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5105400"/>
                        <a:ext cx="2743200" cy="126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8147" name="Object 1025">
            <a:extLst>
              <a:ext uri="{FF2B5EF4-FFF2-40B4-BE49-F238E27FC236}">
                <a16:creationId xmlns:a16="http://schemas.microsoft.com/office/drawing/2014/main" id="{4EC5A964-850F-4C04-810A-9A4A97971CFD}"/>
              </a:ext>
            </a:extLst>
          </p:cNvPr>
          <p:cNvGraphicFramePr>
            <a:graphicFrameLocks noGrp="1" noChangeAspect="1"/>
          </p:cNvGraphicFramePr>
          <p:nvPr>
            <p:ph sz="quarter" idx="3"/>
          </p:nvPr>
        </p:nvGraphicFramePr>
        <p:xfrm>
          <a:off x="6400800" y="5105400"/>
          <a:ext cx="2659063" cy="1397000"/>
        </p:xfrm>
        <a:graphic>
          <a:graphicData uri="http://schemas.openxmlformats.org/presentationml/2006/ole">
            <mc:AlternateContent xmlns:mc="http://schemas.openxmlformats.org/markup-compatibility/2006">
              <mc:Choice xmlns:v="urn:schemas-microsoft-com:vml" Requires="v">
                <p:oleObj spid="_x0000_s8203" name="Equation" r:id="rId6" imgW="1257300" imgH="660400" progId="Equation.3">
                  <p:embed/>
                </p:oleObj>
              </mc:Choice>
              <mc:Fallback>
                <p:oleObj name="Equation" r:id="rId6" imgW="1257300" imgH="660400" progId="Equation.3">
                  <p:embed/>
                  <p:pic>
                    <p:nvPicPr>
                      <p:cNvPr id="48147" name="Object 1025">
                        <a:extLst>
                          <a:ext uri="{FF2B5EF4-FFF2-40B4-BE49-F238E27FC236}">
                            <a16:creationId xmlns:a16="http://schemas.microsoft.com/office/drawing/2014/main" id="{4EC5A964-850F-4C04-810A-9A4A97971C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5105400"/>
                        <a:ext cx="2659063" cy="139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8132" name="Line 5">
            <a:extLst>
              <a:ext uri="{FF2B5EF4-FFF2-40B4-BE49-F238E27FC236}">
                <a16:creationId xmlns:a16="http://schemas.microsoft.com/office/drawing/2014/main" id="{B65A13DA-BA01-4380-9142-F07F8AA76F2F}"/>
              </a:ext>
            </a:extLst>
          </p:cNvPr>
          <p:cNvSpPr>
            <a:spLocks noChangeShapeType="1"/>
          </p:cNvSpPr>
          <p:nvPr/>
        </p:nvSpPr>
        <p:spPr bwMode="auto">
          <a:xfrm flipH="1">
            <a:off x="6934200" y="4267200"/>
            <a:ext cx="297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8133" name="Line 6">
            <a:extLst>
              <a:ext uri="{FF2B5EF4-FFF2-40B4-BE49-F238E27FC236}">
                <a16:creationId xmlns:a16="http://schemas.microsoft.com/office/drawing/2014/main" id="{7BEA5F71-9617-4037-A654-A6B8B35D03D3}"/>
              </a:ext>
            </a:extLst>
          </p:cNvPr>
          <p:cNvSpPr>
            <a:spLocks noChangeShapeType="1"/>
          </p:cNvSpPr>
          <p:nvPr/>
        </p:nvSpPr>
        <p:spPr bwMode="auto">
          <a:xfrm flipV="1">
            <a:off x="7924800" y="2362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8134" name="Oval 7">
            <a:extLst>
              <a:ext uri="{FF2B5EF4-FFF2-40B4-BE49-F238E27FC236}">
                <a16:creationId xmlns:a16="http://schemas.microsoft.com/office/drawing/2014/main" id="{4E68C83E-2AD2-4568-8DDE-2D6AC3A7F1E1}"/>
              </a:ext>
            </a:extLst>
          </p:cNvPr>
          <p:cNvSpPr>
            <a:spLocks noChangeArrowheads="1"/>
          </p:cNvSpPr>
          <p:nvPr/>
        </p:nvSpPr>
        <p:spPr bwMode="auto">
          <a:xfrm>
            <a:off x="8458200" y="38100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8135" name="Line 8">
            <a:extLst>
              <a:ext uri="{FF2B5EF4-FFF2-40B4-BE49-F238E27FC236}">
                <a16:creationId xmlns:a16="http://schemas.microsoft.com/office/drawing/2014/main" id="{70292EE5-B7FF-4C1E-8AA5-B7FA3D6ECBBD}"/>
              </a:ext>
            </a:extLst>
          </p:cNvPr>
          <p:cNvSpPr>
            <a:spLocks noChangeShapeType="1"/>
          </p:cNvSpPr>
          <p:nvPr/>
        </p:nvSpPr>
        <p:spPr bwMode="auto">
          <a:xfrm flipV="1">
            <a:off x="7924800" y="2895600"/>
            <a:ext cx="16002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8136" name="Oval 9">
            <a:extLst>
              <a:ext uri="{FF2B5EF4-FFF2-40B4-BE49-F238E27FC236}">
                <a16:creationId xmlns:a16="http://schemas.microsoft.com/office/drawing/2014/main" id="{BB9B43C6-F221-4EFE-9BB1-AF4EB749DA26}"/>
              </a:ext>
            </a:extLst>
          </p:cNvPr>
          <p:cNvSpPr>
            <a:spLocks noChangeArrowheads="1"/>
          </p:cNvSpPr>
          <p:nvPr/>
        </p:nvSpPr>
        <p:spPr bwMode="auto">
          <a:xfrm>
            <a:off x="8763000" y="32766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8137" name="Oval 10">
            <a:extLst>
              <a:ext uri="{FF2B5EF4-FFF2-40B4-BE49-F238E27FC236}">
                <a16:creationId xmlns:a16="http://schemas.microsoft.com/office/drawing/2014/main" id="{A01D06B2-8470-4CC8-B199-85876B6919AE}"/>
              </a:ext>
            </a:extLst>
          </p:cNvPr>
          <p:cNvSpPr>
            <a:spLocks noChangeArrowheads="1"/>
          </p:cNvSpPr>
          <p:nvPr/>
        </p:nvSpPr>
        <p:spPr bwMode="auto">
          <a:xfrm>
            <a:off x="8382000" y="35814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8138" name="Oval 11">
            <a:extLst>
              <a:ext uri="{FF2B5EF4-FFF2-40B4-BE49-F238E27FC236}">
                <a16:creationId xmlns:a16="http://schemas.microsoft.com/office/drawing/2014/main" id="{99D62D86-FB1F-4442-A26F-38BB6EBE0582}"/>
              </a:ext>
            </a:extLst>
          </p:cNvPr>
          <p:cNvSpPr>
            <a:spLocks noChangeArrowheads="1"/>
          </p:cNvSpPr>
          <p:nvPr/>
        </p:nvSpPr>
        <p:spPr bwMode="auto">
          <a:xfrm>
            <a:off x="9296400" y="33528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8139" name="Oval 12">
            <a:extLst>
              <a:ext uri="{FF2B5EF4-FFF2-40B4-BE49-F238E27FC236}">
                <a16:creationId xmlns:a16="http://schemas.microsoft.com/office/drawing/2014/main" id="{0DFE6DE8-FAF1-4BB5-8179-D8F4FDAFAA60}"/>
              </a:ext>
            </a:extLst>
          </p:cNvPr>
          <p:cNvSpPr>
            <a:spLocks noChangeArrowheads="1"/>
          </p:cNvSpPr>
          <p:nvPr/>
        </p:nvSpPr>
        <p:spPr bwMode="auto">
          <a:xfrm>
            <a:off x="8991600" y="35814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8140" name="Oval 13">
            <a:extLst>
              <a:ext uri="{FF2B5EF4-FFF2-40B4-BE49-F238E27FC236}">
                <a16:creationId xmlns:a16="http://schemas.microsoft.com/office/drawing/2014/main" id="{E363B081-2B0B-4FEA-901F-3D10EF428AE3}"/>
              </a:ext>
            </a:extLst>
          </p:cNvPr>
          <p:cNvSpPr>
            <a:spLocks noChangeArrowheads="1"/>
          </p:cNvSpPr>
          <p:nvPr/>
        </p:nvSpPr>
        <p:spPr bwMode="auto">
          <a:xfrm>
            <a:off x="9525000" y="30480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8141" name="Oval 14">
            <a:extLst>
              <a:ext uri="{FF2B5EF4-FFF2-40B4-BE49-F238E27FC236}">
                <a16:creationId xmlns:a16="http://schemas.microsoft.com/office/drawing/2014/main" id="{05C9C9B5-4B38-4EE4-B78A-437F33C2C75E}"/>
              </a:ext>
            </a:extLst>
          </p:cNvPr>
          <p:cNvSpPr>
            <a:spLocks noChangeArrowheads="1"/>
          </p:cNvSpPr>
          <p:nvPr/>
        </p:nvSpPr>
        <p:spPr bwMode="auto">
          <a:xfrm>
            <a:off x="8991600" y="28956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8142" name="Text Box 15">
            <a:extLst>
              <a:ext uri="{FF2B5EF4-FFF2-40B4-BE49-F238E27FC236}">
                <a16:creationId xmlns:a16="http://schemas.microsoft.com/office/drawing/2014/main" id="{DD1C1D7D-1C90-4185-9215-9F31306C9B80}"/>
              </a:ext>
            </a:extLst>
          </p:cNvPr>
          <p:cNvSpPr txBox="1">
            <a:spLocks noChangeArrowheads="1"/>
          </p:cNvSpPr>
          <p:nvPr/>
        </p:nvSpPr>
        <p:spPr bwMode="auto">
          <a:xfrm>
            <a:off x="9601200" y="44196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t>X</a:t>
            </a:r>
          </a:p>
        </p:txBody>
      </p:sp>
      <p:sp>
        <p:nvSpPr>
          <p:cNvPr id="48143" name="Text Box 16">
            <a:extLst>
              <a:ext uri="{FF2B5EF4-FFF2-40B4-BE49-F238E27FC236}">
                <a16:creationId xmlns:a16="http://schemas.microsoft.com/office/drawing/2014/main" id="{F16ECADD-89B2-4D02-8B06-04BAC82F0974}"/>
              </a:ext>
            </a:extLst>
          </p:cNvPr>
          <p:cNvSpPr txBox="1">
            <a:spLocks noChangeArrowheads="1"/>
          </p:cNvSpPr>
          <p:nvPr/>
        </p:nvSpPr>
        <p:spPr bwMode="auto">
          <a:xfrm>
            <a:off x="7391400" y="22098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t>Y</a:t>
            </a:r>
          </a:p>
        </p:txBody>
      </p:sp>
      <p:sp>
        <p:nvSpPr>
          <p:cNvPr id="48144" name="Line 17">
            <a:extLst>
              <a:ext uri="{FF2B5EF4-FFF2-40B4-BE49-F238E27FC236}">
                <a16:creationId xmlns:a16="http://schemas.microsoft.com/office/drawing/2014/main" id="{036FEDD0-99E9-4A0F-A517-265FD5BB9FAA}"/>
              </a:ext>
            </a:extLst>
          </p:cNvPr>
          <p:cNvSpPr>
            <a:spLocks noChangeShapeType="1"/>
          </p:cNvSpPr>
          <p:nvPr/>
        </p:nvSpPr>
        <p:spPr bwMode="auto">
          <a:xfrm flipH="1">
            <a:off x="7315200" y="2590800"/>
            <a:ext cx="1676400" cy="167640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MY"/>
          </a:p>
        </p:txBody>
      </p:sp>
      <p:sp>
        <p:nvSpPr>
          <p:cNvPr id="48145" name="AutoShape 18">
            <a:extLst>
              <a:ext uri="{FF2B5EF4-FFF2-40B4-BE49-F238E27FC236}">
                <a16:creationId xmlns:a16="http://schemas.microsoft.com/office/drawing/2014/main" id="{0DC043EA-A770-4406-B686-CC01E19DF2A2}"/>
              </a:ext>
            </a:extLst>
          </p:cNvPr>
          <p:cNvSpPr>
            <a:spLocks/>
          </p:cNvSpPr>
          <p:nvPr/>
        </p:nvSpPr>
        <p:spPr bwMode="auto">
          <a:xfrm>
            <a:off x="7543800" y="3657600"/>
            <a:ext cx="381000" cy="609600"/>
          </a:xfrm>
          <a:prstGeom prst="leftBrace">
            <a:avLst>
              <a:gd name="adj1" fmla="val 13333"/>
              <a:gd name="adj2" fmla="val 50000"/>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8146" name="Text Box 19">
            <a:extLst>
              <a:ext uri="{FF2B5EF4-FFF2-40B4-BE49-F238E27FC236}">
                <a16:creationId xmlns:a16="http://schemas.microsoft.com/office/drawing/2014/main" id="{72F07FA0-0883-4AB6-AB9A-41017A3E8D06}"/>
              </a:ext>
            </a:extLst>
          </p:cNvPr>
          <p:cNvSpPr txBox="1">
            <a:spLocks noChangeArrowheads="1"/>
          </p:cNvSpPr>
          <p:nvPr/>
        </p:nvSpPr>
        <p:spPr bwMode="auto">
          <a:xfrm>
            <a:off x="7162800" y="3657601"/>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w</a:t>
            </a:r>
            <a:r>
              <a:rPr lang="en-US" altLang="en-US" sz="1800" baseline="-25000"/>
              <a:t>0</a:t>
            </a:r>
          </a:p>
        </p:txBody>
      </p:sp>
      <p:sp>
        <p:nvSpPr>
          <p:cNvPr id="48148" name="Text Box 21">
            <a:extLst>
              <a:ext uri="{FF2B5EF4-FFF2-40B4-BE49-F238E27FC236}">
                <a16:creationId xmlns:a16="http://schemas.microsoft.com/office/drawing/2014/main" id="{2025EE03-038C-41C6-A5A8-04AB5D62D3A5}"/>
              </a:ext>
            </a:extLst>
          </p:cNvPr>
          <p:cNvSpPr txBox="1">
            <a:spLocks noChangeArrowheads="1"/>
          </p:cNvSpPr>
          <p:nvPr/>
        </p:nvSpPr>
        <p:spPr bwMode="auto">
          <a:xfrm>
            <a:off x="4724400" y="1"/>
            <a:ext cx="5943600" cy="46196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a:solidFill>
                  <a:srgbClr val="FF0000"/>
                </a:solidFill>
              </a:rPr>
              <a:t>Simpler solution is coming soon…</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8CB239DA-7F62-4565-BB5E-08DCA294624B}"/>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Multivariate regression</a:t>
            </a:r>
          </a:p>
        </p:txBody>
      </p:sp>
      <p:sp>
        <p:nvSpPr>
          <p:cNvPr id="50178" name="Rectangle 3">
            <a:extLst>
              <a:ext uri="{FF2B5EF4-FFF2-40B4-BE49-F238E27FC236}">
                <a16:creationId xmlns:a16="http://schemas.microsoft.com/office/drawing/2014/main" id="{9B189FC9-185C-4E7D-8B8A-3E2C14BF0961}"/>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What if we have several inputs?</a:t>
            </a:r>
          </a:p>
          <a:p>
            <a:pPr eaLnBrk="1" hangingPunct="1">
              <a:buFontTx/>
              <a:buNone/>
            </a:pPr>
            <a:r>
              <a:rPr lang="en-US" altLang="en-US">
                <a:ea typeface="ＭＳ Ｐゴシック" panose="020B0600070205080204" pitchFamily="34" charset="-128"/>
              </a:rPr>
              <a:t>    - Stock prices for Yahoo, Microsoft and Ebay for the Google prediction task </a:t>
            </a:r>
          </a:p>
          <a:p>
            <a:pPr eaLnBrk="1" hangingPunct="1"/>
            <a:r>
              <a:rPr lang="en-US" altLang="en-US">
                <a:ea typeface="ＭＳ Ｐゴシック" panose="020B0600070205080204" pitchFamily="34" charset="-128"/>
              </a:rPr>
              <a:t>This becomes a multivariate regression problem</a:t>
            </a:r>
          </a:p>
          <a:p>
            <a:pPr eaLnBrk="1" hangingPunct="1"/>
            <a:r>
              <a:rPr lang="en-US" altLang="en-US">
                <a:ea typeface="ＭＳ Ｐゴシック" panose="020B0600070205080204" pitchFamily="34" charset="-128"/>
              </a:rPr>
              <a:t>Again, its easy to model:</a:t>
            </a:r>
          </a:p>
          <a:p>
            <a:pPr eaLnBrk="1" hangingPunct="1">
              <a:buFontTx/>
              <a:buNone/>
            </a:pPr>
            <a:r>
              <a:rPr lang="en-US" altLang="en-US">
                <a:ea typeface="ＭＳ Ｐゴシック" panose="020B0600070205080204" pitchFamily="34" charset="-128"/>
              </a:rPr>
              <a:t>                        y = w</a:t>
            </a:r>
            <a:r>
              <a:rPr lang="en-US" altLang="en-US" baseline="-25000">
                <a:ea typeface="ＭＳ Ｐゴシック" panose="020B0600070205080204" pitchFamily="34" charset="-128"/>
              </a:rPr>
              <a:t>0</a:t>
            </a:r>
            <a:r>
              <a:rPr lang="en-US" altLang="en-US">
                <a:ea typeface="ＭＳ Ｐゴシック" panose="020B0600070205080204" pitchFamily="34" charset="-128"/>
              </a:rPr>
              <a:t> + w</a:t>
            </a:r>
            <a:r>
              <a:rPr lang="en-US" altLang="en-US" baseline="-25000">
                <a:ea typeface="ＭＳ Ｐゴシック" panose="020B0600070205080204" pitchFamily="34" charset="-128"/>
              </a:rPr>
              <a:t>1</a:t>
            </a:r>
            <a:r>
              <a:rPr lang="en-US" altLang="en-US">
                <a:ea typeface="ＭＳ Ｐゴシック" panose="020B0600070205080204" pitchFamily="34" charset="-128"/>
              </a:rPr>
              <a:t>x</a:t>
            </a:r>
            <a:r>
              <a:rPr lang="en-US" altLang="en-US" baseline="-25000">
                <a:ea typeface="ＭＳ Ｐゴシック" panose="020B0600070205080204" pitchFamily="34" charset="-128"/>
              </a:rPr>
              <a:t>1</a:t>
            </a:r>
            <a:r>
              <a:rPr lang="en-US" altLang="en-US">
                <a:ea typeface="ＭＳ Ｐゴシック" panose="020B0600070205080204" pitchFamily="34" charset="-128"/>
              </a:rPr>
              <a:t>+</a:t>
            </a:r>
            <a:r>
              <a:rPr lang="en-US" altLang="en-US">
                <a:ea typeface="ＭＳ Ｐゴシック" panose="020B0600070205080204" pitchFamily="34" charset="-128"/>
                <a:sym typeface="Symbol" panose="05050102010706020507" pitchFamily="18" charset="2"/>
              </a:rPr>
              <a:t> … + </a:t>
            </a:r>
            <a:r>
              <a:rPr lang="en-US" altLang="en-US">
                <a:ea typeface="ＭＳ Ｐゴシック" panose="020B0600070205080204" pitchFamily="34" charset="-128"/>
              </a:rPr>
              <a:t>w</a:t>
            </a:r>
            <a:r>
              <a:rPr lang="en-US" altLang="en-US" baseline="-25000">
                <a:ea typeface="ＭＳ Ｐゴシック" panose="020B0600070205080204" pitchFamily="34" charset="-128"/>
              </a:rPr>
              <a:t>k</a:t>
            </a:r>
            <a:r>
              <a:rPr lang="en-US" altLang="en-US">
                <a:ea typeface="ＭＳ Ｐゴシック" panose="020B0600070205080204" pitchFamily="34" charset="-128"/>
              </a:rPr>
              <a:t>x</a:t>
            </a:r>
            <a:r>
              <a:rPr lang="en-US" altLang="en-US" baseline="-25000">
                <a:ea typeface="ＭＳ Ｐゴシック" panose="020B0600070205080204" pitchFamily="34" charset="-128"/>
              </a:rPr>
              <a:t>k</a:t>
            </a:r>
            <a:r>
              <a:rPr lang="en-US" altLang="en-US">
                <a:ea typeface="ＭＳ Ｐゴシック" panose="020B0600070205080204" pitchFamily="34" charset="-128"/>
              </a:rPr>
              <a:t> + </a:t>
            </a:r>
            <a:r>
              <a:rPr lang="en-US" altLang="en-US">
                <a:ea typeface="ＭＳ Ｐゴシック" panose="020B0600070205080204" pitchFamily="34" charset="-128"/>
                <a:sym typeface="Symbol" panose="05050102010706020507" pitchFamily="18" charset="2"/>
              </a:rPr>
              <a:t></a:t>
            </a:r>
          </a:p>
          <a:p>
            <a:pPr eaLnBrk="1" hangingPunct="1">
              <a:buFontTx/>
              <a:buNone/>
            </a:pPr>
            <a:endParaRPr lang="en-US" altLang="en-US">
              <a:ea typeface="ＭＳ Ｐゴシック" panose="020B0600070205080204" pitchFamily="34" charset="-128"/>
              <a:sym typeface="Symbol" panose="05050102010706020507" pitchFamily="18" charset="2"/>
            </a:endParaRPr>
          </a:p>
          <a:p>
            <a:pPr eaLnBrk="1" hangingPunct="1">
              <a:buFontTx/>
              <a:buNone/>
            </a:pPr>
            <a:endParaRPr lang="en-US" altLang="en-US">
              <a:ea typeface="ＭＳ Ｐゴシック" panose="020B0600070205080204" pitchFamily="34" charset="-128"/>
            </a:endParaRPr>
          </a:p>
        </p:txBody>
      </p:sp>
      <p:sp>
        <p:nvSpPr>
          <p:cNvPr id="4" name="TextBox 3">
            <a:extLst>
              <a:ext uri="{FF2B5EF4-FFF2-40B4-BE49-F238E27FC236}">
                <a16:creationId xmlns:a16="http://schemas.microsoft.com/office/drawing/2014/main" id="{A735D9C9-EEB8-4890-B2D9-789579706574}"/>
              </a:ext>
            </a:extLst>
          </p:cNvPr>
          <p:cNvSpPr txBox="1">
            <a:spLocks noChangeArrowheads="1"/>
          </p:cNvSpPr>
          <p:nvPr/>
        </p:nvSpPr>
        <p:spPr bwMode="auto">
          <a:xfrm>
            <a:off x="1752600" y="5334001"/>
            <a:ext cx="2971800" cy="830263"/>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a:t>Google</a:t>
            </a:r>
            <a:r>
              <a:rPr lang="ja-JP" altLang="en-US"/>
              <a:t>’</a:t>
            </a:r>
            <a:r>
              <a:rPr lang="en-US" altLang="ja-JP"/>
              <a:t>s stock price</a:t>
            </a:r>
            <a:endParaRPr lang="en-US" altLang="en-US"/>
          </a:p>
        </p:txBody>
      </p:sp>
      <p:cxnSp>
        <p:nvCxnSpPr>
          <p:cNvPr id="6" name="Straight Arrow Connector 5">
            <a:extLst>
              <a:ext uri="{FF2B5EF4-FFF2-40B4-BE49-F238E27FC236}">
                <a16:creationId xmlns:a16="http://schemas.microsoft.com/office/drawing/2014/main" id="{5CA81E54-F77F-48EE-B0C4-66C79FA6EC11}"/>
              </a:ext>
            </a:extLst>
          </p:cNvPr>
          <p:cNvCxnSpPr/>
          <p:nvPr/>
        </p:nvCxnSpPr>
        <p:spPr>
          <a:xfrm flipV="1">
            <a:off x="3429000" y="4572000"/>
            <a:ext cx="990600" cy="762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2FCC339-3CAC-4193-B394-731AA6EC8480}"/>
              </a:ext>
            </a:extLst>
          </p:cNvPr>
          <p:cNvSpPr txBox="1">
            <a:spLocks noChangeArrowheads="1"/>
          </p:cNvSpPr>
          <p:nvPr/>
        </p:nvSpPr>
        <p:spPr bwMode="auto">
          <a:xfrm>
            <a:off x="5029200" y="6019801"/>
            <a:ext cx="2971800" cy="461963"/>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a:t>Yahoo</a:t>
            </a:r>
            <a:r>
              <a:rPr lang="ja-JP" altLang="en-US"/>
              <a:t>’</a:t>
            </a:r>
            <a:r>
              <a:rPr lang="en-US" altLang="ja-JP"/>
              <a:t>s stock price</a:t>
            </a:r>
            <a:endParaRPr lang="en-US" altLang="en-US"/>
          </a:p>
        </p:txBody>
      </p:sp>
      <p:cxnSp>
        <p:nvCxnSpPr>
          <p:cNvPr id="8" name="Straight Arrow Connector 7">
            <a:extLst>
              <a:ext uri="{FF2B5EF4-FFF2-40B4-BE49-F238E27FC236}">
                <a16:creationId xmlns:a16="http://schemas.microsoft.com/office/drawing/2014/main" id="{AB49B62F-DA30-4A01-A7AA-8D798EFEC46B}"/>
              </a:ext>
            </a:extLst>
          </p:cNvPr>
          <p:cNvCxnSpPr/>
          <p:nvPr/>
        </p:nvCxnSpPr>
        <p:spPr>
          <a:xfrm rot="5400000" flipH="1" flipV="1">
            <a:off x="5143500" y="5067300"/>
            <a:ext cx="1371600" cy="381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223ADFA-7178-47A1-8658-9BCA7C34650D}"/>
              </a:ext>
            </a:extLst>
          </p:cNvPr>
          <p:cNvSpPr txBox="1">
            <a:spLocks noChangeArrowheads="1"/>
          </p:cNvSpPr>
          <p:nvPr/>
        </p:nvSpPr>
        <p:spPr bwMode="auto">
          <a:xfrm>
            <a:off x="6629400" y="5257801"/>
            <a:ext cx="3429000" cy="461963"/>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a:t>Microsoft’</a:t>
            </a:r>
            <a:r>
              <a:rPr lang="en-US" altLang="ja-JP"/>
              <a:t>s stock price</a:t>
            </a:r>
            <a:endParaRPr lang="en-US" altLang="en-US"/>
          </a:p>
        </p:txBody>
      </p:sp>
      <p:cxnSp>
        <p:nvCxnSpPr>
          <p:cNvPr id="11" name="Straight Arrow Connector 10">
            <a:extLst>
              <a:ext uri="{FF2B5EF4-FFF2-40B4-BE49-F238E27FC236}">
                <a16:creationId xmlns:a16="http://schemas.microsoft.com/office/drawing/2014/main" id="{A74054E1-17C3-472C-89AE-843E7DBAEAD1}"/>
              </a:ext>
            </a:extLst>
          </p:cNvPr>
          <p:cNvCxnSpPr/>
          <p:nvPr/>
        </p:nvCxnSpPr>
        <p:spPr>
          <a:xfrm rot="16200000" flipV="1">
            <a:off x="7734300" y="4686300"/>
            <a:ext cx="533400" cy="457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82C4845-0D78-4D23-853C-D2B548EAE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25" name="Rectangle 2">
            <a:extLst>
              <a:ext uri="{FF2B5EF4-FFF2-40B4-BE49-F238E27FC236}">
                <a16:creationId xmlns:a16="http://schemas.microsoft.com/office/drawing/2014/main" id="{8F408DA0-874A-4DCE-A353-A6F66E4621AE}"/>
              </a:ext>
            </a:extLst>
          </p:cNvPr>
          <p:cNvSpPr>
            <a:spLocks noGrp="1" noChangeArrowheads="1"/>
          </p:cNvSpPr>
          <p:nvPr>
            <p:ph type="title"/>
          </p:nvPr>
        </p:nvSpPr>
        <p:spPr>
          <a:xfrm>
            <a:off x="1360715" y="1205363"/>
            <a:ext cx="2971848" cy="4447274"/>
          </a:xfrm>
        </p:spPr>
        <p:txBody>
          <a:bodyPr anchor="ctr">
            <a:normAutofit/>
          </a:bodyPr>
          <a:lstStyle/>
          <a:p>
            <a:pPr algn="r" eaLnBrk="1" hangingPunct="1"/>
            <a:r>
              <a:rPr lang="en-US" altLang="en-US" sz="3700">
                <a:ea typeface="ＭＳ Ｐゴシック" panose="020B0600070205080204" pitchFamily="34" charset="-128"/>
              </a:rPr>
              <a:t>Multivariate regression</a:t>
            </a:r>
          </a:p>
        </p:txBody>
      </p:sp>
      <p:cxnSp>
        <p:nvCxnSpPr>
          <p:cNvPr id="73" name="Straight Connector 72">
            <a:extLst>
              <a:ext uri="{FF2B5EF4-FFF2-40B4-BE49-F238E27FC236}">
                <a16:creationId xmlns:a16="http://schemas.microsoft.com/office/drawing/2014/main" id="{4E5365E6-B851-45B6-821E-CBF24C76A2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64872"/>
            <a:ext cx="0" cy="292825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2226" name="Rectangle 3">
            <a:extLst>
              <a:ext uri="{FF2B5EF4-FFF2-40B4-BE49-F238E27FC236}">
                <a16:creationId xmlns:a16="http://schemas.microsoft.com/office/drawing/2014/main" id="{A7240DCF-A273-4D50-8EA5-40B4F3A0D0A6}"/>
              </a:ext>
            </a:extLst>
          </p:cNvPr>
          <p:cNvSpPr>
            <a:spLocks noGrp="1" noChangeArrowheads="1"/>
          </p:cNvSpPr>
          <p:nvPr>
            <p:ph idx="1"/>
          </p:nvPr>
        </p:nvSpPr>
        <p:spPr>
          <a:xfrm>
            <a:off x="4976028" y="1205364"/>
            <a:ext cx="5691965" cy="4447274"/>
          </a:xfrm>
        </p:spPr>
        <p:txBody>
          <a:bodyPr anchor="ctr">
            <a:normAutofit/>
          </a:bodyPr>
          <a:lstStyle/>
          <a:p>
            <a:pPr eaLnBrk="1" hangingPunct="1"/>
            <a:r>
              <a:rPr lang="en-US" altLang="en-US">
                <a:ea typeface="ＭＳ Ｐゴシック" panose="020B0600070205080204" pitchFamily="34" charset="-128"/>
              </a:rPr>
              <a:t>What if we have several inputs?</a:t>
            </a:r>
          </a:p>
          <a:p>
            <a:pPr eaLnBrk="1" hangingPunct="1">
              <a:buFontTx/>
              <a:buNone/>
            </a:pPr>
            <a:r>
              <a:rPr lang="en-US" altLang="en-US">
                <a:ea typeface="ＭＳ Ｐゴシック" panose="020B0600070205080204" pitchFamily="34" charset="-128"/>
              </a:rPr>
              <a:t>    - Stock prices for Yahoo, Microsoft and Ebay for the Google prediction task </a:t>
            </a:r>
          </a:p>
          <a:p>
            <a:pPr eaLnBrk="1" hangingPunct="1"/>
            <a:r>
              <a:rPr lang="en-US" altLang="en-US">
                <a:ea typeface="ＭＳ Ｐゴシック" panose="020B0600070205080204" pitchFamily="34" charset="-128"/>
              </a:rPr>
              <a:t>This becomes a multivariate regression problem</a:t>
            </a:r>
          </a:p>
          <a:p>
            <a:pPr eaLnBrk="1" hangingPunct="1"/>
            <a:r>
              <a:rPr lang="en-US" altLang="en-US">
                <a:ea typeface="ＭＳ Ｐゴシック" panose="020B0600070205080204" pitchFamily="34" charset="-128"/>
              </a:rPr>
              <a:t>Again, its easy to model:</a:t>
            </a:r>
          </a:p>
          <a:p>
            <a:pPr eaLnBrk="1" hangingPunct="1">
              <a:buFontTx/>
              <a:buNone/>
            </a:pPr>
            <a:r>
              <a:rPr lang="en-US" altLang="en-US">
                <a:ea typeface="ＭＳ Ｐゴシック" panose="020B0600070205080204" pitchFamily="34" charset="-128"/>
              </a:rPr>
              <a:t>                        y = w</a:t>
            </a:r>
            <a:r>
              <a:rPr lang="en-US" altLang="en-US" baseline="-25000">
                <a:ea typeface="ＭＳ Ｐゴシック" panose="020B0600070205080204" pitchFamily="34" charset="-128"/>
              </a:rPr>
              <a:t>0</a:t>
            </a:r>
            <a:r>
              <a:rPr lang="en-US" altLang="en-US">
                <a:ea typeface="ＭＳ Ｐゴシック" panose="020B0600070205080204" pitchFamily="34" charset="-128"/>
              </a:rPr>
              <a:t> + w</a:t>
            </a:r>
            <a:r>
              <a:rPr lang="en-US" altLang="en-US" baseline="-25000">
                <a:ea typeface="ＭＳ Ｐゴシック" panose="020B0600070205080204" pitchFamily="34" charset="-128"/>
              </a:rPr>
              <a:t>1</a:t>
            </a:r>
            <a:r>
              <a:rPr lang="en-US" altLang="en-US">
                <a:ea typeface="ＭＳ Ｐゴシック" panose="020B0600070205080204" pitchFamily="34" charset="-128"/>
              </a:rPr>
              <a:t>x</a:t>
            </a:r>
            <a:r>
              <a:rPr lang="en-US" altLang="en-US" baseline="-25000">
                <a:ea typeface="ＭＳ Ｐゴシック" panose="020B0600070205080204" pitchFamily="34" charset="-128"/>
              </a:rPr>
              <a:t>1</a:t>
            </a:r>
            <a:r>
              <a:rPr lang="en-US" altLang="en-US">
                <a:ea typeface="ＭＳ Ｐゴシック" panose="020B0600070205080204" pitchFamily="34" charset="-128"/>
              </a:rPr>
              <a:t>+</a:t>
            </a:r>
            <a:r>
              <a:rPr lang="en-US" altLang="en-US">
                <a:ea typeface="ＭＳ Ｐゴシック" panose="020B0600070205080204" pitchFamily="34" charset="-128"/>
                <a:sym typeface="Symbol" panose="05050102010706020507" pitchFamily="18" charset="2"/>
              </a:rPr>
              <a:t> … + </a:t>
            </a:r>
            <a:r>
              <a:rPr lang="en-US" altLang="en-US">
                <a:ea typeface="ＭＳ Ｐゴシック" panose="020B0600070205080204" pitchFamily="34" charset="-128"/>
              </a:rPr>
              <a:t>w</a:t>
            </a:r>
            <a:r>
              <a:rPr lang="en-US" altLang="en-US" baseline="-25000">
                <a:ea typeface="ＭＳ Ｐゴシック" panose="020B0600070205080204" pitchFamily="34" charset="-128"/>
              </a:rPr>
              <a:t>k</a:t>
            </a:r>
            <a:r>
              <a:rPr lang="en-US" altLang="en-US">
                <a:ea typeface="ＭＳ Ｐゴシック" panose="020B0600070205080204" pitchFamily="34" charset="-128"/>
              </a:rPr>
              <a:t>x</a:t>
            </a:r>
            <a:r>
              <a:rPr lang="en-US" altLang="en-US" baseline="-25000">
                <a:ea typeface="ＭＳ Ｐゴシック" panose="020B0600070205080204" pitchFamily="34" charset="-128"/>
              </a:rPr>
              <a:t>k</a:t>
            </a:r>
            <a:r>
              <a:rPr lang="en-US" altLang="en-US">
                <a:ea typeface="ＭＳ Ｐゴシック" panose="020B0600070205080204" pitchFamily="34" charset="-128"/>
              </a:rPr>
              <a:t> + </a:t>
            </a:r>
            <a:r>
              <a:rPr lang="en-US" altLang="en-US">
                <a:ea typeface="ＭＳ Ｐゴシック" panose="020B0600070205080204" pitchFamily="34" charset="-128"/>
                <a:sym typeface="Symbol" panose="05050102010706020507" pitchFamily="18" charset="2"/>
              </a:rPr>
              <a:t></a:t>
            </a:r>
          </a:p>
          <a:p>
            <a:pPr eaLnBrk="1" hangingPunct="1">
              <a:buFontTx/>
              <a:buNone/>
            </a:pPr>
            <a:endParaRPr lang="en-US" altLang="en-US">
              <a:ea typeface="ＭＳ Ｐゴシック" panose="020B0600070205080204" pitchFamily="34" charset="-128"/>
              <a:sym typeface="Symbol" panose="05050102010706020507" pitchFamily="18" charset="2"/>
            </a:endParaRPr>
          </a:p>
          <a:p>
            <a:pPr eaLnBrk="1" hangingPunct="1">
              <a:buFontTx/>
              <a:buNone/>
            </a:pPr>
            <a:endParaRPr lang="en-US" altLang="en-US">
              <a:ea typeface="ＭＳ Ｐゴシック" panose="020B0600070205080204"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72042CA5-E594-4395-8B60-8985DDB41292}"/>
              </a:ext>
            </a:extLst>
          </p:cNvPr>
          <p:cNvSpPr>
            <a:spLocks noGrp="1"/>
          </p:cNvSpPr>
          <p:nvPr>
            <p:ph type="title"/>
          </p:nvPr>
        </p:nvSpPr>
        <p:spPr>
          <a:xfrm>
            <a:off x="1981200" y="609600"/>
            <a:ext cx="8229600" cy="1143000"/>
          </a:xfrm>
        </p:spPr>
        <p:txBody>
          <a:bodyPr/>
          <a:lstStyle/>
          <a:p>
            <a:r>
              <a:rPr lang="en-US" altLang="en-US">
                <a:ea typeface="ＭＳ Ｐゴシック" panose="020B0600070205080204" pitchFamily="34" charset="-128"/>
              </a:rPr>
              <a:t>y=10+3x</a:t>
            </a:r>
            <a:r>
              <a:rPr lang="en-US" altLang="en-US" baseline="-25000">
                <a:ea typeface="ＭＳ Ｐゴシック" panose="020B0600070205080204" pitchFamily="34" charset="-128"/>
              </a:rPr>
              <a:t>1</a:t>
            </a:r>
            <a:r>
              <a:rPr lang="en-US" altLang="en-US" baseline="30000">
                <a:ea typeface="ＭＳ Ｐゴシック" panose="020B0600070205080204" pitchFamily="34" charset="-128"/>
              </a:rPr>
              <a:t>2</a:t>
            </a:r>
            <a:r>
              <a:rPr lang="en-US" altLang="en-US">
                <a:ea typeface="ＭＳ Ｐゴシック" panose="020B0600070205080204" pitchFamily="34" charset="-128"/>
              </a:rPr>
              <a:t>-2x</a:t>
            </a:r>
            <a:r>
              <a:rPr lang="en-US" altLang="en-US" baseline="-25000">
                <a:ea typeface="ＭＳ Ｐゴシック" panose="020B0600070205080204" pitchFamily="34" charset="-128"/>
              </a:rPr>
              <a:t>2</a:t>
            </a:r>
            <a:r>
              <a:rPr lang="en-US" altLang="en-US" baseline="30000">
                <a:ea typeface="ＭＳ Ｐゴシック" panose="020B0600070205080204" pitchFamily="34" charset="-128"/>
              </a:rPr>
              <a:t>2</a:t>
            </a:r>
            <a:r>
              <a:rPr lang="en-US" altLang="en-US">
                <a:ea typeface="ＭＳ Ｐゴシック" panose="020B0600070205080204" pitchFamily="34" charset="-128"/>
              </a:rPr>
              <a:t>+</a:t>
            </a:r>
            <a:r>
              <a:rPr lang="en-US" altLang="en-US">
                <a:ea typeface="ＭＳ Ｐゴシック" panose="020B0600070205080204" pitchFamily="34" charset="-128"/>
                <a:sym typeface="Symbol" panose="05050102010706020507" pitchFamily="18" charset="2"/>
              </a:rPr>
              <a:t></a:t>
            </a:r>
            <a:endParaRPr lang="en-US" altLang="en-US" baseline="30000">
              <a:ea typeface="ＭＳ Ｐゴシック" panose="020B0600070205080204" pitchFamily="34" charset="-128"/>
            </a:endParaRPr>
          </a:p>
        </p:txBody>
      </p:sp>
      <p:sp>
        <p:nvSpPr>
          <p:cNvPr id="54274" name="TextBox 3">
            <a:extLst>
              <a:ext uri="{FF2B5EF4-FFF2-40B4-BE49-F238E27FC236}">
                <a16:creationId xmlns:a16="http://schemas.microsoft.com/office/drawing/2014/main" id="{D1435DAA-F0E2-4A51-B6B6-08C6DA29CB0E}"/>
              </a:ext>
            </a:extLst>
          </p:cNvPr>
          <p:cNvSpPr txBox="1">
            <a:spLocks noChangeArrowheads="1"/>
          </p:cNvSpPr>
          <p:nvPr/>
        </p:nvSpPr>
        <p:spPr bwMode="auto">
          <a:xfrm>
            <a:off x="3276600" y="2267745"/>
            <a:ext cx="5638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In some cases we would like to use polynomial or other terms based on the input data, are these still linear regression problems?</a:t>
            </a:r>
          </a:p>
        </p:txBody>
      </p:sp>
      <p:sp>
        <p:nvSpPr>
          <p:cNvPr id="5" name="TextBox 4">
            <a:extLst>
              <a:ext uri="{FF2B5EF4-FFF2-40B4-BE49-F238E27FC236}">
                <a16:creationId xmlns:a16="http://schemas.microsoft.com/office/drawing/2014/main" id="{F604673D-8C6D-4E9E-8308-CFD2D379F77C}"/>
              </a:ext>
            </a:extLst>
          </p:cNvPr>
          <p:cNvSpPr txBox="1"/>
          <p:nvPr/>
        </p:nvSpPr>
        <p:spPr>
          <a:xfrm>
            <a:off x="3429000" y="4114800"/>
            <a:ext cx="5638800" cy="1200150"/>
          </a:xfrm>
          <a:prstGeom prst="rect">
            <a:avLst/>
          </a:prstGeom>
          <a:solidFill>
            <a:schemeClr val="accent1">
              <a:lumMod val="75000"/>
            </a:schemeClr>
          </a:solidFill>
        </p:spPr>
        <p:txBody>
          <a:bodyPr>
            <a:spAutoFit/>
          </a:bodyPr>
          <a:lstStyle/>
          <a:p>
            <a:pPr>
              <a:defRPr/>
            </a:pPr>
            <a:r>
              <a:rPr lang="en-US" sz="2400" dirty="0">
                <a:latin typeface="Arial" charset="0"/>
              </a:rPr>
              <a:t>Yes. As long as the </a:t>
            </a:r>
            <a:r>
              <a:rPr lang="en-US" sz="2400" i="1" dirty="0">
                <a:latin typeface="Arial" charset="0"/>
              </a:rPr>
              <a:t>coefficients</a:t>
            </a:r>
            <a:r>
              <a:rPr lang="en-US" sz="2400" dirty="0">
                <a:latin typeface="Arial" charset="0"/>
              </a:rPr>
              <a:t> are linear the equation is still a linear regression problem!</a:t>
            </a:r>
          </a:p>
        </p:txBody>
      </p:sp>
      <p:sp>
        <p:nvSpPr>
          <p:cNvPr id="54276" name="TextBox 3">
            <a:extLst>
              <a:ext uri="{FF2B5EF4-FFF2-40B4-BE49-F238E27FC236}">
                <a16:creationId xmlns:a16="http://schemas.microsoft.com/office/drawing/2014/main" id="{4DA196DB-7800-45C9-91AB-99A5BEAABE80}"/>
              </a:ext>
            </a:extLst>
          </p:cNvPr>
          <p:cNvSpPr txBox="1">
            <a:spLocks noChangeArrowheads="1"/>
          </p:cNvSpPr>
          <p:nvPr/>
        </p:nvSpPr>
        <p:spPr bwMode="auto">
          <a:xfrm>
            <a:off x="1600200" y="228601"/>
            <a:ext cx="9067800" cy="461963"/>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a:t>Not all functions can be approximated by a line/hyperplane…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950375-EE42-4BC7-999B-EC782FB95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0108F6-FE30-4220-8954-CFDCF06DCE9F}"/>
              </a:ext>
            </a:extLst>
          </p:cNvPr>
          <p:cNvSpPr>
            <a:spLocks noGrp="1"/>
          </p:cNvSpPr>
          <p:nvPr>
            <p:ph type="title"/>
          </p:nvPr>
        </p:nvSpPr>
        <p:spPr>
          <a:xfrm>
            <a:off x="8466230" y="2274276"/>
            <a:ext cx="3229574" cy="3821723"/>
          </a:xfrm>
        </p:spPr>
        <p:txBody>
          <a:bodyPr anchor="t">
            <a:normAutofit/>
          </a:bodyPr>
          <a:lstStyle/>
          <a:p>
            <a:r>
              <a:rPr lang="en-MY" sz="3400"/>
              <a:t>Objectives of the course</a:t>
            </a:r>
          </a:p>
        </p:txBody>
      </p:sp>
      <p:cxnSp>
        <p:nvCxnSpPr>
          <p:cNvPr id="12" name="Straight Connector 11">
            <a:extLst>
              <a:ext uri="{FF2B5EF4-FFF2-40B4-BE49-F238E27FC236}">
                <a16:creationId xmlns:a16="http://schemas.microsoft.com/office/drawing/2014/main" id="{BAEC8531-12DE-43E5-AF86-2B83C072C4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66230" y="2050626"/>
            <a:ext cx="322783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9965AAC-CD94-4DEB-A710-EA3517EEE53B}"/>
              </a:ext>
            </a:extLst>
          </p:cNvPr>
          <p:cNvGraphicFramePr>
            <a:graphicFrameLocks noGrp="1"/>
          </p:cNvGraphicFramePr>
          <p:nvPr>
            <p:ph sz="quarter" idx="13"/>
            <p:extLst>
              <p:ext uri="{D42A27DB-BD31-4B8C-83A1-F6EECF244321}">
                <p14:modId xmlns:p14="http://schemas.microsoft.com/office/powerpoint/2010/main" val="683660135"/>
              </p:ext>
            </p:extLst>
          </p:nvPr>
        </p:nvGraphicFramePr>
        <p:xfrm>
          <a:off x="642938" y="642938"/>
          <a:ext cx="718820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2439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B9A7EF0C-3F76-4730-A415-0728A0A8DE00}"/>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Non-Linear basis function</a:t>
            </a:r>
          </a:p>
        </p:txBody>
      </p:sp>
      <p:sp>
        <p:nvSpPr>
          <p:cNvPr id="56322" name="Rectangle 3">
            <a:extLst>
              <a:ext uri="{FF2B5EF4-FFF2-40B4-BE49-F238E27FC236}">
                <a16:creationId xmlns:a16="http://schemas.microsoft.com/office/drawing/2014/main" id="{E578343F-6A54-4DAE-99A5-C7734373D50E}"/>
              </a:ext>
            </a:extLst>
          </p:cNvPr>
          <p:cNvSpPr>
            <a:spLocks noGrp="1" noChangeArrowheads="1"/>
          </p:cNvSpPr>
          <p:nvPr>
            <p:ph idx="1"/>
          </p:nvPr>
        </p:nvSpPr>
        <p:spPr/>
        <p:txBody>
          <a:bodyPr>
            <a:normAutofit/>
          </a:bodyPr>
          <a:lstStyle/>
          <a:p>
            <a:pPr eaLnBrk="1" hangingPunct="1"/>
            <a:r>
              <a:rPr lang="en-US" altLang="en-US" sz="2400">
                <a:ea typeface="ＭＳ Ｐゴシック" panose="020B0600070205080204" pitchFamily="34" charset="-128"/>
              </a:rPr>
              <a:t>So far we only used the observed values x</a:t>
            </a:r>
            <a:r>
              <a:rPr lang="en-US" altLang="en-US" sz="2400" baseline="-25000">
                <a:ea typeface="ＭＳ Ｐゴシック" panose="020B0600070205080204" pitchFamily="34" charset="-128"/>
              </a:rPr>
              <a:t>1</a:t>
            </a:r>
            <a:r>
              <a:rPr lang="en-US" altLang="en-US" sz="2400">
                <a:ea typeface="ＭＳ Ｐゴシック" panose="020B0600070205080204" pitchFamily="34" charset="-128"/>
              </a:rPr>
              <a:t>,x</a:t>
            </a:r>
            <a:r>
              <a:rPr lang="en-US" altLang="en-US" sz="2400" baseline="-25000">
                <a:ea typeface="ＭＳ Ｐゴシック" panose="020B0600070205080204" pitchFamily="34" charset="-128"/>
              </a:rPr>
              <a:t>2</a:t>
            </a:r>
            <a:r>
              <a:rPr lang="en-US" altLang="en-US" sz="2400">
                <a:ea typeface="ＭＳ Ｐゴシック" panose="020B0600070205080204" pitchFamily="34" charset="-128"/>
              </a:rPr>
              <a:t>,…</a:t>
            </a:r>
          </a:p>
          <a:p>
            <a:pPr eaLnBrk="1" hangingPunct="1"/>
            <a:r>
              <a:rPr lang="en-US" altLang="en-US" sz="2400">
                <a:ea typeface="ＭＳ Ｐゴシック" panose="020B0600070205080204" pitchFamily="34" charset="-128"/>
              </a:rPr>
              <a:t>However, linear regression can be applied in the same way to </a:t>
            </a:r>
            <a:r>
              <a:rPr lang="en-US" altLang="en-US" sz="2400" b="1">
                <a:ea typeface="ＭＳ Ｐゴシック" panose="020B0600070205080204" pitchFamily="34" charset="-128"/>
              </a:rPr>
              <a:t>functions</a:t>
            </a:r>
            <a:r>
              <a:rPr lang="en-US" altLang="en-US" sz="2400">
                <a:ea typeface="ＭＳ Ｐゴシック" panose="020B0600070205080204" pitchFamily="34" charset="-128"/>
              </a:rPr>
              <a:t> of these values</a:t>
            </a:r>
          </a:p>
          <a:p>
            <a:pPr lvl="1" eaLnBrk="1" hangingPunct="1"/>
            <a:r>
              <a:rPr lang="en-US" altLang="en-US" sz="2000">
                <a:ea typeface="Arial" panose="020B0604020202020204" pitchFamily="34" charset="0"/>
              </a:rPr>
              <a:t>Eg: to add a term w x</a:t>
            </a:r>
            <a:r>
              <a:rPr lang="en-US" altLang="en-US" sz="2000" baseline="-25000">
                <a:ea typeface="Arial" panose="020B0604020202020204" pitchFamily="34" charset="0"/>
              </a:rPr>
              <a:t>1</a:t>
            </a:r>
            <a:r>
              <a:rPr lang="en-US" altLang="en-US" sz="2000">
                <a:ea typeface="Arial" panose="020B0604020202020204" pitchFamily="34" charset="0"/>
              </a:rPr>
              <a:t>x</a:t>
            </a:r>
            <a:r>
              <a:rPr lang="en-US" altLang="en-US" sz="2000" baseline="-25000">
                <a:ea typeface="Arial" panose="020B0604020202020204" pitchFamily="34" charset="0"/>
              </a:rPr>
              <a:t>2</a:t>
            </a:r>
            <a:r>
              <a:rPr lang="en-US" altLang="en-US" sz="2000">
                <a:ea typeface="Arial" panose="020B0604020202020204" pitchFamily="34" charset="0"/>
              </a:rPr>
              <a:t> add a new variable z=x</a:t>
            </a:r>
            <a:r>
              <a:rPr lang="en-US" altLang="en-US" sz="2000" baseline="-25000">
                <a:ea typeface="Arial" panose="020B0604020202020204" pitchFamily="34" charset="0"/>
              </a:rPr>
              <a:t>1</a:t>
            </a:r>
            <a:r>
              <a:rPr lang="en-US" altLang="en-US" sz="2000">
                <a:ea typeface="Arial" panose="020B0604020202020204" pitchFamily="34" charset="0"/>
              </a:rPr>
              <a:t>x</a:t>
            </a:r>
            <a:r>
              <a:rPr lang="en-US" altLang="en-US" sz="2000" baseline="-25000">
                <a:ea typeface="Arial" panose="020B0604020202020204" pitchFamily="34" charset="0"/>
              </a:rPr>
              <a:t>2</a:t>
            </a:r>
            <a:r>
              <a:rPr lang="en-US" altLang="en-US" sz="2000">
                <a:ea typeface="Arial" panose="020B0604020202020204" pitchFamily="34" charset="0"/>
              </a:rPr>
              <a:t> so each example becomes: x</a:t>
            </a:r>
            <a:r>
              <a:rPr lang="en-US" altLang="en-US" sz="2000" baseline="-25000">
                <a:ea typeface="Arial" panose="020B0604020202020204" pitchFamily="34" charset="0"/>
              </a:rPr>
              <a:t>1</a:t>
            </a:r>
            <a:r>
              <a:rPr lang="en-US" altLang="en-US" sz="2000">
                <a:ea typeface="Arial" panose="020B0604020202020204" pitchFamily="34" charset="0"/>
              </a:rPr>
              <a:t>, x</a:t>
            </a:r>
            <a:r>
              <a:rPr lang="en-US" altLang="en-US" sz="2000" baseline="-25000">
                <a:ea typeface="Arial" panose="020B0604020202020204" pitchFamily="34" charset="0"/>
              </a:rPr>
              <a:t>2</a:t>
            </a:r>
            <a:r>
              <a:rPr lang="en-US" altLang="en-US" sz="2000">
                <a:ea typeface="Arial" panose="020B0604020202020204" pitchFamily="34" charset="0"/>
              </a:rPr>
              <a:t>, …. z</a:t>
            </a:r>
            <a:endParaRPr lang="en-US" altLang="en-US" sz="2000" baseline="-25000">
              <a:ea typeface="Arial" panose="020B0604020202020204" pitchFamily="34" charset="0"/>
            </a:endParaRPr>
          </a:p>
          <a:p>
            <a:pPr eaLnBrk="1" hangingPunct="1"/>
            <a:r>
              <a:rPr lang="en-US" altLang="en-US" sz="2400">
                <a:ea typeface="ＭＳ Ｐゴシック" panose="020B0600070205080204" pitchFamily="34" charset="-128"/>
              </a:rPr>
              <a:t>As long as these functions can be directly computed from the observed values the parameters are still linear in the data and the problem remains a multi-variate linear regression problem</a:t>
            </a:r>
          </a:p>
        </p:txBody>
      </p:sp>
      <p:graphicFrame>
        <p:nvGraphicFramePr>
          <p:cNvPr id="56323" name="Object 4">
            <a:extLst>
              <a:ext uri="{FF2B5EF4-FFF2-40B4-BE49-F238E27FC236}">
                <a16:creationId xmlns:a16="http://schemas.microsoft.com/office/drawing/2014/main" id="{4EB248E8-4B64-460B-8C6D-C3D8D327A311}"/>
              </a:ext>
            </a:extLst>
          </p:cNvPr>
          <p:cNvGraphicFramePr>
            <a:graphicFrameLocks noChangeAspect="1"/>
          </p:cNvGraphicFramePr>
          <p:nvPr/>
        </p:nvGraphicFramePr>
        <p:xfrm>
          <a:off x="3962400" y="5181600"/>
          <a:ext cx="4491038" cy="609600"/>
        </p:xfrm>
        <a:graphic>
          <a:graphicData uri="http://schemas.openxmlformats.org/presentationml/2006/ole">
            <mc:AlternateContent xmlns:mc="http://schemas.openxmlformats.org/markup-compatibility/2006">
              <mc:Choice xmlns:v="urn:schemas-microsoft-com:vml" Requires="v">
                <p:oleObj spid="_x0000_s9222" name="Equation" r:id="rId4" imgW="1778000" imgH="241300" progId="Equation.3">
                  <p:embed/>
                </p:oleObj>
              </mc:Choice>
              <mc:Fallback>
                <p:oleObj name="Equation" r:id="rId4" imgW="1778000" imgH="241300" progId="Equation.3">
                  <p:embed/>
                  <p:pic>
                    <p:nvPicPr>
                      <p:cNvPr id="56323" name="Object 4">
                        <a:extLst>
                          <a:ext uri="{FF2B5EF4-FFF2-40B4-BE49-F238E27FC236}">
                            <a16:creationId xmlns:a16="http://schemas.microsoft.com/office/drawing/2014/main" id="{4EB248E8-4B64-460B-8C6D-C3D8D327A3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5181600"/>
                        <a:ext cx="4491038"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8BD191FD-80C8-490E-9334-9A88D3F19417}"/>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Non-linear basis functions</a:t>
            </a:r>
          </a:p>
        </p:txBody>
      </p:sp>
      <p:sp>
        <p:nvSpPr>
          <p:cNvPr id="60418" name="Rectangle 3">
            <a:extLst>
              <a:ext uri="{FF2B5EF4-FFF2-40B4-BE49-F238E27FC236}">
                <a16:creationId xmlns:a16="http://schemas.microsoft.com/office/drawing/2014/main" id="{EA3281D0-3DB6-43E2-87DA-E1E77A3E76E8}"/>
              </a:ext>
            </a:extLst>
          </p:cNvPr>
          <p:cNvSpPr>
            <a:spLocks noGrp="1" noChangeArrowheads="1"/>
          </p:cNvSpPr>
          <p:nvPr>
            <p:ph idx="1"/>
          </p:nvPr>
        </p:nvSpPr>
        <p:spPr>
          <a:xfrm>
            <a:off x="1981200" y="1676401"/>
            <a:ext cx="8229600" cy="4525963"/>
          </a:xfrm>
        </p:spPr>
        <p:txBody>
          <a:bodyPr>
            <a:normAutofit fontScale="92500" lnSpcReduction="10000"/>
          </a:bodyPr>
          <a:lstStyle/>
          <a:p>
            <a:pPr eaLnBrk="1" hangingPunct="1"/>
            <a:r>
              <a:rPr lang="en-US" altLang="en-US">
                <a:ea typeface="ＭＳ Ｐゴシック" panose="020B0600070205080204" pitchFamily="34" charset="-128"/>
              </a:rPr>
              <a:t>What type of functions can we use?</a:t>
            </a:r>
          </a:p>
          <a:p>
            <a:pPr eaLnBrk="1" hangingPunct="1"/>
            <a:r>
              <a:rPr lang="en-US" altLang="en-US">
                <a:ea typeface="ＭＳ Ｐゴシック" panose="020B0600070205080204" pitchFamily="34" charset="-128"/>
              </a:rPr>
              <a:t>A few common examples:</a:t>
            </a:r>
          </a:p>
          <a:p>
            <a:pPr eaLnBrk="1" hangingPunct="1">
              <a:buFontTx/>
              <a:buNone/>
            </a:pPr>
            <a:endParaRPr lang="en-US" altLang="en-US">
              <a:ea typeface="ＭＳ Ｐゴシック" panose="020B0600070205080204" pitchFamily="34" charset="-128"/>
            </a:endParaRPr>
          </a:p>
          <a:p>
            <a:pPr eaLnBrk="1" hangingPunct="1">
              <a:buFontTx/>
              <a:buNone/>
            </a:pPr>
            <a:r>
              <a:rPr lang="en-US" altLang="en-US">
                <a:ea typeface="ＭＳ Ｐゴシック" panose="020B0600070205080204" pitchFamily="34" charset="-128"/>
              </a:rPr>
              <a:t>    - Polynomial: </a:t>
            </a:r>
            <a:r>
              <a:rPr lang="en-US" altLang="en-US">
                <a:ea typeface="ＭＳ Ｐゴシック" panose="020B0600070205080204" pitchFamily="34" charset="-128"/>
                <a:sym typeface="Symbol" panose="05050102010706020507" pitchFamily="18" charset="2"/>
              </a:rPr>
              <a:t></a:t>
            </a:r>
            <a:r>
              <a:rPr lang="en-US" altLang="en-US" baseline="-25000">
                <a:ea typeface="ＭＳ Ｐゴシック" panose="020B0600070205080204" pitchFamily="34" charset="-128"/>
              </a:rPr>
              <a:t>j</a:t>
            </a:r>
            <a:r>
              <a:rPr lang="en-US" altLang="en-US">
                <a:ea typeface="ＭＳ Ｐゴシック" panose="020B0600070205080204" pitchFamily="34" charset="-128"/>
                <a:sym typeface="Symbol" panose="05050102010706020507" pitchFamily="18" charset="2"/>
              </a:rPr>
              <a:t>(x) = x</a:t>
            </a:r>
            <a:r>
              <a:rPr lang="en-US" altLang="en-US" baseline="30000">
                <a:ea typeface="ＭＳ Ｐゴシック" panose="020B0600070205080204" pitchFamily="34" charset="-128"/>
              </a:rPr>
              <a:t>j</a:t>
            </a:r>
            <a:r>
              <a:rPr lang="en-US" altLang="en-US">
                <a:ea typeface="ＭＳ Ｐゴシック" panose="020B0600070205080204" pitchFamily="34" charset="-128"/>
                <a:sym typeface="Symbol" panose="05050102010706020507" pitchFamily="18" charset="2"/>
              </a:rPr>
              <a:t> for j=0 … n</a:t>
            </a:r>
          </a:p>
          <a:p>
            <a:pPr eaLnBrk="1" hangingPunct="1">
              <a:buFontTx/>
              <a:buNone/>
            </a:pPr>
            <a:endParaRPr lang="en-US" altLang="en-US">
              <a:ea typeface="ＭＳ Ｐゴシック" panose="020B0600070205080204" pitchFamily="34" charset="-128"/>
              <a:sym typeface="Symbol" panose="05050102010706020507" pitchFamily="18" charset="2"/>
            </a:endParaRPr>
          </a:p>
          <a:p>
            <a:pPr eaLnBrk="1" hangingPunct="1">
              <a:buFontTx/>
              <a:buNone/>
            </a:pPr>
            <a:r>
              <a:rPr lang="en-US" altLang="en-US">
                <a:ea typeface="ＭＳ Ｐゴシック" panose="020B0600070205080204" pitchFamily="34" charset="-128"/>
                <a:sym typeface="Symbol" panose="05050102010706020507" pitchFamily="18" charset="2"/>
              </a:rPr>
              <a:t>    - Gaussian: </a:t>
            </a:r>
          </a:p>
          <a:p>
            <a:pPr eaLnBrk="1" hangingPunct="1">
              <a:buFontTx/>
              <a:buNone/>
            </a:pPr>
            <a:endParaRPr lang="en-US" altLang="en-US">
              <a:ea typeface="ＭＳ Ｐゴシック" panose="020B0600070205080204" pitchFamily="34" charset="-128"/>
              <a:sym typeface="Symbol" panose="05050102010706020507" pitchFamily="18" charset="2"/>
            </a:endParaRPr>
          </a:p>
          <a:p>
            <a:pPr eaLnBrk="1" hangingPunct="1">
              <a:buFontTx/>
              <a:buNone/>
            </a:pPr>
            <a:r>
              <a:rPr lang="en-US" altLang="en-US">
                <a:ea typeface="ＭＳ Ｐゴシック" panose="020B0600070205080204" pitchFamily="34" charset="-128"/>
                <a:sym typeface="Symbol" panose="05050102010706020507" pitchFamily="18" charset="2"/>
              </a:rPr>
              <a:t>   - Sigmoid:</a:t>
            </a:r>
          </a:p>
          <a:p>
            <a:pPr eaLnBrk="1" hangingPunct="1">
              <a:buFontTx/>
              <a:buNone/>
            </a:pPr>
            <a:endParaRPr lang="en-US" altLang="en-US">
              <a:ea typeface="ＭＳ Ｐゴシック" panose="020B0600070205080204" pitchFamily="34" charset="-128"/>
              <a:sym typeface="Symbol" panose="05050102010706020507" pitchFamily="18" charset="2"/>
            </a:endParaRPr>
          </a:p>
          <a:p>
            <a:pPr eaLnBrk="1" hangingPunct="1">
              <a:buFontTx/>
              <a:buNone/>
            </a:pPr>
            <a:r>
              <a:rPr lang="en-US" altLang="en-US">
                <a:ea typeface="ＭＳ Ｐゴシック" panose="020B0600070205080204" pitchFamily="34" charset="-128"/>
                <a:sym typeface="Symbol" panose="05050102010706020507" pitchFamily="18" charset="2"/>
              </a:rPr>
              <a:t>	</a:t>
            </a:r>
          </a:p>
          <a:p>
            <a:pPr eaLnBrk="1" hangingPunct="1">
              <a:buFontTx/>
              <a:buNone/>
            </a:pPr>
            <a:r>
              <a:rPr lang="en-US" altLang="en-US">
                <a:ea typeface="ＭＳ Ｐゴシック" panose="020B0600070205080204" pitchFamily="34" charset="-128"/>
                <a:sym typeface="Symbol" panose="05050102010706020507" pitchFamily="18" charset="2"/>
              </a:rPr>
              <a:t>     - Logs:     </a:t>
            </a:r>
            <a:endParaRPr lang="en-US" altLang="en-US">
              <a:ea typeface="ＭＳ Ｐゴシック" panose="020B0600070205080204" pitchFamily="34" charset="-128"/>
            </a:endParaRPr>
          </a:p>
        </p:txBody>
      </p:sp>
      <p:graphicFrame>
        <p:nvGraphicFramePr>
          <p:cNvPr id="60419" name="Object 1024">
            <a:extLst>
              <a:ext uri="{FF2B5EF4-FFF2-40B4-BE49-F238E27FC236}">
                <a16:creationId xmlns:a16="http://schemas.microsoft.com/office/drawing/2014/main" id="{6480D5D7-3461-4D4E-8575-361A336AC81F}"/>
              </a:ext>
            </a:extLst>
          </p:cNvPr>
          <p:cNvGraphicFramePr>
            <a:graphicFrameLocks noChangeAspect="1"/>
          </p:cNvGraphicFramePr>
          <p:nvPr/>
        </p:nvGraphicFramePr>
        <p:xfrm>
          <a:off x="3810000" y="3276601"/>
          <a:ext cx="1905000" cy="809625"/>
        </p:xfrm>
        <a:graphic>
          <a:graphicData uri="http://schemas.openxmlformats.org/presentationml/2006/ole">
            <mc:AlternateContent xmlns:mc="http://schemas.openxmlformats.org/markup-compatibility/2006">
              <mc:Choice xmlns:v="urn:schemas-microsoft-com:vml" Requires="v">
                <p:oleObj spid="_x0000_s10254" name="Equation" r:id="rId4" imgW="1016000" imgH="431800" progId="Equation.3">
                  <p:embed/>
                </p:oleObj>
              </mc:Choice>
              <mc:Fallback>
                <p:oleObj name="Equation" r:id="rId4" imgW="1016000" imgH="431800" progId="Equation.3">
                  <p:embed/>
                  <p:pic>
                    <p:nvPicPr>
                      <p:cNvPr id="60419" name="Object 1024">
                        <a:extLst>
                          <a:ext uri="{FF2B5EF4-FFF2-40B4-BE49-F238E27FC236}">
                            <a16:creationId xmlns:a16="http://schemas.microsoft.com/office/drawing/2014/main" id="{6480D5D7-3461-4D4E-8575-361A336AC8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276601"/>
                        <a:ext cx="19050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0420" name="Object 1025">
            <a:extLst>
              <a:ext uri="{FF2B5EF4-FFF2-40B4-BE49-F238E27FC236}">
                <a16:creationId xmlns:a16="http://schemas.microsoft.com/office/drawing/2014/main" id="{D39F14FD-439C-454E-9725-06CCE23DADAB}"/>
              </a:ext>
            </a:extLst>
          </p:cNvPr>
          <p:cNvGraphicFramePr>
            <a:graphicFrameLocks noChangeAspect="1"/>
          </p:cNvGraphicFramePr>
          <p:nvPr/>
        </p:nvGraphicFramePr>
        <p:xfrm>
          <a:off x="3733801" y="4114801"/>
          <a:ext cx="2500313" cy="785813"/>
        </p:xfrm>
        <a:graphic>
          <a:graphicData uri="http://schemas.openxmlformats.org/presentationml/2006/ole">
            <mc:AlternateContent xmlns:mc="http://schemas.openxmlformats.org/markup-compatibility/2006">
              <mc:Choice xmlns:v="urn:schemas-microsoft-com:vml" Requires="v">
                <p:oleObj spid="_x0000_s10255" name="Equation" r:id="rId6" imgW="1333500" imgH="419100" progId="Equation.3">
                  <p:embed/>
                </p:oleObj>
              </mc:Choice>
              <mc:Fallback>
                <p:oleObj name="Equation" r:id="rId6" imgW="1333500" imgH="419100" progId="Equation.3">
                  <p:embed/>
                  <p:pic>
                    <p:nvPicPr>
                      <p:cNvPr id="60420" name="Object 1025">
                        <a:extLst>
                          <a:ext uri="{FF2B5EF4-FFF2-40B4-BE49-F238E27FC236}">
                            <a16:creationId xmlns:a16="http://schemas.microsoft.com/office/drawing/2014/main" id="{D39F14FD-439C-454E-9725-06CCE23DAD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1" y="4114801"/>
                        <a:ext cx="25003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66630" name="Text Box 6">
            <a:extLst>
              <a:ext uri="{FF2B5EF4-FFF2-40B4-BE49-F238E27FC236}">
                <a16:creationId xmlns:a16="http://schemas.microsoft.com/office/drawing/2014/main" id="{15795F90-7DA0-4378-97EB-6A59DDE1E62E}"/>
              </a:ext>
            </a:extLst>
          </p:cNvPr>
          <p:cNvSpPr txBox="1">
            <a:spLocks noChangeArrowheads="1"/>
          </p:cNvSpPr>
          <p:nvPr/>
        </p:nvSpPr>
        <p:spPr bwMode="auto">
          <a:xfrm>
            <a:off x="6858000" y="3276601"/>
            <a:ext cx="3276600" cy="16160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a:solidFill>
                  <a:srgbClr val="0000FF"/>
                </a:solidFill>
              </a:rPr>
              <a:t>Any function of the input values can be used. The solution for the parameters of the regression remains the same.</a:t>
            </a:r>
          </a:p>
        </p:txBody>
      </p:sp>
      <p:graphicFrame>
        <p:nvGraphicFramePr>
          <p:cNvPr id="60422" name="Object 1025">
            <a:extLst>
              <a:ext uri="{FF2B5EF4-FFF2-40B4-BE49-F238E27FC236}">
                <a16:creationId xmlns:a16="http://schemas.microsoft.com/office/drawing/2014/main" id="{2E56BC44-5625-408D-8DD4-D6B2764E81A4}"/>
              </a:ext>
            </a:extLst>
          </p:cNvPr>
          <p:cNvGraphicFramePr>
            <a:graphicFrameLocks noChangeAspect="1"/>
          </p:cNvGraphicFramePr>
          <p:nvPr/>
        </p:nvGraphicFramePr>
        <p:xfrm>
          <a:off x="3429000" y="5410201"/>
          <a:ext cx="2000250" cy="428625"/>
        </p:xfrm>
        <a:graphic>
          <a:graphicData uri="http://schemas.openxmlformats.org/presentationml/2006/ole">
            <mc:AlternateContent xmlns:mc="http://schemas.openxmlformats.org/markup-compatibility/2006">
              <mc:Choice xmlns:v="urn:schemas-microsoft-com:vml" Requires="v">
                <p:oleObj spid="_x0000_s10256" name="Equation" r:id="rId8" imgW="1066800" imgH="228600" progId="Equation.3">
                  <p:embed/>
                </p:oleObj>
              </mc:Choice>
              <mc:Fallback>
                <p:oleObj name="Equation" r:id="rId8" imgW="1066800" imgH="228600" progId="Equation.3">
                  <p:embed/>
                  <p:pic>
                    <p:nvPicPr>
                      <p:cNvPr id="60422" name="Object 1025">
                        <a:extLst>
                          <a:ext uri="{FF2B5EF4-FFF2-40B4-BE49-F238E27FC236}">
                            <a16:creationId xmlns:a16="http://schemas.microsoft.com/office/drawing/2014/main" id="{2E56BC44-5625-408D-8DD4-D6B2764E81A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5410201"/>
                        <a:ext cx="200025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6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E1E9E8BD-B3BA-4294-A21B-EF8F64EC6401}"/>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General linear regression problem</a:t>
            </a:r>
          </a:p>
        </p:txBody>
      </p:sp>
      <p:sp>
        <p:nvSpPr>
          <p:cNvPr id="62466" name="Rectangle 3">
            <a:extLst>
              <a:ext uri="{FF2B5EF4-FFF2-40B4-BE49-F238E27FC236}">
                <a16:creationId xmlns:a16="http://schemas.microsoft.com/office/drawing/2014/main" id="{2D8CA1EE-8731-4BC0-9764-23AB2FFB8C2D}"/>
              </a:ext>
            </a:extLst>
          </p:cNvPr>
          <p:cNvSpPr>
            <a:spLocks noGrp="1" noChangeArrowheads="1"/>
          </p:cNvSpPr>
          <p:nvPr>
            <p:ph idx="1"/>
          </p:nvPr>
        </p:nvSpPr>
        <p:spPr/>
        <p:txBody>
          <a:bodyPr>
            <a:normAutofit lnSpcReduction="10000"/>
          </a:bodyPr>
          <a:lstStyle/>
          <a:p>
            <a:pPr eaLnBrk="1" hangingPunct="1"/>
            <a:r>
              <a:rPr lang="en-US" altLang="en-US" sz="2400">
                <a:ea typeface="ＭＳ Ｐゴシック" panose="020B0600070205080204" pitchFamily="34" charset="-128"/>
              </a:rPr>
              <a:t>Using our new notations for the basis function linear regression can be written as</a:t>
            </a:r>
          </a:p>
          <a:p>
            <a:pPr eaLnBrk="1" hangingPunct="1"/>
            <a:endParaRPr lang="en-US" altLang="en-US" sz="2400">
              <a:ea typeface="ＭＳ Ｐゴシック" panose="020B0600070205080204" pitchFamily="34" charset="-128"/>
            </a:endParaRPr>
          </a:p>
          <a:p>
            <a:pPr eaLnBrk="1" hangingPunct="1">
              <a:buFontTx/>
              <a:buNone/>
            </a:pPr>
            <a:endParaRPr lang="en-US" altLang="en-US" sz="2400">
              <a:ea typeface="ＭＳ Ｐゴシック" panose="020B0600070205080204" pitchFamily="34" charset="-128"/>
            </a:endParaRPr>
          </a:p>
          <a:p>
            <a:pPr eaLnBrk="1" hangingPunct="1"/>
            <a:endParaRPr lang="en-US" altLang="en-US" sz="2400">
              <a:ea typeface="ＭＳ Ｐゴシック" panose="020B0600070205080204" pitchFamily="34" charset="-128"/>
            </a:endParaRPr>
          </a:p>
          <a:p>
            <a:pPr eaLnBrk="1" hangingPunct="1"/>
            <a:r>
              <a:rPr lang="en-US" altLang="en-US" sz="2400">
                <a:ea typeface="ＭＳ Ｐゴシック" panose="020B0600070205080204" pitchFamily="34" charset="-128"/>
              </a:rPr>
              <a:t>Where </a:t>
            </a:r>
            <a:r>
              <a:rPr lang="en-US" altLang="en-US" sz="2400" i="1">
                <a:ea typeface="ＭＳ Ｐゴシック" panose="020B0600070205080204" pitchFamily="34" charset="-128"/>
                <a:sym typeface="Symbol" panose="05050102010706020507" pitchFamily="18" charset="2"/>
              </a:rPr>
              <a:t></a:t>
            </a:r>
            <a:r>
              <a:rPr lang="en-US" altLang="en-US" sz="2400" i="1" baseline="-25000">
                <a:ea typeface="ＭＳ Ｐゴシック" panose="020B0600070205080204" pitchFamily="34" charset="-128"/>
              </a:rPr>
              <a:t>j</a:t>
            </a:r>
            <a:r>
              <a:rPr lang="en-US" altLang="en-US" sz="2400" i="1">
                <a:ea typeface="ＭＳ Ｐゴシック" panose="020B0600070205080204" pitchFamily="34" charset="-128"/>
                <a:sym typeface="Symbol" panose="05050102010706020507" pitchFamily="18" charset="2"/>
              </a:rPr>
              <a:t>(</a:t>
            </a:r>
            <a:r>
              <a:rPr lang="en-US" altLang="en-US" sz="2400" b="1">
                <a:ea typeface="ＭＳ Ｐゴシック" panose="020B0600070205080204" pitchFamily="34" charset="-128"/>
                <a:sym typeface="Symbol" panose="05050102010706020507" pitchFamily="18" charset="2"/>
              </a:rPr>
              <a:t>x</a:t>
            </a:r>
            <a:r>
              <a:rPr lang="en-US" altLang="en-US" sz="2400" i="1">
                <a:ea typeface="ＭＳ Ｐゴシック" panose="020B0600070205080204" pitchFamily="34" charset="-128"/>
                <a:sym typeface="Symbol" panose="05050102010706020507" pitchFamily="18" charset="2"/>
              </a:rPr>
              <a:t>) </a:t>
            </a:r>
            <a:r>
              <a:rPr lang="en-US" altLang="en-US" sz="2400">
                <a:ea typeface="ＭＳ Ｐゴシック" panose="020B0600070205080204" pitchFamily="34" charset="-128"/>
                <a:sym typeface="Symbol" panose="05050102010706020507" pitchFamily="18" charset="2"/>
              </a:rPr>
              <a:t>can be either </a:t>
            </a:r>
            <a:r>
              <a:rPr lang="en-US" altLang="en-US" sz="2400" i="1">
                <a:ea typeface="ＭＳ Ｐゴシック" panose="020B0600070205080204" pitchFamily="34" charset="-128"/>
                <a:sym typeface="Symbol" panose="05050102010706020507" pitchFamily="18" charset="2"/>
              </a:rPr>
              <a:t>x</a:t>
            </a:r>
            <a:r>
              <a:rPr lang="en-US" altLang="en-US" sz="2400" i="1" baseline="-25000">
                <a:ea typeface="ＭＳ Ｐゴシック" panose="020B0600070205080204" pitchFamily="34" charset="-128"/>
              </a:rPr>
              <a:t>j</a:t>
            </a:r>
            <a:r>
              <a:rPr lang="en-US" altLang="en-US" sz="2400" baseline="-25000">
                <a:ea typeface="ＭＳ Ｐゴシック" panose="020B0600070205080204" pitchFamily="34" charset="-128"/>
              </a:rPr>
              <a:t> </a:t>
            </a:r>
            <a:r>
              <a:rPr lang="en-US" altLang="en-US" sz="2400">
                <a:ea typeface="ＭＳ Ｐゴシック" panose="020B0600070205080204" pitchFamily="34" charset="-128"/>
                <a:sym typeface="Symbol" panose="05050102010706020507" pitchFamily="18" charset="2"/>
              </a:rPr>
              <a:t>for multivariate regression or one of the non-linear basis functions we defined</a:t>
            </a:r>
          </a:p>
          <a:p>
            <a:pPr eaLnBrk="1" hangingPunct="1"/>
            <a:r>
              <a:rPr lang="en-US" altLang="en-US" sz="2400">
                <a:ea typeface="ＭＳ Ｐゴシック" panose="020B0600070205080204" pitchFamily="34" charset="-128"/>
                <a:sym typeface="Symbol" panose="05050102010706020507" pitchFamily="18" charset="2"/>
              </a:rPr>
              <a:t>… and </a:t>
            </a:r>
            <a:r>
              <a:rPr lang="en-US" altLang="en-US" sz="2400" i="1">
                <a:ea typeface="ＭＳ Ｐゴシック" panose="020B0600070205080204" pitchFamily="34" charset="-128"/>
                <a:sym typeface="Symbol" panose="05050102010706020507" pitchFamily="18" charset="2"/>
              </a:rPr>
              <a:t></a:t>
            </a:r>
            <a:r>
              <a:rPr lang="en-US" altLang="en-US" sz="2400" i="1" baseline="-25000">
                <a:ea typeface="ＭＳ Ｐゴシック" panose="020B0600070205080204" pitchFamily="34" charset="-128"/>
                <a:sym typeface="Symbol" panose="05050102010706020507" pitchFamily="18" charset="2"/>
              </a:rPr>
              <a:t>0</a:t>
            </a:r>
            <a:r>
              <a:rPr lang="en-US" altLang="en-US" sz="2400" i="1">
                <a:ea typeface="ＭＳ Ｐゴシック" panose="020B0600070205080204" pitchFamily="34" charset="-128"/>
                <a:sym typeface="Symbol" panose="05050102010706020507" pitchFamily="18" charset="2"/>
              </a:rPr>
              <a:t>(</a:t>
            </a:r>
            <a:r>
              <a:rPr lang="en-US" altLang="en-US" sz="2400" b="1">
                <a:ea typeface="ＭＳ Ｐゴシック" panose="020B0600070205080204" pitchFamily="34" charset="-128"/>
                <a:sym typeface="Symbol" panose="05050102010706020507" pitchFamily="18" charset="2"/>
              </a:rPr>
              <a:t>x</a:t>
            </a:r>
            <a:r>
              <a:rPr lang="en-US" altLang="en-US" sz="2400" i="1">
                <a:ea typeface="ＭＳ Ｐゴシック" panose="020B0600070205080204" pitchFamily="34" charset="-128"/>
                <a:sym typeface="Symbol" panose="05050102010706020507" pitchFamily="18" charset="2"/>
              </a:rPr>
              <a:t>)</a:t>
            </a:r>
            <a:r>
              <a:rPr lang="en-US" altLang="en-US" sz="2400">
                <a:ea typeface="ＭＳ Ｐゴシック" panose="020B0600070205080204" pitchFamily="34" charset="-128"/>
                <a:sym typeface="Symbol" panose="05050102010706020507" pitchFamily="18" charset="2"/>
              </a:rPr>
              <a:t>=1 for the intercept term</a:t>
            </a:r>
            <a:r>
              <a:rPr lang="en-US" altLang="en-US" sz="2400" i="1">
                <a:ea typeface="ＭＳ Ｐゴシック" panose="020B0600070205080204" pitchFamily="34" charset="-128"/>
                <a:sym typeface="Symbol" panose="05050102010706020507" pitchFamily="18" charset="2"/>
              </a:rPr>
              <a:t> </a:t>
            </a:r>
            <a:endParaRPr lang="en-US" altLang="en-US" sz="2400">
              <a:ea typeface="ＭＳ Ｐゴシック" panose="020B0600070205080204" pitchFamily="34" charset="-128"/>
              <a:sym typeface="Symbol" panose="05050102010706020507" pitchFamily="18" charset="2"/>
            </a:endParaRPr>
          </a:p>
        </p:txBody>
      </p:sp>
      <p:graphicFrame>
        <p:nvGraphicFramePr>
          <p:cNvPr id="62467" name="Object 1024">
            <a:extLst>
              <a:ext uri="{FF2B5EF4-FFF2-40B4-BE49-F238E27FC236}">
                <a16:creationId xmlns:a16="http://schemas.microsoft.com/office/drawing/2014/main" id="{FEC0F4A0-40B5-4AB7-9E25-28486229828F}"/>
              </a:ext>
            </a:extLst>
          </p:cNvPr>
          <p:cNvGraphicFramePr>
            <a:graphicFrameLocks noChangeAspect="1"/>
          </p:cNvGraphicFramePr>
          <p:nvPr>
            <p:extLst>
              <p:ext uri="{D42A27DB-BD31-4B8C-83A1-F6EECF244321}">
                <p14:modId xmlns:p14="http://schemas.microsoft.com/office/powerpoint/2010/main" val="17924044"/>
              </p:ext>
            </p:extLst>
          </p:nvPr>
        </p:nvGraphicFramePr>
        <p:xfrm>
          <a:off x="4427621" y="3429000"/>
          <a:ext cx="1905000" cy="927100"/>
        </p:xfrm>
        <a:graphic>
          <a:graphicData uri="http://schemas.openxmlformats.org/presentationml/2006/ole">
            <mc:AlternateContent xmlns:mc="http://schemas.openxmlformats.org/markup-compatibility/2006">
              <mc:Choice xmlns:v="urn:schemas-microsoft-com:vml" Requires="v">
                <p:oleObj spid="_x0000_s11270" name="Equation" r:id="rId4" imgW="939800" imgH="457200" progId="Equation.3">
                  <p:embed/>
                </p:oleObj>
              </mc:Choice>
              <mc:Fallback>
                <p:oleObj name="Equation" r:id="rId4" imgW="939800" imgH="457200" progId="Equation.3">
                  <p:embed/>
                  <p:pic>
                    <p:nvPicPr>
                      <p:cNvPr id="62467" name="Object 1024">
                        <a:extLst>
                          <a:ext uri="{FF2B5EF4-FFF2-40B4-BE49-F238E27FC236}">
                            <a16:creationId xmlns:a16="http://schemas.microsoft.com/office/drawing/2014/main" id="{FEC0F4A0-40B5-4AB7-9E25-2848622982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621" y="3429000"/>
                        <a:ext cx="1905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1FB3-76FC-4397-A7EE-603111CFC4E1}"/>
              </a:ext>
            </a:extLst>
          </p:cNvPr>
          <p:cNvSpPr>
            <a:spLocks noGrp="1"/>
          </p:cNvSpPr>
          <p:nvPr>
            <p:ph type="title"/>
          </p:nvPr>
        </p:nvSpPr>
        <p:spPr/>
        <p:txBody>
          <a:bodyPr/>
          <a:lstStyle/>
          <a:p>
            <a:r>
              <a:rPr lang="en-US" altLang="en-US" dirty="0"/>
              <a:t>Logistic Regression Prediction Formula</a:t>
            </a:r>
            <a:endParaRPr lang="en-MY" dirty="0"/>
          </a:p>
        </p:txBody>
      </p:sp>
      <p:sp>
        <p:nvSpPr>
          <p:cNvPr id="3" name="Content Placeholder 2">
            <a:extLst>
              <a:ext uri="{FF2B5EF4-FFF2-40B4-BE49-F238E27FC236}">
                <a16:creationId xmlns:a16="http://schemas.microsoft.com/office/drawing/2014/main" id="{11E8F09E-DC4A-4F62-BAE4-6CB5FBFA0588}"/>
              </a:ext>
            </a:extLst>
          </p:cNvPr>
          <p:cNvSpPr>
            <a:spLocks noGrp="1"/>
          </p:cNvSpPr>
          <p:nvPr>
            <p:ph sz="quarter" idx="13"/>
          </p:nvPr>
        </p:nvSpPr>
        <p:spPr/>
        <p:txBody>
          <a:bodyPr/>
          <a:lstStyle/>
          <a:p>
            <a:endParaRPr lang="en-MY" dirty="0"/>
          </a:p>
        </p:txBody>
      </p:sp>
      <p:sp>
        <p:nvSpPr>
          <p:cNvPr id="4" name="Text Box 6">
            <a:extLst>
              <a:ext uri="{FF2B5EF4-FFF2-40B4-BE49-F238E27FC236}">
                <a16:creationId xmlns:a16="http://schemas.microsoft.com/office/drawing/2014/main" id="{575D8824-8883-493B-8EB7-CB8695E4EEAD}"/>
              </a:ext>
            </a:extLst>
          </p:cNvPr>
          <p:cNvSpPr txBox="1">
            <a:spLocks noChangeArrowheads="1"/>
          </p:cNvSpPr>
          <p:nvPr/>
        </p:nvSpPr>
        <p:spPr bwMode="auto">
          <a:xfrm>
            <a:off x="3326823" y="2489329"/>
            <a:ext cx="44243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r>
              <a:rPr lang="en-US" altLang="en-US" sz="3600" b="1">
                <a:solidFill>
                  <a:schemeClr val="tx2"/>
                </a:solidFill>
              </a:rPr>
              <a:t>= </a:t>
            </a:r>
            <a:r>
              <a:rPr lang="en-US" altLang="en-US" sz="3600" b="1" i="1">
                <a:solidFill>
                  <a:schemeClr val="tx2"/>
                </a:solidFill>
              </a:rPr>
              <a:t>w</a:t>
            </a:r>
            <a:r>
              <a:rPr lang="en-US" altLang="en-US" sz="3600" b="1" baseline="-25000">
                <a:solidFill>
                  <a:schemeClr val="tx2"/>
                </a:solidFill>
              </a:rPr>
              <a:t>0</a:t>
            </a:r>
            <a:r>
              <a:rPr lang="en-US" altLang="en-US" sz="3600" b="1">
                <a:solidFill>
                  <a:schemeClr val="tx2"/>
                </a:solidFill>
              </a:rPr>
              <a:t> + </a:t>
            </a:r>
            <a:r>
              <a:rPr lang="en-US" altLang="en-US" sz="3600" b="1" i="1">
                <a:solidFill>
                  <a:schemeClr val="tx2"/>
                </a:solidFill>
              </a:rPr>
              <a:t>w</a:t>
            </a:r>
            <a:r>
              <a:rPr lang="en-US" altLang="en-US" sz="3600" b="1" baseline="-25000">
                <a:solidFill>
                  <a:schemeClr val="tx2"/>
                </a:solidFill>
              </a:rPr>
              <a:t>1</a:t>
            </a:r>
            <a:r>
              <a:rPr lang="en-US" altLang="en-US" sz="3600" b="1">
                <a:solidFill>
                  <a:schemeClr val="tx2"/>
                </a:solidFill>
                <a:cs typeface="Arial" panose="020B0604020202020204" pitchFamily="34" charset="0"/>
              </a:rPr>
              <a:t> </a:t>
            </a:r>
            <a:r>
              <a:rPr lang="en-US" altLang="en-US" sz="3600" b="1" i="1">
                <a:solidFill>
                  <a:schemeClr val="tx2"/>
                </a:solidFill>
                <a:cs typeface="Arial" panose="020B0604020202020204" pitchFamily="34" charset="0"/>
              </a:rPr>
              <a:t>x</a:t>
            </a:r>
            <a:r>
              <a:rPr lang="en-US" altLang="en-US" sz="3600" b="1" baseline="-25000">
                <a:solidFill>
                  <a:schemeClr val="tx2"/>
                </a:solidFill>
                <a:cs typeface="Arial" panose="020B0604020202020204" pitchFamily="34" charset="0"/>
              </a:rPr>
              <a:t>1</a:t>
            </a:r>
            <a:r>
              <a:rPr lang="en-US" altLang="en-US" sz="3600" b="1">
                <a:solidFill>
                  <a:schemeClr val="tx2"/>
                </a:solidFill>
                <a:cs typeface="Arial" panose="020B0604020202020204" pitchFamily="34" charset="0"/>
              </a:rPr>
              <a:t> + </a:t>
            </a:r>
            <a:r>
              <a:rPr lang="en-US" altLang="en-US" sz="3600" b="1" i="1">
                <a:solidFill>
                  <a:schemeClr val="tx2"/>
                </a:solidFill>
                <a:cs typeface="Arial" panose="020B0604020202020204" pitchFamily="34" charset="0"/>
              </a:rPr>
              <a:t>w</a:t>
            </a:r>
            <a:r>
              <a:rPr lang="en-US" altLang="en-US" sz="3600" b="1" baseline="-25000">
                <a:solidFill>
                  <a:schemeClr val="tx2"/>
                </a:solidFill>
                <a:cs typeface="Arial" panose="020B0604020202020204" pitchFamily="34" charset="0"/>
              </a:rPr>
              <a:t>2</a:t>
            </a:r>
            <a:r>
              <a:rPr lang="en-US" altLang="en-US" sz="3600" b="1">
                <a:solidFill>
                  <a:schemeClr val="tx2"/>
                </a:solidFill>
              </a:rPr>
              <a:t> </a:t>
            </a:r>
            <a:r>
              <a:rPr lang="en-US" altLang="en-US" sz="3600" b="1" i="1">
                <a:solidFill>
                  <a:schemeClr val="tx2"/>
                </a:solidFill>
              </a:rPr>
              <a:t>x</a:t>
            </a:r>
            <a:r>
              <a:rPr lang="en-US" altLang="en-US" sz="3600" b="1" baseline="-25000">
                <a:solidFill>
                  <a:schemeClr val="tx2"/>
                </a:solidFill>
              </a:rPr>
              <a:t>2</a:t>
            </a:r>
            <a:r>
              <a:rPr lang="en-US" altLang="en-US" sz="3600" b="1">
                <a:solidFill>
                  <a:schemeClr val="tx2"/>
                </a:solidFill>
                <a:cs typeface="Arial" panose="020B0604020202020204" pitchFamily="34" charset="0"/>
              </a:rPr>
              <a:t> </a:t>
            </a:r>
          </a:p>
        </p:txBody>
      </p:sp>
      <p:sp>
        <p:nvSpPr>
          <p:cNvPr id="5" name="Rectangle 7">
            <a:extLst>
              <a:ext uri="{FF2B5EF4-FFF2-40B4-BE49-F238E27FC236}">
                <a16:creationId xmlns:a16="http://schemas.microsoft.com/office/drawing/2014/main" id="{C79F035F-C2EE-4218-A216-5A68B5055E84}"/>
              </a:ext>
            </a:extLst>
          </p:cNvPr>
          <p:cNvSpPr>
            <a:spLocks noChangeArrowheads="1"/>
          </p:cNvSpPr>
          <p:nvPr/>
        </p:nvSpPr>
        <p:spPr bwMode="auto">
          <a:xfrm>
            <a:off x="3782436" y="2367092"/>
            <a:ext cx="4222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3200" b="1">
                <a:solidFill>
                  <a:schemeClr val="tx2"/>
                </a:solidFill>
              </a:rPr>
              <a:t>^</a:t>
            </a:r>
          </a:p>
        </p:txBody>
      </p:sp>
      <p:sp>
        <p:nvSpPr>
          <p:cNvPr id="6" name="Rectangle 8">
            <a:extLst>
              <a:ext uri="{FF2B5EF4-FFF2-40B4-BE49-F238E27FC236}">
                <a16:creationId xmlns:a16="http://schemas.microsoft.com/office/drawing/2014/main" id="{272BFD54-77C1-4155-9F1B-A92230EDE7B1}"/>
              </a:ext>
            </a:extLst>
          </p:cNvPr>
          <p:cNvSpPr>
            <a:spLocks noChangeArrowheads="1"/>
          </p:cNvSpPr>
          <p:nvPr/>
        </p:nvSpPr>
        <p:spPr bwMode="auto">
          <a:xfrm>
            <a:off x="4849236" y="2367092"/>
            <a:ext cx="4222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3200" b="1">
                <a:solidFill>
                  <a:schemeClr val="tx2"/>
                </a:solidFill>
              </a:rPr>
              <a:t>^</a:t>
            </a:r>
          </a:p>
        </p:txBody>
      </p:sp>
      <p:sp>
        <p:nvSpPr>
          <p:cNvPr id="7" name="Rectangle 9">
            <a:extLst>
              <a:ext uri="{FF2B5EF4-FFF2-40B4-BE49-F238E27FC236}">
                <a16:creationId xmlns:a16="http://schemas.microsoft.com/office/drawing/2014/main" id="{89D7F783-C4F1-4770-A3D5-4B2FB32B11B3}"/>
              </a:ext>
            </a:extLst>
          </p:cNvPr>
          <p:cNvSpPr>
            <a:spLocks noChangeArrowheads="1"/>
          </p:cNvSpPr>
          <p:nvPr/>
        </p:nvSpPr>
        <p:spPr bwMode="auto">
          <a:xfrm>
            <a:off x="6416098" y="2367092"/>
            <a:ext cx="4222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3200" b="1">
                <a:solidFill>
                  <a:schemeClr val="tx2"/>
                </a:solidFill>
              </a:rPr>
              <a:t>^</a:t>
            </a:r>
          </a:p>
        </p:txBody>
      </p:sp>
      <p:sp>
        <p:nvSpPr>
          <p:cNvPr id="8" name="Rectangle 11">
            <a:extLst>
              <a:ext uri="{FF2B5EF4-FFF2-40B4-BE49-F238E27FC236}">
                <a16:creationId xmlns:a16="http://schemas.microsoft.com/office/drawing/2014/main" id="{582F2CA5-94E6-4DDF-809F-C08C49DB0513}"/>
              </a:ext>
            </a:extLst>
          </p:cNvPr>
          <p:cNvSpPr>
            <a:spLocks noChangeArrowheads="1"/>
          </p:cNvSpPr>
          <p:nvPr/>
        </p:nvSpPr>
        <p:spPr bwMode="auto">
          <a:xfrm>
            <a:off x="5233411" y="2527429"/>
            <a:ext cx="3095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3600">
                <a:solidFill>
                  <a:schemeClr val="tx2"/>
                </a:solidFill>
                <a:latin typeface="Arial Narrow" panose="020B0606020202030204" pitchFamily="34" charset="0"/>
              </a:rPr>
              <a:t>·</a:t>
            </a:r>
            <a:endParaRPr lang="en-US" altLang="en-US" sz="3600">
              <a:solidFill>
                <a:schemeClr val="tx2"/>
              </a:solidFill>
            </a:endParaRPr>
          </a:p>
        </p:txBody>
      </p:sp>
      <p:sp>
        <p:nvSpPr>
          <p:cNvPr id="9" name="Rectangle 12">
            <a:extLst>
              <a:ext uri="{FF2B5EF4-FFF2-40B4-BE49-F238E27FC236}">
                <a16:creationId xmlns:a16="http://schemas.microsoft.com/office/drawing/2014/main" id="{65D02CA3-BAA4-412E-826F-930000D80407}"/>
              </a:ext>
            </a:extLst>
          </p:cNvPr>
          <p:cNvSpPr>
            <a:spLocks noChangeArrowheads="1"/>
          </p:cNvSpPr>
          <p:nvPr/>
        </p:nvSpPr>
        <p:spPr bwMode="auto">
          <a:xfrm>
            <a:off x="6832023" y="2527429"/>
            <a:ext cx="3095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3600">
                <a:solidFill>
                  <a:schemeClr val="tx2"/>
                </a:solidFill>
                <a:latin typeface="Arial Narrow" panose="020B0606020202030204" pitchFamily="34" charset="0"/>
              </a:rPr>
              <a:t>·</a:t>
            </a:r>
            <a:endParaRPr lang="en-US" altLang="en-US" sz="3600">
              <a:solidFill>
                <a:schemeClr val="tx2"/>
              </a:solidFill>
            </a:endParaRPr>
          </a:p>
        </p:txBody>
      </p:sp>
      <p:sp>
        <p:nvSpPr>
          <p:cNvPr id="10" name="Text Box 95">
            <a:extLst>
              <a:ext uri="{FF2B5EF4-FFF2-40B4-BE49-F238E27FC236}">
                <a16:creationId xmlns:a16="http://schemas.microsoft.com/office/drawing/2014/main" id="{B0AD8147-7506-4999-91C0-D42E9EF5B667}"/>
              </a:ext>
            </a:extLst>
          </p:cNvPr>
          <p:cNvSpPr txBox="1">
            <a:spLocks noChangeArrowheads="1"/>
          </p:cNvSpPr>
          <p:nvPr/>
        </p:nvSpPr>
        <p:spPr bwMode="auto">
          <a:xfrm>
            <a:off x="7765473" y="2627442"/>
            <a:ext cx="1350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2000" b="1" i="1">
                <a:solidFill>
                  <a:srgbClr val="C0C0C0"/>
                </a:solidFill>
                <a:latin typeface="Arial Narrow" panose="020B0606020202030204" pitchFamily="34" charset="0"/>
              </a:rPr>
              <a:t>logit scores</a:t>
            </a:r>
          </a:p>
        </p:txBody>
      </p:sp>
      <p:grpSp>
        <p:nvGrpSpPr>
          <p:cNvPr id="11" name="Group 27">
            <a:extLst>
              <a:ext uri="{FF2B5EF4-FFF2-40B4-BE49-F238E27FC236}">
                <a16:creationId xmlns:a16="http://schemas.microsoft.com/office/drawing/2014/main" id="{B0D1BDB0-843A-4534-921C-3D83B3B0DCDF}"/>
              </a:ext>
            </a:extLst>
          </p:cNvPr>
          <p:cNvGrpSpPr>
            <a:grpSpLocks/>
          </p:cNvGrpSpPr>
          <p:nvPr/>
        </p:nvGrpSpPr>
        <p:grpSpPr bwMode="auto">
          <a:xfrm>
            <a:off x="1293235" y="2186116"/>
            <a:ext cx="2185988" cy="1520825"/>
            <a:chOff x="706438" y="1749425"/>
            <a:chExt cx="2185987" cy="1520825"/>
          </a:xfrm>
        </p:grpSpPr>
        <p:sp>
          <p:nvSpPr>
            <p:cNvPr id="12" name="Rectangle 10">
              <a:extLst>
                <a:ext uri="{FF2B5EF4-FFF2-40B4-BE49-F238E27FC236}">
                  <a16:creationId xmlns:a16="http://schemas.microsoft.com/office/drawing/2014/main" id="{EB304846-2CAB-46FA-A308-0349EA5371FE}"/>
                </a:ext>
              </a:extLst>
            </p:cNvPr>
            <p:cNvSpPr>
              <a:spLocks noChangeArrowheads="1"/>
            </p:cNvSpPr>
            <p:nvPr/>
          </p:nvSpPr>
          <p:spPr bwMode="auto">
            <a:xfrm>
              <a:off x="1940579" y="1773331"/>
              <a:ext cx="422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3200" b="1">
                  <a:solidFill>
                    <a:schemeClr val="tx2"/>
                  </a:solidFill>
                </a:rPr>
                <a:t>^</a:t>
              </a:r>
            </a:p>
          </p:txBody>
        </p:sp>
        <p:sp>
          <p:nvSpPr>
            <p:cNvPr id="13" name="Rectangle 11">
              <a:extLst>
                <a:ext uri="{FF2B5EF4-FFF2-40B4-BE49-F238E27FC236}">
                  <a16:creationId xmlns:a16="http://schemas.microsoft.com/office/drawing/2014/main" id="{5D9C9340-2C4F-4D02-AF7A-4A85E281F087}"/>
                </a:ext>
              </a:extLst>
            </p:cNvPr>
            <p:cNvSpPr>
              <a:spLocks noChangeArrowheads="1"/>
            </p:cNvSpPr>
            <p:nvPr/>
          </p:nvSpPr>
          <p:spPr bwMode="auto">
            <a:xfrm>
              <a:off x="706438" y="2247900"/>
              <a:ext cx="8509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3600" b="1">
                  <a:solidFill>
                    <a:schemeClr val="tx2"/>
                  </a:solidFill>
                  <a:latin typeface="Arial Narrow" panose="020B0606020202030204" pitchFamily="34" charset="0"/>
                </a:rPr>
                <a:t>log </a:t>
              </a:r>
              <a:endParaRPr lang="en-US" altLang="en-US" sz="3600" b="1" i="1">
                <a:solidFill>
                  <a:schemeClr val="tx2"/>
                </a:solidFill>
                <a:latin typeface="Arial Narrow" panose="020B0606020202030204" pitchFamily="34" charset="0"/>
              </a:endParaRPr>
            </a:p>
          </p:txBody>
        </p:sp>
        <p:sp>
          <p:nvSpPr>
            <p:cNvPr id="14" name="Rectangle 12">
              <a:extLst>
                <a:ext uri="{FF2B5EF4-FFF2-40B4-BE49-F238E27FC236}">
                  <a16:creationId xmlns:a16="http://schemas.microsoft.com/office/drawing/2014/main" id="{09E2528A-4FCE-4428-BFAB-4F893A36C4CD}"/>
                </a:ext>
              </a:extLst>
            </p:cNvPr>
            <p:cNvSpPr>
              <a:spLocks noChangeArrowheads="1"/>
            </p:cNvSpPr>
            <p:nvPr/>
          </p:nvSpPr>
          <p:spPr bwMode="auto">
            <a:xfrm>
              <a:off x="1584325" y="1749425"/>
              <a:ext cx="103822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lnSpc>
                  <a:spcPct val="130000"/>
                </a:lnSpc>
              </a:pPr>
              <a:r>
                <a:rPr lang="en-US" altLang="en-US" sz="3600" b="1" i="1" dirty="0">
                  <a:solidFill>
                    <a:schemeClr val="tx2"/>
                  </a:solidFill>
                  <a:latin typeface="Arial Narrow" panose="020B0606020202030204" pitchFamily="34" charset="0"/>
                </a:rPr>
                <a:t>p</a:t>
              </a:r>
            </a:p>
            <a:p>
              <a:pPr algn="ctr">
                <a:lnSpc>
                  <a:spcPct val="130000"/>
                </a:lnSpc>
              </a:pPr>
              <a:r>
                <a:rPr lang="en-US" altLang="en-US" sz="3600" b="1" dirty="0">
                  <a:solidFill>
                    <a:schemeClr val="tx2"/>
                  </a:solidFill>
                  <a:latin typeface="Arial Narrow" panose="020B0606020202030204" pitchFamily="34" charset="0"/>
                </a:rPr>
                <a:t>1 – </a:t>
              </a:r>
              <a:r>
                <a:rPr lang="en-US" altLang="en-US" sz="3600" b="1" i="1" dirty="0">
                  <a:solidFill>
                    <a:schemeClr val="tx2"/>
                  </a:solidFill>
                  <a:latin typeface="Arial Narrow" panose="020B0606020202030204" pitchFamily="34" charset="0"/>
                </a:rPr>
                <a:t>p</a:t>
              </a:r>
            </a:p>
          </p:txBody>
        </p:sp>
        <p:sp>
          <p:nvSpPr>
            <p:cNvPr id="15" name="Rectangle 13">
              <a:extLst>
                <a:ext uri="{FF2B5EF4-FFF2-40B4-BE49-F238E27FC236}">
                  <a16:creationId xmlns:a16="http://schemas.microsoft.com/office/drawing/2014/main" id="{30F81D2E-84F9-42A1-BE71-6F1905E5648B}"/>
                </a:ext>
              </a:extLst>
            </p:cNvPr>
            <p:cNvSpPr>
              <a:spLocks noChangeArrowheads="1"/>
            </p:cNvSpPr>
            <p:nvPr/>
          </p:nvSpPr>
          <p:spPr bwMode="auto">
            <a:xfrm>
              <a:off x="1328738" y="1908175"/>
              <a:ext cx="4333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7200">
                  <a:solidFill>
                    <a:schemeClr val="tx2"/>
                  </a:solidFill>
                  <a:latin typeface="Arial Narrow" panose="020B0606020202030204" pitchFamily="34" charset="0"/>
                </a:rPr>
                <a:t>(</a:t>
              </a:r>
            </a:p>
          </p:txBody>
        </p:sp>
        <p:sp>
          <p:nvSpPr>
            <p:cNvPr id="16" name="Line 14">
              <a:extLst>
                <a:ext uri="{FF2B5EF4-FFF2-40B4-BE49-F238E27FC236}">
                  <a16:creationId xmlns:a16="http://schemas.microsoft.com/office/drawing/2014/main" id="{0254EEAC-3D54-46DF-9ED7-FBB23FF14399}"/>
                </a:ext>
              </a:extLst>
            </p:cNvPr>
            <p:cNvSpPr>
              <a:spLocks noChangeShapeType="1"/>
            </p:cNvSpPr>
            <p:nvPr/>
          </p:nvSpPr>
          <p:spPr bwMode="auto">
            <a:xfrm flipV="1">
              <a:off x="1633538" y="2582863"/>
              <a:ext cx="992187" cy="0"/>
            </a:xfrm>
            <a:prstGeom prst="line">
              <a:avLst/>
            </a:prstGeom>
            <a:noFill/>
            <a:ln w="38100">
              <a:solidFill>
                <a:schemeClr val="tx2"/>
              </a:solidFill>
              <a:round/>
              <a:headEnd/>
              <a:tailEnd type="none" w="med" len="lg"/>
            </a:ln>
            <a:extLst>
              <a:ext uri="{909E8E84-426E-40DD-AFC4-6F175D3DCCD1}">
                <a14:hiddenFill xmlns:a14="http://schemas.microsoft.com/office/drawing/2010/main">
                  <a:noFill/>
                </a14:hiddenFill>
              </a:ext>
            </a:extLst>
          </p:spPr>
          <p:txBody>
            <a:bodyPr/>
            <a:lstStyle/>
            <a:p>
              <a:endParaRPr lang="en-MY"/>
            </a:p>
          </p:txBody>
        </p:sp>
        <p:sp>
          <p:nvSpPr>
            <p:cNvPr id="17" name="Rectangle 15">
              <a:extLst>
                <a:ext uri="{FF2B5EF4-FFF2-40B4-BE49-F238E27FC236}">
                  <a16:creationId xmlns:a16="http://schemas.microsoft.com/office/drawing/2014/main" id="{4C060754-C6A1-4E3F-A9AE-B08E6548A6C4}"/>
                </a:ext>
              </a:extLst>
            </p:cNvPr>
            <p:cNvSpPr>
              <a:spLocks noChangeArrowheads="1"/>
            </p:cNvSpPr>
            <p:nvPr/>
          </p:nvSpPr>
          <p:spPr bwMode="auto">
            <a:xfrm>
              <a:off x="2459038" y="1908175"/>
              <a:ext cx="4333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7200">
                  <a:solidFill>
                    <a:schemeClr val="tx2"/>
                  </a:solidFill>
                  <a:latin typeface="Arial Narrow" panose="020B0606020202030204" pitchFamily="34" charset="0"/>
                </a:rPr>
                <a:t>)</a:t>
              </a:r>
            </a:p>
          </p:txBody>
        </p:sp>
        <p:sp>
          <p:nvSpPr>
            <p:cNvPr id="18" name="Rectangle 16">
              <a:extLst>
                <a:ext uri="{FF2B5EF4-FFF2-40B4-BE49-F238E27FC236}">
                  <a16:creationId xmlns:a16="http://schemas.microsoft.com/office/drawing/2014/main" id="{91B850C8-4822-46C2-BDB7-C92960AC2B57}"/>
                </a:ext>
              </a:extLst>
            </p:cNvPr>
            <p:cNvSpPr>
              <a:spLocks noChangeArrowheads="1"/>
            </p:cNvSpPr>
            <p:nvPr/>
          </p:nvSpPr>
          <p:spPr bwMode="auto">
            <a:xfrm>
              <a:off x="2231932" y="2486025"/>
              <a:ext cx="422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3200" b="1">
                  <a:solidFill>
                    <a:schemeClr val="tx2"/>
                  </a:solidFill>
                </a:rPr>
                <a:t>^</a:t>
              </a:r>
            </a:p>
          </p:txBody>
        </p:sp>
      </p:grpSp>
      <p:sp>
        <p:nvSpPr>
          <p:cNvPr id="19" name="Text Box 30">
            <a:extLst>
              <a:ext uri="{FF2B5EF4-FFF2-40B4-BE49-F238E27FC236}">
                <a16:creationId xmlns:a16="http://schemas.microsoft.com/office/drawing/2014/main" id="{CF554E90-3114-48E7-8EB9-B649B5B351C7}"/>
              </a:ext>
            </a:extLst>
          </p:cNvPr>
          <p:cNvSpPr txBox="1">
            <a:spLocks noChangeArrowheads="1"/>
          </p:cNvSpPr>
          <p:nvPr/>
        </p:nvSpPr>
        <p:spPr bwMode="auto">
          <a:xfrm>
            <a:off x="2527377" y="3686302"/>
            <a:ext cx="227488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r>
              <a:rPr lang="en-US" altLang="en-US" sz="2200" b="1" i="1">
                <a:solidFill>
                  <a:schemeClr val="tx2"/>
                </a:solidFill>
                <a:latin typeface="Arial Narrow" panose="020B0606020202030204" pitchFamily="34" charset="0"/>
              </a:rPr>
              <a:t>= w</a:t>
            </a:r>
            <a:r>
              <a:rPr lang="en-US" altLang="en-US" sz="2200" b="1" baseline="-25000">
                <a:solidFill>
                  <a:schemeClr val="tx2"/>
                </a:solidFill>
                <a:latin typeface="Arial Narrow" panose="020B0606020202030204" pitchFamily="34" charset="0"/>
              </a:rPr>
              <a:t>0 </a:t>
            </a:r>
            <a:r>
              <a:rPr lang="en-US" altLang="en-US" sz="2200" b="1" i="1">
                <a:solidFill>
                  <a:schemeClr val="tx2"/>
                </a:solidFill>
                <a:latin typeface="Arial Narrow" panose="020B0606020202030204" pitchFamily="34" charset="0"/>
              </a:rPr>
              <a:t>+ w</a:t>
            </a:r>
            <a:r>
              <a:rPr lang="en-US" altLang="en-US" sz="2200" b="1" baseline="-25000">
                <a:solidFill>
                  <a:schemeClr val="tx2"/>
                </a:solidFill>
                <a:latin typeface="Arial Narrow" panose="020B0606020202030204" pitchFamily="34" charset="0"/>
              </a:rPr>
              <a:t>1</a:t>
            </a:r>
            <a:r>
              <a:rPr lang="en-US" altLang="en-US" sz="2200" b="1" i="1">
                <a:solidFill>
                  <a:schemeClr val="tx2"/>
                </a:solidFill>
                <a:latin typeface="Arial Narrow" panose="020B0606020202030204" pitchFamily="34" charset="0"/>
                <a:cs typeface="Arial" panose="020B0604020202020204" pitchFamily="34" charset="0"/>
              </a:rPr>
              <a:t> x</a:t>
            </a:r>
            <a:r>
              <a:rPr lang="en-US" altLang="en-US" sz="2200" b="1" baseline="-25000">
                <a:solidFill>
                  <a:schemeClr val="tx2"/>
                </a:solidFill>
                <a:latin typeface="Arial Narrow" panose="020B0606020202030204" pitchFamily="34" charset="0"/>
                <a:cs typeface="Arial" panose="020B0604020202020204" pitchFamily="34" charset="0"/>
              </a:rPr>
              <a:t>1 </a:t>
            </a:r>
            <a:r>
              <a:rPr lang="en-US" altLang="en-US" sz="2200" b="1" i="1">
                <a:solidFill>
                  <a:schemeClr val="tx2"/>
                </a:solidFill>
                <a:latin typeface="Arial Narrow" panose="020B0606020202030204" pitchFamily="34" charset="0"/>
                <a:cs typeface="Arial" panose="020B0604020202020204" pitchFamily="34" charset="0"/>
              </a:rPr>
              <a:t>+ w</a:t>
            </a:r>
            <a:r>
              <a:rPr lang="en-US" altLang="en-US" sz="2200" b="1" baseline="-25000">
                <a:solidFill>
                  <a:schemeClr val="tx2"/>
                </a:solidFill>
                <a:latin typeface="Arial Narrow" panose="020B0606020202030204" pitchFamily="34" charset="0"/>
                <a:cs typeface="Arial" panose="020B0604020202020204" pitchFamily="34" charset="0"/>
              </a:rPr>
              <a:t>2</a:t>
            </a:r>
            <a:r>
              <a:rPr lang="en-US" altLang="en-US" sz="2200" b="1" i="1">
                <a:solidFill>
                  <a:schemeClr val="tx2"/>
                </a:solidFill>
                <a:latin typeface="Arial Narrow" panose="020B0606020202030204" pitchFamily="34" charset="0"/>
              </a:rPr>
              <a:t> x</a:t>
            </a:r>
            <a:r>
              <a:rPr lang="en-US" altLang="en-US" sz="2200" b="1" baseline="-25000">
                <a:solidFill>
                  <a:schemeClr val="tx2"/>
                </a:solidFill>
                <a:latin typeface="Arial Narrow" panose="020B0606020202030204" pitchFamily="34" charset="0"/>
              </a:rPr>
              <a:t>2</a:t>
            </a:r>
            <a:r>
              <a:rPr lang="en-US" altLang="en-US" sz="2200" b="1" i="1">
                <a:solidFill>
                  <a:schemeClr val="tx2"/>
                </a:solidFill>
                <a:latin typeface="Arial Narrow" panose="020B0606020202030204" pitchFamily="34" charset="0"/>
                <a:cs typeface="Arial" panose="020B0604020202020204" pitchFamily="34" charset="0"/>
              </a:rPr>
              <a:t> </a:t>
            </a:r>
          </a:p>
        </p:txBody>
      </p:sp>
      <p:sp>
        <p:nvSpPr>
          <p:cNvPr id="20" name="Rectangle 31">
            <a:extLst>
              <a:ext uri="{FF2B5EF4-FFF2-40B4-BE49-F238E27FC236}">
                <a16:creationId xmlns:a16="http://schemas.microsoft.com/office/drawing/2014/main" id="{6551B9BE-95F5-43FA-BED3-56BE32419460}"/>
              </a:ext>
            </a:extLst>
          </p:cNvPr>
          <p:cNvSpPr>
            <a:spLocks noChangeArrowheads="1"/>
          </p:cNvSpPr>
          <p:nvPr/>
        </p:nvSpPr>
        <p:spPr bwMode="auto">
          <a:xfrm>
            <a:off x="1979690" y="3421189"/>
            <a:ext cx="317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b="1">
                <a:solidFill>
                  <a:schemeClr val="tx2"/>
                </a:solidFill>
              </a:rPr>
              <a:t>^</a:t>
            </a:r>
          </a:p>
        </p:txBody>
      </p:sp>
      <p:sp>
        <p:nvSpPr>
          <p:cNvPr id="21" name="Rectangle 32">
            <a:extLst>
              <a:ext uri="{FF2B5EF4-FFF2-40B4-BE49-F238E27FC236}">
                <a16:creationId xmlns:a16="http://schemas.microsoft.com/office/drawing/2014/main" id="{4C12E850-F502-4679-90F1-380E29707D8B}"/>
              </a:ext>
            </a:extLst>
          </p:cNvPr>
          <p:cNvSpPr>
            <a:spLocks noChangeArrowheads="1"/>
          </p:cNvSpPr>
          <p:nvPr/>
        </p:nvSpPr>
        <p:spPr bwMode="auto">
          <a:xfrm>
            <a:off x="2768677" y="3646614"/>
            <a:ext cx="317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b="1">
                <a:solidFill>
                  <a:schemeClr val="tx2"/>
                </a:solidFill>
              </a:rPr>
              <a:t>^</a:t>
            </a:r>
          </a:p>
        </p:txBody>
      </p:sp>
      <p:sp>
        <p:nvSpPr>
          <p:cNvPr id="22" name="Rectangle 33">
            <a:extLst>
              <a:ext uri="{FF2B5EF4-FFF2-40B4-BE49-F238E27FC236}">
                <a16:creationId xmlns:a16="http://schemas.microsoft.com/office/drawing/2014/main" id="{27CB17E3-960F-433A-9E85-456EA488C7B1}"/>
              </a:ext>
            </a:extLst>
          </p:cNvPr>
          <p:cNvSpPr>
            <a:spLocks noChangeArrowheads="1"/>
          </p:cNvSpPr>
          <p:nvPr/>
        </p:nvSpPr>
        <p:spPr bwMode="auto">
          <a:xfrm>
            <a:off x="3263977" y="3646614"/>
            <a:ext cx="317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b="1">
                <a:solidFill>
                  <a:schemeClr val="tx2"/>
                </a:solidFill>
              </a:rPr>
              <a:t>^</a:t>
            </a:r>
          </a:p>
        </p:txBody>
      </p:sp>
      <p:sp>
        <p:nvSpPr>
          <p:cNvPr id="23" name="Rectangle 34">
            <a:extLst>
              <a:ext uri="{FF2B5EF4-FFF2-40B4-BE49-F238E27FC236}">
                <a16:creationId xmlns:a16="http://schemas.microsoft.com/office/drawing/2014/main" id="{C821B0CE-120F-4727-A485-6A3C762E5FC8}"/>
              </a:ext>
            </a:extLst>
          </p:cNvPr>
          <p:cNvSpPr>
            <a:spLocks noChangeArrowheads="1"/>
          </p:cNvSpPr>
          <p:nvPr/>
        </p:nvSpPr>
        <p:spPr bwMode="auto">
          <a:xfrm>
            <a:off x="4040265" y="3637089"/>
            <a:ext cx="317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b="1">
                <a:solidFill>
                  <a:schemeClr val="tx2"/>
                </a:solidFill>
              </a:rPr>
              <a:t>^</a:t>
            </a:r>
          </a:p>
        </p:txBody>
      </p:sp>
      <p:sp>
        <p:nvSpPr>
          <p:cNvPr id="24" name="Rectangle 35">
            <a:extLst>
              <a:ext uri="{FF2B5EF4-FFF2-40B4-BE49-F238E27FC236}">
                <a16:creationId xmlns:a16="http://schemas.microsoft.com/office/drawing/2014/main" id="{D001700D-D577-4650-AE07-317103B2EC71}"/>
              </a:ext>
            </a:extLst>
          </p:cNvPr>
          <p:cNvSpPr>
            <a:spLocks noChangeArrowheads="1"/>
          </p:cNvSpPr>
          <p:nvPr/>
        </p:nvSpPr>
        <p:spPr bwMode="auto">
          <a:xfrm>
            <a:off x="1273252" y="3668839"/>
            <a:ext cx="5905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2200" b="1">
                <a:solidFill>
                  <a:schemeClr val="tx2"/>
                </a:solidFill>
                <a:latin typeface="Arial Narrow" panose="020B0606020202030204" pitchFamily="34" charset="0"/>
              </a:rPr>
              <a:t>log </a:t>
            </a:r>
            <a:endParaRPr lang="en-US" altLang="en-US" sz="2200" b="1" i="1">
              <a:solidFill>
                <a:schemeClr val="tx2"/>
              </a:solidFill>
              <a:latin typeface="Arial Narrow" panose="020B0606020202030204" pitchFamily="34" charset="0"/>
            </a:endParaRPr>
          </a:p>
        </p:txBody>
      </p:sp>
      <p:sp>
        <p:nvSpPr>
          <p:cNvPr id="25" name="Rectangle 36">
            <a:extLst>
              <a:ext uri="{FF2B5EF4-FFF2-40B4-BE49-F238E27FC236}">
                <a16:creationId xmlns:a16="http://schemas.microsoft.com/office/drawing/2014/main" id="{9C2EAE7B-7B70-4A9D-963B-8851B1B97A96}"/>
              </a:ext>
            </a:extLst>
          </p:cNvPr>
          <p:cNvSpPr>
            <a:spLocks noChangeArrowheads="1"/>
          </p:cNvSpPr>
          <p:nvPr/>
        </p:nvSpPr>
        <p:spPr bwMode="auto">
          <a:xfrm>
            <a:off x="1776490" y="3443414"/>
            <a:ext cx="7048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lnSpc>
                <a:spcPct val="115000"/>
              </a:lnSpc>
            </a:pPr>
            <a:r>
              <a:rPr lang="en-US" altLang="en-US" sz="2200" b="1" i="1">
                <a:solidFill>
                  <a:schemeClr val="tx2"/>
                </a:solidFill>
                <a:latin typeface="Arial Narrow" panose="020B0606020202030204" pitchFamily="34" charset="0"/>
              </a:rPr>
              <a:t>p</a:t>
            </a:r>
          </a:p>
          <a:p>
            <a:pPr algn="ctr">
              <a:lnSpc>
                <a:spcPct val="115000"/>
              </a:lnSpc>
            </a:pPr>
            <a:r>
              <a:rPr lang="en-US" altLang="en-US" sz="2200" b="1">
                <a:solidFill>
                  <a:schemeClr val="tx2"/>
                </a:solidFill>
                <a:latin typeface="Arial Narrow" panose="020B0606020202030204" pitchFamily="34" charset="0"/>
              </a:rPr>
              <a:t>1 – </a:t>
            </a:r>
            <a:r>
              <a:rPr lang="en-US" altLang="en-US" sz="2200" b="1" i="1">
                <a:solidFill>
                  <a:schemeClr val="tx2"/>
                </a:solidFill>
                <a:latin typeface="Arial Narrow" panose="020B0606020202030204" pitchFamily="34" charset="0"/>
              </a:rPr>
              <a:t>p</a:t>
            </a:r>
          </a:p>
        </p:txBody>
      </p:sp>
      <p:sp>
        <p:nvSpPr>
          <p:cNvPr id="26" name="Rectangle 37">
            <a:extLst>
              <a:ext uri="{FF2B5EF4-FFF2-40B4-BE49-F238E27FC236}">
                <a16:creationId xmlns:a16="http://schemas.microsoft.com/office/drawing/2014/main" id="{2688B34D-B26E-4F6C-8692-17A932604998}"/>
              </a:ext>
            </a:extLst>
          </p:cNvPr>
          <p:cNvSpPr>
            <a:spLocks noChangeArrowheads="1"/>
          </p:cNvSpPr>
          <p:nvPr/>
        </p:nvSpPr>
        <p:spPr bwMode="auto">
          <a:xfrm>
            <a:off x="1636790" y="3478339"/>
            <a:ext cx="3429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4600">
                <a:solidFill>
                  <a:schemeClr val="tx2"/>
                </a:solidFill>
                <a:latin typeface="Arial Narrow" panose="020B0606020202030204" pitchFamily="34" charset="0"/>
              </a:rPr>
              <a:t>(</a:t>
            </a:r>
          </a:p>
        </p:txBody>
      </p:sp>
      <p:sp>
        <p:nvSpPr>
          <p:cNvPr id="27" name="Rectangle 38">
            <a:extLst>
              <a:ext uri="{FF2B5EF4-FFF2-40B4-BE49-F238E27FC236}">
                <a16:creationId xmlns:a16="http://schemas.microsoft.com/office/drawing/2014/main" id="{34859B63-77BE-414E-A852-970CF92E012A}"/>
              </a:ext>
            </a:extLst>
          </p:cNvPr>
          <p:cNvSpPr>
            <a:spLocks noChangeArrowheads="1"/>
          </p:cNvSpPr>
          <p:nvPr/>
        </p:nvSpPr>
        <p:spPr bwMode="auto">
          <a:xfrm>
            <a:off x="2322590" y="3486277"/>
            <a:ext cx="3429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4600">
                <a:solidFill>
                  <a:schemeClr val="tx2"/>
                </a:solidFill>
                <a:latin typeface="Arial Narrow" panose="020B0606020202030204" pitchFamily="34" charset="0"/>
              </a:rPr>
              <a:t>)</a:t>
            </a:r>
          </a:p>
        </p:txBody>
      </p:sp>
      <p:sp>
        <p:nvSpPr>
          <p:cNvPr id="28" name="Line 39">
            <a:extLst>
              <a:ext uri="{FF2B5EF4-FFF2-40B4-BE49-F238E27FC236}">
                <a16:creationId xmlns:a16="http://schemas.microsoft.com/office/drawing/2014/main" id="{D55F62C3-06D8-4DB0-A615-DCF9724718AC}"/>
              </a:ext>
            </a:extLst>
          </p:cNvPr>
          <p:cNvSpPr>
            <a:spLocks noChangeShapeType="1"/>
          </p:cNvSpPr>
          <p:nvPr/>
        </p:nvSpPr>
        <p:spPr bwMode="auto">
          <a:xfrm>
            <a:off x="1825702" y="3899027"/>
            <a:ext cx="611188" cy="0"/>
          </a:xfrm>
          <a:prstGeom prst="line">
            <a:avLst/>
          </a:prstGeom>
          <a:noFill/>
          <a:ln w="25400">
            <a:solidFill>
              <a:schemeClr val="tx2"/>
            </a:solidFill>
            <a:round/>
            <a:headEnd/>
            <a:tailEnd type="none" w="med" len="lg"/>
          </a:ln>
          <a:extLst>
            <a:ext uri="{909E8E84-426E-40DD-AFC4-6F175D3DCCD1}">
              <a14:hiddenFill xmlns:a14="http://schemas.microsoft.com/office/drawing/2010/main">
                <a:noFill/>
              </a14:hiddenFill>
            </a:ext>
          </a:extLst>
        </p:spPr>
        <p:txBody>
          <a:bodyPr/>
          <a:lstStyle/>
          <a:p>
            <a:endParaRPr lang="en-MY"/>
          </a:p>
        </p:txBody>
      </p:sp>
      <p:sp>
        <p:nvSpPr>
          <p:cNvPr id="29" name="Rectangle 41">
            <a:extLst>
              <a:ext uri="{FF2B5EF4-FFF2-40B4-BE49-F238E27FC236}">
                <a16:creationId xmlns:a16="http://schemas.microsoft.com/office/drawing/2014/main" id="{69A57134-09D8-4E95-B2E3-1155203F0005}"/>
              </a:ext>
            </a:extLst>
          </p:cNvPr>
          <p:cNvSpPr>
            <a:spLocks noChangeArrowheads="1"/>
          </p:cNvSpPr>
          <p:nvPr/>
        </p:nvSpPr>
        <p:spPr bwMode="auto">
          <a:xfrm>
            <a:off x="2170190" y="3822827"/>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b="1">
                <a:solidFill>
                  <a:schemeClr val="tx2"/>
                </a:solidFill>
              </a:rPr>
              <a:t>^</a:t>
            </a:r>
          </a:p>
        </p:txBody>
      </p:sp>
      <p:sp>
        <p:nvSpPr>
          <p:cNvPr id="30" name="Rectangle 42">
            <a:extLst>
              <a:ext uri="{FF2B5EF4-FFF2-40B4-BE49-F238E27FC236}">
                <a16:creationId xmlns:a16="http://schemas.microsoft.com/office/drawing/2014/main" id="{D735A4D2-8202-4D2C-9EBC-EF709502992C}"/>
              </a:ext>
            </a:extLst>
          </p:cNvPr>
          <p:cNvSpPr>
            <a:spLocks noChangeArrowheads="1"/>
          </p:cNvSpPr>
          <p:nvPr/>
        </p:nvSpPr>
        <p:spPr bwMode="auto">
          <a:xfrm>
            <a:off x="3437015" y="3708527"/>
            <a:ext cx="2603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2200" b="1" i="1" dirty="0">
                <a:solidFill>
                  <a:schemeClr val="tx2"/>
                </a:solidFill>
                <a:latin typeface="Arial Narrow" panose="020B0606020202030204" pitchFamily="34" charset="0"/>
              </a:rPr>
              <a:t>·</a:t>
            </a:r>
          </a:p>
        </p:txBody>
      </p:sp>
      <p:grpSp>
        <p:nvGrpSpPr>
          <p:cNvPr id="31" name="Group 73">
            <a:extLst>
              <a:ext uri="{FF2B5EF4-FFF2-40B4-BE49-F238E27FC236}">
                <a16:creationId xmlns:a16="http://schemas.microsoft.com/office/drawing/2014/main" id="{82ABF8C7-A25F-423B-8F99-FB4F4531B5F6}"/>
              </a:ext>
            </a:extLst>
          </p:cNvPr>
          <p:cNvGrpSpPr>
            <a:grpSpLocks/>
          </p:cNvGrpSpPr>
          <p:nvPr/>
        </p:nvGrpSpPr>
        <p:grpSpPr bwMode="auto">
          <a:xfrm>
            <a:off x="5539004" y="3210036"/>
            <a:ext cx="4703763" cy="3668714"/>
            <a:chOff x="4092575" y="1330325"/>
            <a:chExt cx="4703763" cy="4422775"/>
          </a:xfrm>
        </p:grpSpPr>
        <p:sp>
          <p:nvSpPr>
            <p:cNvPr id="32" name="Rectangle 2">
              <a:extLst>
                <a:ext uri="{FF2B5EF4-FFF2-40B4-BE49-F238E27FC236}">
                  <a16:creationId xmlns:a16="http://schemas.microsoft.com/office/drawing/2014/main" id="{88EAAAB4-2D90-4EA5-BEED-1D2DBA98FACB}"/>
                </a:ext>
              </a:extLst>
            </p:cNvPr>
            <p:cNvSpPr>
              <a:spLocks noChangeArrowheads="1"/>
            </p:cNvSpPr>
            <p:nvPr>
              <p:custDataLst>
                <p:tags r:id="rId2"/>
              </p:custDataLst>
            </p:nvPr>
          </p:nvSpPr>
          <p:spPr bwMode="auto">
            <a:xfrm>
              <a:off x="4838700" y="1457325"/>
              <a:ext cx="3810000" cy="3657600"/>
            </a:xfrm>
            <a:prstGeom prst="rect">
              <a:avLst/>
            </a:prstGeom>
            <a:solidFill>
              <a:srgbClr val="00003E"/>
            </a:solidFill>
            <a:ln w="28575">
              <a:noFill/>
              <a:miter lim="800000"/>
              <a:headEnd/>
              <a:tailEnd type="none" w="med" len="lg"/>
            </a:ln>
            <a:effectLst>
              <a:outerShdw blurRad="127000" dist="76200" dir="2700000" algn="tl" rotWithShape="0">
                <a:prstClr val="black">
                  <a:alpha val="40000"/>
                </a:prstClr>
              </a:outerShdw>
            </a:effectLst>
          </p:spPr>
          <p:txBody>
            <a:bodyPr wrap="none" anchor="ctr"/>
            <a:lstStyle/>
            <a:p>
              <a:pPr>
                <a:defRPr/>
              </a:pPr>
              <a:endParaRPr lang="en-US" dirty="0">
                <a:latin typeface="Arial"/>
              </a:endParaRPr>
            </a:p>
          </p:txBody>
        </p:sp>
        <p:sp>
          <p:nvSpPr>
            <p:cNvPr id="33" name="Rectangle 970">
              <a:extLst>
                <a:ext uri="{FF2B5EF4-FFF2-40B4-BE49-F238E27FC236}">
                  <a16:creationId xmlns:a16="http://schemas.microsoft.com/office/drawing/2014/main" id="{53F33F19-ED29-481C-BC28-01CCA4E69F8B}"/>
                </a:ext>
              </a:extLst>
            </p:cNvPr>
            <p:cNvSpPr>
              <a:spLocks noChangeArrowheads="1"/>
            </p:cNvSpPr>
            <p:nvPr/>
          </p:nvSpPr>
          <p:spPr bwMode="auto">
            <a:xfrm>
              <a:off x="4873625" y="1493838"/>
              <a:ext cx="3740150" cy="3587750"/>
            </a:xfrm>
            <a:prstGeom prst="rect">
              <a:avLst/>
            </a:prstGeom>
            <a:solidFill>
              <a:schemeClr val="folHlink"/>
            </a:solidFill>
            <a:ln>
              <a:noFill/>
            </a:ln>
            <a:extLst>
              <a:ext uri="{91240B29-F687-4F45-9708-019B960494DF}">
                <a14:hiddenLine xmlns:a14="http://schemas.microsoft.com/office/drawing/2010/main" w="28575">
                  <a:solidFill>
                    <a:srgbClr val="000000"/>
                  </a:solidFill>
                  <a:miter lim="800000"/>
                  <a:headEnd/>
                  <a:tailEnd type="none" w="med" len="lg"/>
                </a14:hiddenLine>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aphicFrame>
          <p:nvGraphicFramePr>
            <p:cNvPr id="34" name="Object 4">
              <a:extLst>
                <a:ext uri="{FF2B5EF4-FFF2-40B4-BE49-F238E27FC236}">
                  <a16:creationId xmlns:a16="http://schemas.microsoft.com/office/drawing/2014/main" id="{A0341003-140E-4825-94D6-C5BADCF0B2AE}"/>
                </a:ext>
              </a:extLst>
            </p:cNvPr>
            <p:cNvGraphicFramePr>
              <a:graphicFrameLocks noChangeAspect="1"/>
            </p:cNvGraphicFramePr>
            <p:nvPr>
              <p:custDataLst>
                <p:tags r:id="rId3"/>
              </p:custDataLst>
            </p:nvPr>
          </p:nvGraphicFramePr>
          <p:xfrm>
            <a:off x="4838700" y="1441450"/>
            <a:ext cx="3810000" cy="3687763"/>
          </p:xfrm>
          <a:graphic>
            <a:graphicData uri="http://schemas.openxmlformats.org/presentationml/2006/ole">
              <mc:AlternateContent xmlns:mc="http://schemas.openxmlformats.org/markup-compatibility/2006">
                <mc:Choice xmlns:v="urn:schemas-microsoft-com:vml" Requires="v">
                  <p:oleObj spid="_x0000_s1042" name="Chart" r:id="rId8" imgW="4181495" imgH="4076861" progId="MSGraph.Chart.8">
                    <p:embed followColorScheme="full"/>
                  </p:oleObj>
                </mc:Choice>
                <mc:Fallback>
                  <p:oleObj name="Chart" r:id="rId8" imgW="4181495" imgH="4076861" progId="MSGraph.Chart.8">
                    <p:embed followColorScheme="full"/>
                    <p:pic>
                      <p:nvPicPr>
                        <p:cNvPr id="104466" name="Object 4">
                          <a:extLst>
                            <a:ext uri="{FF2B5EF4-FFF2-40B4-BE49-F238E27FC236}">
                              <a16:creationId xmlns:a16="http://schemas.microsoft.com/office/drawing/2014/main" id="{C7CF7E9E-42C5-412E-8CF8-0FB8181998B0}"/>
                            </a:ext>
                          </a:extLst>
                        </p:cNvPr>
                        <p:cNvPicPr>
                          <a:picLocks noChangeAspect="1" noChangeArrowheads="1"/>
                        </p:cNvPicPr>
                        <p:nvPr/>
                      </p:nvPicPr>
                      <p:blipFill>
                        <a:blip r:embed="rId9"/>
                        <a:srcRect/>
                        <a:stretch>
                          <a:fillRect/>
                        </a:stretch>
                      </p:blipFill>
                      <p:spPr bwMode="auto">
                        <a:xfrm>
                          <a:off x="4838700" y="1441450"/>
                          <a:ext cx="3810000" cy="3687763"/>
                        </a:xfrm>
                        <a:prstGeom prst="rect">
                          <a:avLst/>
                        </a:prstGeom>
                        <a:noFill/>
                        <a:ln>
                          <a:noFill/>
                        </a:ln>
                        <a:effectLst/>
                        <a:extLst>
                          <a:ext uri="{909E8E84-426E-40DD-AFC4-6F175D3DCCD1}">
                            <a14:hiddenFill xmlns:a14="http://schemas.microsoft.com/office/drawing/2010/main">
                              <a:solidFill>
                                <a:srgbClr val="002142"/>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Object 5">
              <a:extLst>
                <a:ext uri="{FF2B5EF4-FFF2-40B4-BE49-F238E27FC236}">
                  <a16:creationId xmlns:a16="http://schemas.microsoft.com/office/drawing/2014/main" id="{69B80B6A-2EB6-4E42-A58F-FB5F446403D4}"/>
                </a:ext>
              </a:extLst>
            </p:cNvPr>
            <p:cNvGraphicFramePr>
              <a:graphicFrameLocks noChangeAspect="1"/>
            </p:cNvGraphicFramePr>
            <p:nvPr>
              <p:custDataLst>
                <p:tags r:id="rId4"/>
              </p:custDataLst>
            </p:nvPr>
          </p:nvGraphicFramePr>
          <p:xfrm>
            <a:off x="4838700" y="1428750"/>
            <a:ext cx="3810000" cy="3714750"/>
          </p:xfrm>
          <a:graphic>
            <a:graphicData uri="http://schemas.openxmlformats.org/presentationml/2006/ole">
              <mc:AlternateContent xmlns:mc="http://schemas.openxmlformats.org/markup-compatibility/2006">
                <mc:Choice xmlns:v="urn:schemas-microsoft-com:vml" Requires="v">
                  <p:oleObj spid="_x0000_s1043" name="Chart" r:id="rId10" imgW="4181495" imgH="4076861" progId="MSGraph.Chart.8">
                    <p:embed followColorScheme="full"/>
                  </p:oleObj>
                </mc:Choice>
                <mc:Fallback>
                  <p:oleObj name="Chart" r:id="rId10" imgW="4181495" imgH="4076861" progId="MSGraph.Chart.8">
                    <p:embed followColorScheme="full"/>
                    <p:pic>
                      <p:nvPicPr>
                        <p:cNvPr id="104467" name="Object 5">
                          <a:extLst>
                            <a:ext uri="{FF2B5EF4-FFF2-40B4-BE49-F238E27FC236}">
                              <a16:creationId xmlns:a16="http://schemas.microsoft.com/office/drawing/2014/main" id="{524A2227-F8A1-47B2-AF4C-EE2A738F745C}"/>
                            </a:ext>
                          </a:extLst>
                        </p:cNvPr>
                        <p:cNvPicPr>
                          <a:picLocks noChangeAspect="1" noChangeArrowheads="1"/>
                        </p:cNvPicPr>
                        <p:nvPr/>
                      </p:nvPicPr>
                      <p:blipFill>
                        <a:blip r:embed="rId11"/>
                        <a:srcRect/>
                        <a:stretch>
                          <a:fillRect/>
                        </a:stretch>
                      </p:blipFill>
                      <p:spPr bwMode="auto">
                        <a:xfrm>
                          <a:off x="4838700" y="1428750"/>
                          <a:ext cx="3810000" cy="371475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6" name="Group 48">
              <a:extLst>
                <a:ext uri="{FF2B5EF4-FFF2-40B4-BE49-F238E27FC236}">
                  <a16:creationId xmlns:a16="http://schemas.microsoft.com/office/drawing/2014/main" id="{968898D5-5AFE-4368-B9C3-555AEF8E9964}"/>
                </a:ext>
              </a:extLst>
            </p:cNvPr>
            <p:cNvGrpSpPr>
              <a:grpSpLocks/>
            </p:cNvGrpSpPr>
            <p:nvPr/>
          </p:nvGrpSpPr>
          <p:grpSpPr bwMode="auto">
            <a:xfrm>
              <a:off x="4800600" y="5111750"/>
              <a:ext cx="3995738" cy="641350"/>
              <a:chOff x="4800600" y="5530850"/>
              <a:chExt cx="3995738" cy="641350"/>
            </a:xfrm>
          </p:grpSpPr>
          <p:sp>
            <p:nvSpPr>
              <p:cNvPr id="64" name="Text Box 6">
                <a:extLst>
                  <a:ext uri="{FF2B5EF4-FFF2-40B4-BE49-F238E27FC236}">
                    <a16:creationId xmlns:a16="http://schemas.microsoft.com/office/drawing/2014/main" id="{61908485-4191-476B-9430-60CCA8C2EF90}"/>
                  </a:ext>
                </a:extLst>
              </p:cNvPr>
              <p:cNvSpPr txBox="1">
                <a:spLocks noChangeArrowheads="1"/>
              </p:cNvSpPr>
              <p:nvPr/>
            </p:nvSpPr>
            <p:spPr bwMode="auto">
              <a:xfrm>
                <a:off x="4800600" y="5530850"/>
                <a:ext cx="414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600" b="1">
                    <a:solidFill>
                      <a:srgbClr val="B2B2B2"/>
                    </a:solidFill>
                    <a:latin typeface="Arial Narrow" panose="020B0606020202030204" pitchFamily="34" charset="0"/>
                  </a:rPr>
                  <a:t>0.0</a:t>
                </a:r>
              </a:p>
            </p:txBody>
          </p:sp>
          <p:sp>
            <p:nvSpPr>
              <p:cNvPr id="65" name="Text Box 7">
                <a:extLst>
                  <a:ext uri="{FF2B5EF4-FFF2-40B4-BE49-F238E27FC236}">
                    <a16:creationId xmlns:a16="http://schemas.microsoft.com/office/drawing/2014/main" id="{4C0431D1-279F-4D9A-9110-B5C57B463667}"/>
                  </a:ext>
                </a:extLst>
              </p:cNvPr>
              <p:cNvSpPr txBox="1">
                <a:spLocks noChangeArrowheads="1"/>
              </p:cNvSpPr>
              <p:nvPr/>
            </p:nvSpPr>
            <p:spPr bwMode="auto">
              <a:xfrm>
                <a:off x="6591300" y="5530850"/>
                <a:ext cx="414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600" b="1">
                    <a:solidFill>
                      <a:srgbClr val="B2B2B2"/>
                    </a:solidFill>
                    <a:latin typeface="Arial Narrow" panose="020B0606020202030204" pitchFamily="34" charset="0"/>
                  </a:rPr>
                  <a:t>0.5</a:t>
                </a:r>
              </a:p>
            </p:txBody>
          </p:sp>
          <p:sp>
            <p:nvSpPr>
              <p:cNvPr id="66" name="Text Box 8">
                <a:extLst>
                  <a:ext uri="{FF2B5EF4-FFF2-40B4-BE49-F238E27FC236}">
                    <a16:creationId xmlns:a16="http://schemas.microsoft.com/office/drawing/2014/main" id="{AD550E00-4362-4F31-A6C0-ACA37CBF13B4}"/>
                  </a:ext>
                </a:extLst>
              </p:cNvPr>
              <p:cNvSpPr txBox="1">
                <a:spLocks noChangeArrowheads="1"/>
              </p:cNvSpPr>
              <p:nvPr/>
            </p:nvSpPr>
            <p:spPr bwMode="auto">
              <a:xfrm>
                <a:off x="5159375" y="5530850"/>
                <a:ext cx="414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600" b="1">
                    <a:solidFill>
                      <a:srgbClr val="B2B2B2"/>
                    </a:solidFill>
                    <a:latin typeface="Arial Narrow" panose="020B0606020202030204" pitchFamily="34" charset="0"/>
                  </a:rPr>
                  <a:t>0.1</a:t>
                </a:r>
              </a:p>
            </p:txBody>
          </p:sp>
          <p:sp>
            <p:nvSpPr>
              <p:cNvPr id="67" name="Text Box 9">
                <a:extLst>
                  <a:ext uri="{FF2B5EF4-FFF2-40B4-BE49-F238E27FC236}">
                    <a16:creationId xmlns:a16="http://schemas.microsoft.com/office/drawing/2014/main" id="{DD05E16C-0E53-4E6E-96B0-B561CBA78449}"/>
                  </a:ext>
                </a:extLst>
              </p:cNvPr>
              <p:cNvSpPr txBox="1">
                <a:spLocks noChangeArrowheads="1"/>
              </p:cNvSpPr>
              <p:nvPr/>
            </p:nvSpPr>
            <p:spPr bwMode="auto">
              <a:xfrm>
                <a:off x="5518150" y="5530850"/>
                <a:ext cx="414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600" b="1">
                    <a:solidFill>
                      <a:srgbClr val="B2B2B2"/>
                    </a:solidFill>
                    <a:latin typeface="Arial Narrow" panose="020B0606020202030204" pitchFamily="34" charset="0"/>
                  </a:rPr>
                  <a:t>0.2</a:t>
                </a:r>
              </a:p>
            </p:txBody>
          </p:sp>
          <p:sp>
            <p:nvSpPr>
              <p:cNvPr id="68" name="Text Box 10">
                <a:extLst>
                  <a:ext uri="{FF2B5EF4-FFF2-40B4-BE49-F238E27FC236}">
                    <a16:creationId xmlns:a16="http://schemas.microsoft.com/office/drawing/2014/main" id="{3DC3B713-6C72-4BC1-BCF9-426BE91315F6}"/>
                  </a:ext>
                </a:extLst>
              </p:cNvPr>
              <p:cNvSpPr txBox="1">
                <a:spLocks noChangeArrowheads="1"/>
              </p:cNvSpPr>
              <p:nvPr/>
            </p:nvSpPr>
            <p:spPr bwMode="auto">
              <a:xfrm>
                <a:off x="5875338" y="5530850"/>
                <a:ext cx="4143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600" b="1">
                    <a:solidFill>
                      <a:srgbClr val="B2B2B2"/>
                    </a:solidFill>
                    <a:latin typeface="Arial Narrow" panose="020B0606020202030204" pitchFamily="34" charset="0"/>
                  </a:rPr>
                  <a:t>0.3</a:t>
                </a:r>
              </a:p>
            </p:txBody>
          </p:sp>
          <p:sp>
            <p:nvSpPr>
              <p:cNvPr id="69" name="Text Box 11">
                <a:extLst>
                  <a:ext uri="{FF2B5EF4-FFF2-40B4-BE49-F238E27FC236}">
                    <a16:creationId xmlns:a16="http://schemas.microsoft.com/office/drawing/2014/main" id="{71F627A9-49CE-4BED-B802-05895A9E9FCC}"/>
                  </a:ext>
                </a:extLst>
              </p:cNvPr>
              <p:cNvSpPr txBox="1">
                <a:spLocks noChangeArrowheads="1"/>
              </p:cNvSpPr>
              <p:nvPr/>
            </p:nvSpPr>
            <p:spPr bwMode="auto">
              <a:xfrm>
                <a:off x="6234113" y="5530850"/>
                <a:ext cx="4143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600" b="1">
                    <a:solidFill>
                      <a:srgbClr val="B2B2B2"/>
                    </a:solidFill>
                    <a:latin typeface="Arial Narrow" panose="020B0606020202030204" pitchFamily="34" charset="0"/>
                  </a:rPr>
                  <a:t>0.4</a:t>
                </a:r>
              </a:p>
            </p:txBody>
          </p:sp>
          <p:sp>
            <p:nvSpPr>
              <p:cNvPr id="70" name="Text Box 12">
                <a:extLst>
                  <a:ext uri="{FF2B5EF4-FFF2-40B4-BE49-F238E27FC236}">
                    <a16:creationId xmlns:a16="http://schemas.microsoft.com/office/drawing/2014/main" id="{09EC5CD3-8423-40A6-A662-CD8D89BDBF69}"/>
                  </a:ext>
                </a:extLst>
              </p:cNvPr>
              <p:cNvSpPr txBox="1">
                <a:spLocks noChangeArrowheads="1"/>
              </p:cNvSpPr>
              <p:nvPr/>
            </p:nvSpPr>
            <p:spPr bwMode="auto">
              <a:xfrm>
                <a:off x="6950075" y="5530850"/>
                <a:ext cx="414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600" b="1">
                    <a:solidFill>
                      <a:srgbClr val="B2B2B2"/>
                    </a:solidFill>
                    <a:latin typeface="Arial Narrow" panose="020B0606020202030204" pitchFamily="34" charset="0"/>
                  </a:rPr>
                  <a:t>0.6</a:t>
                </a:r>
              </a:p>
            </p:txBody>
          </p:sp>
          <p:sp>
            <p:nvSpPr>
              <p:cNvPr id="71" name="Text Box 13">
                <a:extLst>
                  <a:ext uri="{FF2B5EF4-FFF2-40B4-BE49-F238E27FC236}">
                    <a16:creationId xmlns:a16="http://schemas.microsoft.com/office/drawing/2014/main" id="{413F6C53-727F-4DCB-98B1-200E86E4FF3F}"/>
                  </a:ext>
                </a:extLst>
              </p:cNvPr>
              <p:cNvSpPr txBox="1">
                <a:spLocks noChangeArrowheads="1"/>
              </p:cNvSpPr>
              <p:nvPr/>
            </p:nvSpPr>
            <p:spPr bwMode="auto">
              <a:xfrm>
                <a:off x="7308850" y="5530850"/>
                <a:ext cx="414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600" b="1">
                    <a:solidFill>
                      <a:srgbClr val="B2B2B2"/>
                    </a:solidFill>
                    <a:latin typeface="Arial Narrow" panose="020B0606020202030204" pitchFamily="34" charset="0"/>
                  </a:rPr>
                  <a:t>0.7</a:t>
                </a:r>
              </a:p>
            </p:txBody>
          </p:sp>
          <p:sp>
            <p:nvSpPr>
              <p:cNvPr id="72" name="Text Box 14">
                <a:extLst>
                  <a:ext uri="{FF2B5EF4-FFF2-40B4-BE49-F238E27FC236}">
                    <a16:creationId xmlns:a16="http://schemas.microsoft.com/office/drawing/2014/main" id="{52A91AC2-B04D-4614-98FB-B642B7D0C9F0}"/>
                  </a:ext>
                </a:extLst>
              </p:cNvPr>
              <p:cNvSpPr txBox="1">
                <a:spLocks noChangeArrowheads="1"/>
              </p:cNvSpPr>
              <p:nvPr/>
            </p:nvSpPr>
            <p:spPr bwMode="auto">
              <a:xfrm>
                <a:off x="7666038" y="5530850"/>
                <a:ext cx="4143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600" b="1">
                    <a:solidFill>
                      <a:srgbClr val="B2B2B2"/>
                    </a:solidFill>
                    <a:latin typeface="Arial Narrow" panose="020B0606020202030204" pitchFamily="34" charset="0"/>
                  </a:rPr>
                  <a:t>0.8</a:t>
                </a:r>
              </a:p>
            </p:txBody>
          </p:sp>
          <p:sp>
            <p:nvSpPr>
              <p:cNvPr id="73" name="Text Box 15">
                <a:extLst>
                  <a:ext uri="{FF2B5EF4-FFF2-40B4-BE49-F238E27FC236}">
                    <a16:creationId xmlns:a16="http://schemas.microsoft.com/office/drawing/2014/main" id="{E4C3B4D8-EFF7-4F66-9765-3436C4395BE7}"/>
                  </a:ext>
                </a:extLst>
              </p:cNvPr>
              <p:cNvSpPr txBox="1">
                <a:spLocks noChangeArrowheads="1"/>
              </p:cNvSpPr>
              <p:nvPr/>
            </p:nvSpPr>
            <p:spPr bwMode="auto">
              <a:xfrm>
                <a:off x="8024813" y="5530850"/>
                <a:ext cx="4143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600" b="1">
                    <a:solidFill>
                      <a:srgbClr val="B2B2B2"/>
                    </a:solidFill>
                    <a:latin typeface="Arial Narrow" panose="020B0606020202030204" pitchFamily="34" charset="0"/>
                  </a:rPr>
                  <a:t>0.9</a:t>
                </a:r>
              </a:p>
            </p:txBody>
          </p:sp>
          <p:sp>
            <p:nvSpPr>
              <p:cNvPr id="74" name="Text Box 16">
                <a:extLst>
                  <a:ext uri="{FF2B5EF4-FFF2-40B4-BE49-F238E27FC236}">
                    <a16:creationId xmlns:a16="http://schemas.microsoft.com/office/drawing/2014/main" id="{A0020A42-64D7-4378-9F98-E29944EB49F6}"/>
                  </a:ext>
                </a:extLst>
              </p:cNvPr>
              <p:cNvSpPr txBox="1">
                <a:spLocks noChangeArrowheads="1"/>
              </p:cNvSpPr>
              <p:nvPr/>
            </p:nvSpPr>
            <p:spPr bwMode="auto">
              <a:xfrm>
                <a:off x="8382000" y="5530850"/>
                <a:ext cx="414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600" b="1">
                    <a:solidFill>
                      <a:srgbClr val="B2B2B2"/>
                    </a:solidFill>
                    <a:latin typeface="Arial Narrow" panose="020B0606020202030204" pitchFamily="34" charset="0"/>
                  </a:rPr>
                  <a:t>1.0</a:t>
                </a:r>
              </a:p>
            </p:txBody>
          </p:sp>
          <p:sp>
            <p:nvSpPr>
              <p:cNvPr id="75" name="Text Box 28">
                <a:extLst>
                  <a:ext uri="{FF2B5EF4-FFF2-40B4-BE49-F238E27FC236}">
                    <a16:creationId xmlns:a16="http://schemas.microsoft.com/office/drawing/2014/main" id="{629FCAFB-5651-4E1B-A047-C3B7BAF2626A}"/>
                  </a:ext>
                </a:extLst>
              </p:cNvPr>
              <p:cNvSpPr txBox="1">
                <a:spLocks noChangeArrowheads="1"/>
              </p:cNvSpPr>
              <p:nvPr/>
            </p:nvSpPr>
            <p:spPr bwMode="auto">
              <a:xfrm>
                <a:off x="6629400" y="5775325"/>
                <a:ext cx="417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2000" b="1" i="1">
                    <a:solidFill>
                      <a:srgbClr val="B2B2B2"/>
                    </a:solidFill>
                  </a:rPr>
                  <a:t>x</a:t>
                </a:r>
                <a:r>
                  <a:rPr lang="en-US" altLang="en-US" sz="2000" b="1" baseline="-25000">
                    <a:solidFill>
                      <a:srgbClr val="B2B2B2"/>
                    </a:solidFill>
                  </a:rPr>
                  <a:t>1</a:t>
                </a:r>
              </a:p>
            </p:txBody>
          </p:sp>
        </p:grpSp>
        <p:grpSp>
          <p:nvGrpSpPr>
            <p:cNvPr id="37" name="Group 47">
              <a:extLst>
                <a:ext uri="{FF2B5EF4-FFF2-40B4-BE49-F238E27FC236}">
                  <a16:creationId xmlns:a16="http://schemas.microsoft.com/office/drawing/2014/main" id="{34B6D257-B5A9-4986-B4C3-E9852E7110DC}"/>
                </a:ext>
              </a:extLst>
            </p:cNvPr>
            <p:cNvGrpSpPr>
              <a:grpSpLocks/>
            </p:cNvGrpSpPr>
            <p:nvPr/>
          </p:nvGrpSpPr>
          <p:grpSpPr bwMode="auto">
            <a:xfrm>
              <a:off x="4092575" y="1485900"/>
              <a:ext cx="741363" cy="3613150"/>
              <a:chOff x="4092575" y="1905000"/>
              <a:chExt cx="741363" cy="3613150"/>
            </a:xfrm>
          </p:grpSpPr>
          <p:sp>
            <p:nvSpPr>
              <p:cNvPr id="52" name="Text Box 17">
                <a:extLst>
                  <a:ext uri="{FF2B5EF4-FFF2-40B4-BE49-F238E27FC236}">
                    <a16:creationId xmlns:a16="http://schemas.microsoft.com/office/drawing/2014/main" id="{778E9962-0142-4709-B9B3-97966DA474F9}"/>
                  </a:ext>
                </a:extLst>
              </p:cNvPr>
              <p:cNvSpPr txBox="1">
                <a:spLocks noChangeArrowheads="1"/>
              </p:cNvSpPr>
              <p:nvPr/>
            </p:nvSpPr>
            <p:spPr bwMode="auto">
              <a:xfrm>
                <a:off x="4419600" y="5181600"/>
                <a:ext cx="414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600" b="1">
                    <a:solidFill>
                      <a:srgbClr val="B2B2B2"/>
                    </a:solidFill>
                    <a:latin typeface="Arial Narrow" panose="020B0606020202030204" pitchFamily="34" charset="0"/>
                  </a:rPr>
                  <a:t>0.0</a:t>
                </a:r>
              </a:p>
            </p:txBody>
          </p:sp>
          <p:sp>
            <p:nvSpPr>
              <p:cNvPr id="53" name="Text Box 18">
                <a:extLst>
                  <a:ext uri="{FF2B5EF4-FFF2-40B4-BE49-F238E27FC236}">
                    <a16:creationId xmlns:a16="http://schemas.microsoft.com/office/drawing/2014/main" id="{42A7B49F-3C54-4933-ADD4-C805079972FE}"/>
                  </a:ext>
                </a:extLst>
              </p:cNvPr>
              <p:cNvSpPr txBox="1">
                <a:spLocks noChangeArrowheads="1"/>
              </p:cNvSpPr>
              <p:nvPr/>
            </p:nvSpPr>
            <p:spPr bwMode="auto">
              <a:xfrm>
                <a:off x="4419600" y="3543300"/>
                <a:ext cx="414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600" b="1">
                    <a:solidFill>
                      <a:srgbClr val="B2B2B2"/>
                    </a:solidFill>
                    <a:latin typeface="Arial Narrow" panose="020B0606020202030204" pitchFamily="34" charset="0"/>
                  </a:rPr>
                  <a:t>0.5</a:t>
                </a:r>
              </a:p>
            </p:txBody>
          </p:sp>
          <p:sp>
            <p:nvSpPr>
              <p:cNvPr id="54" name="Text Box 19">
                <a:extLst>
                  <a:ext uri="{FF2B5EF4-FFF2-40B4-BE49-F238E27FC236}">
                    <a16:creationId xmlns:a16="http://schemas.microsoft.com/office/drawing/2014/main" id="{6AD6B559-F841-4D6F-85EF-D9527BC40364}"/>
                  </a:ext>
                </a:extLst>
              </p:cNvPr>
              <p:cNvSpPr txBox="1">
                <a:spLocks noChangeArrowheads="1"/>
              </p:cNvSpPr>
              <p:nvPr/>
            </p:nvSpPr>
            <p:spPr bwMode="auto">
              <a:xfrm>
                <a:off x="4419600" y="4854575"/>
                <a:ext cx="414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600" b="1">
                    <a:solidFill>
                      <a:srgbClr val="B2B2B2"/>
                    </a:solidFill>
                    <a:latin typeface="Arial Narrow" panose="020B0606020202030204" pitchFamily="34" charset="0"/>
                  </a:rPr>
                  <a:t>0.1</a:t>
                </a:r>
              </a:p>
            </p:txBody>
          </p:sp>
          <p:sp>
            <p:nvSpPr>
              <p:cNvPr id="55" name="Text Box 20">
                <a:extLst>
                  <a:ext uri="{FF2B5EF4-FFF2-40B4-BE49-F238E27FC236}">
                    <a16:creationId xmlns:a16="http://schemas.microsoft.com/office/drawing/2014/main" id="{E0D95B49-F793-4AD2-AC67-B92478C53B7D}"/>
                  </a:ext>
                </a:extLst>
              </p:cNvPr>
              <p:cNvSpPr txBox="1">
                <a:spLocks noChangeArrowheads="1"/>
              </p:cNvSpPr>
              <p:nvPr/>
            </p:nvSpPr>
            <p:spPr bwMode="auto">
              <a:xfrm>
                <a:off x="4419600" y="4527550"/>
                <a:ext cx="414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600" b="1">
                    <a:solidFill>
                      <a:srgbClr val="B2B2B2"/>
                    </a:solidFill>
                    <a:latin typeface="Arial Narrow" panose="020B0606020202030204" pitchFamily="34" charset="0"/>
                  </a:rPr>
                  <a:t>0.2</a:t>
                </a:r>
              </a:p>
            </p:txBody>
          </p:sp>
          <p:sp>
            <p:nvSpPr>
              <p:cNvPr id="56" name="Text Box 21">
                <a:extLst>
                  <a:ext uri="{FF2B5EF4-FFF2-40B4-BE49-F238E27FC236}">
                    <a16:creationId xmlns:a16="http://schemas.microsoft.com/office/drawing/2014/main" id="{35D3087A-3036-4FEC-A901-4A2752B4495E}"/>
                  </a:ext>
                </a:extLst>
              </p:cNvPr>
              <p:cNvSpPr txBox="1">
                <a:spLocks noChangeArrowheads="1"/>
              </p:cNvSpPr>
              <p:nvPr/>
            </p:nvSpPr>
            <p:spPr bwMode="auto">
              <a:xfrm>
                <a:off x="4419600" y="4198938"/>
                <a:ext cx="414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600" b="1">
                    <a:solidFill>
                      <a:srgbClr val="B2B2B2"/>
                    </a:solidFill>
                    <a:latin typeface="Arial Narrow" panose="020B0606020202030204" pitchFamily="34" charset="0"/>
                  </a:rPr>
                  <a:t>0.3</a:t>
                </a:r>
              </a:p>
            </p:txBody>
          </p:sp>
          <p:sp>
            <p:nvSpPr>
              <p:cNvPr id="57" name="Text Box 22">
                <a:extLst>
                  <a:ext uri="{FF2B5EF4-FFF2-40B4-BE49-F238E27FC236}">
                    <a16:creationId xmlns:a16="http://schemas.microsoft.com/office/drawing/2014/main" id="{6E31145C-43BD-4B9D-8652-C902D4853B43}"/>
                  </a:ext>
                </a:extLst>
              </p:cNvPr>
              <p:cNvSpPr txBox="1">
                <a:spLocks noChangeArrowheads="1"/>
              </p:cNvSpPr>
              <p:nvPr/>
            </p:nvSpPr>
            <p:spPr bwMode="auto">
              <a:xfrm>
                <a:off x="4419600" y="3871913"/>
                <a:ext cx="414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600" b="1">
                    <a:solidFill>
                      <a:srgbClr val="B2B2B2"/>
                    </a:solidFill>
                    <a:latin typeface="Arial Narrow" panose="020B0606020202030204" pitchFamily="34" charset="0"/>
                  </a:rPr>
                  <a:t>0.4</a:t>
                </a:r>
              </a:p>
            </p:txBody>
          </p:sp>
          <p:sp>
            <p:nvSpPr>
              <p:cNvPr id="58" name="Text Box 23">
                <a:extLst>
                  <a:ext uri="{FF2B5EF4-FFF2-40B4-BE49-F238E27FC236}">
                    <a16:creationId xmlns:a16="http://schemas.microsoft.com/office/drawing/2014/main" id="{EC086343-872D-4D59-9A10-72C6DA697E30}"/>
                  </a:ext>
                </a:extLst>
              </p:cNvPr>
              <p:cNvSpPr txBox="1">
                <a:spLocks noChangeArrowheads="1"/>
              </p:cNvSpPr>
              <p:nvPr/>
            </p:nvSpPr>
            <p:spPr bwMode="auto">
              <a:xfrm>
                <a:off x="4419600" y="3216275"/>
                <a:ext cx="414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600" b="1">
                    <a:solidFill>
                      <a:srgbClr val="B2B2B2"/>
                    </a:solidFill>
                    <a:latin typeface="Arial Narrow" panose="020B0606020202030204" pitchFamily="34" charset="0"/>
                  </a:rPr>
                  <a:t>0.6</a:t>
                </a:r>
              </a:p>
            </p:txBody>
          </p:sp>
          <p:sp>
            <p:nvSpPr>
              <p:cNvPr id="59" name="Text Box 24">
                <a:extLst>
                  <a:ext uri="{FF2B5EF4-FFF2-40B4-BE49-F238E27FC236}">
                    <a16:creationId xmlns:a16="http://schemas.microsoft.com/office/drawing/2014/main" id="{013D8881-62FF-4B50-8092-7797EEB6782C}"/>
                  </a:ext>
                </a:extLst>
              </p:cNvPr>
              <p:cNvSpPr txBox="1">
                <a:spLocks noChangeArrowheads="1"/>
              </p:cNvSpPr>
              <p:nvPr/>
            </p:nvSpPr>
            <p:spPr bwMode="auto">
              <a:xfrm>
                <a:off x="4419600" y="2889250"/>
                <a:ext cx="414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600" b="1">
                    <a:solidFill>
                      <a:srgbClr val="B2B2B2"/>
                    </a:solidFill>
                    <a:latin typeface="Arial Narrow" panose="020B0606020202030204" pitchFamily="34" charset="0"/>
                  </a:rPr>
                  <a:t>0.7</a:t>
                </a:r>
              </a:p>
            </p:txBody>
          </p:sp>
          <p:sp>
            <p:nvSpPr>
              <p:cNvPr id="60" name="Text Box 25">
                <a:extLst>
                  <a:ext uri="{FF2B5EF4-FFF2-40B4-BE49-F238E27FC236}">
                    <a16:creationId xmlns:a16="http://schemas.microsoft.com/office/drawing/2014/main" id="{AB45C329-6C96-4E2F-A9BD-CFE2429FBC63}"/>
                  </a:ext>
                </a:extLst>
              </p:cNvPr>
              <p:cNvSpPr txBox="1">
                <a:spLocks noChangeArrowheads="1"/>
              </p:cNvSpPr>
              <p:nvPr/>
            </p:nvSpPr>
            <p:spPr bwMode="auto">
              <a:xfrm>
                <a:off x="4419600" y="2560638"/>
                <a:ext cx="414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600" b="1">
                    <a:solidFill>
                      <a:srgbClr val="B2B2B2"/>
                    </a:solidFill>
                    <a:latin typeface="Arial Narrow" panose="020B0606020202030204" pitchFamily="34" charset="0"/>
                  </a:rPr>
                  <a:t>0.8</a:t>
                </a:r>
              </a:p>
            </p:txBody>
          </p:sp>
          <p:sp>
            <p:nvSpPr>
              <p:cNvPr id="61" name="Text Box 26">
                <a:extLst>
                  <a:ext uri="{FF2B5EF4-FFF2-40B4-BE49-F238E27FC236}">
                    <a16:creationId xmlns:a16="http://schemas.microsoft.com/office/drawing/2014/main" id="{3344FB14-D1DD-4292-83A4-873F34D0ECA7}"/>
                  </a:ext>
                </a:extLst>
              </p:cNvPr>
              <p:cNvSpPr txBox="1">
                <a:spLocks noChangeArrowheads="1"/>
              </p:cNvSpPr>
              <p:nvPr/>
            </p:nvSpPr>
            <p:spPr bwMode="auto">
              <a:xfrm>
                <a:off x="4419600" y="2233613"/>
                <a:ext cx="414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600" b="1">
                    <a:solidFill>
                      <a:srgbClr val="B2B2B2"/>
                    </a:solidFill>
                    <a:latin typeface="Arial Narrow" panose="020B0606020202030204" pitchFamily="34" charset="0"/>
                  </a:rPr>
                  <a:t>0.9</a:t>
                </a:r>
              </a:p>
            </p:txBody>
          </p:sp>
          <p:sp>
            <p:nvSpPr>
              <p:cNvPr id="62" name="Text Box 27">
                <a:extLst>
                  <a:ext uri="{FF2B5EF4-FFF2-40B4-BE49-F238E27FC236}">
                    <a16:creationId xmlns:a16="http://schemas.microsoft.com/office/drawing/2014/main" id="{06D475FC-82F3-4833-BECB-5E14C898ED6E}"/>
                  </a:ext>
                </a:extLst>
              </p:cNvPr>
              <p:cNvSpPr txBox="1">
                <a:spLocks noChangeArrowheads="1"/>
              </p:cNvSpPr>
              <p:nvPr/>
            </p:nvSpPr>
            <p:spPr bwMode="auto">
              <a:xfrm>
                <a:off x="4419600" y="1905000"/>
                <a:ext cx="414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600" b="1">
                    <a:solidFill>
                      <a:srgbClr val="B2B2B2"/>
                    </a:solidFill>
                    <a:latin typeface="Arial Narrow" panose="020B0606020202030204" pitchFamily="34" charset="0"/>
                  </a:rPr>
                  <a:t>1.0</a:t>
                </a:r>
              </a:p>
            </p:txBody>
          </p:sp>
          <p:sp>
            <p:nvSpPr>
              <p:cNvPr id="63" name="Text Box 29">
                <a:extLst>
                  <a:ext uri="{FF2B5EF4-FFF2-40B4-BE49-F238E27FC236}">
                    <a16:creationId xmlns:a16="http://schemas.microsoft.com/office/drawing/2014/main" id="{B2D2021E-569B-40C1-BA52-6DD9DEDBB904}"/>
                  </a:ext>
                </a:extLst>
              </p:cNvPr>
              <p:cNvSpPr txBox="1">
                <a:spLocks noChangeArrowheads="1"/>
              </p:cNvSpPr>
              <p:nvPr/>
            </p:nvSpPr>
            <p:spPr bwMode="auto">
              <a:xfrm>
                <a:off x="4092575" y="3489325"/>
                <a:ext cx="417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2000" b="1" i="1">
                    <a:solidFill>
                      <a:srgbClr val="B2B2B2"/>
                    </a:solidFill>
                  </a:rPr>
                  <a:t>x</a:t>
                </a:r>
                <a:r>
                  <a:rPr lang="en-US" altLang="en-US" sz="2000" b="1" baseline="-25000">
                    <a:solidFill>
                      <a:srgbClr val="B2B2B2"/>
                    </a:solidFill>
                  </a:rPr>
                  <a:t>2</a:t>
                </a:r>
              </a:p>
            </p:txBody>
          </p:sp>
        </p:grpSp>
        <p:pic>
          <p:nvPicPr>
            <p:cNvPr id="38" name="Picture 985" descr="regcont">
              <a:extLst>
                <a:ext uri="{FF2B5EF4-FFF2-40B4-BE49-F238E27FC236}">
                  <a16:creationId xmlns:a16="http://schemas.microsoft.com/office/drawing/2014/main" id="{C49FC6A1-8CBE-410E-A04D-317921457271}"/>
                </a:ext>
              </a:extLst>
            </p:cNvPr>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4648200" y="1330325"/>
              <a:ext cx="4048125"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983" descr="regcont">
              <a:extLst>
                <a:ext uri="{FF2B5EF4-FFF2-40B4-BE49-F238E27FC236}">
                  <a16:creationId xmlns:a16="http://schemas.microsoft.com/office/drawing/2014/main" id="{B55812A2-D86C-4AE8-BE0B-B09E500436A4}"/>
                </a:ext>
              </a:extLst>
            </p:cNvPr>
            <p:cNvPicPr>
              <a:picLocks noChangeAspect="1" noChangeArrowheads="1"/>
            </p:cNvPicPr>
            <p:nvPr>
              <p:custDataLst>
                <p:tags r:id="rId6"/>
              </p:custDataLst>
            </p:nvPr>
          </p:nvPicPr>
          <p:blipFill>
            <a:blip r:embed="rId13">
              <a:extLst>
                <a:ext uri="{28A0092B-C50C-407E-A947-70E740481C1C}">
                  <a14:useLocalDpi xmlns:a14="http://schemas.microsoft.com/office/drawing/2010/main" val="0"/>
                </a:ext>
              </a:extLst>
            </a:blip>
            <a:srcRect/>
            <a:stretch>
              <a:fillRect/>
            </a:stretch>
          </p:blipFill>
          <p:spPr bwMode="auto">
            <a:xfrm>
              <a:off x="4645025" y="1330325"/>
              <a:ext cx="4048125"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Group 1034">
              <a:extLst>
                <a:ext uri="{FF2B5EF4-FFF2-40B4-BE49-F238E27FC236}">
                  <a16:creationId xmlns:a16="http://schemas.microsoft.com/office/drawing/2014/main" id="{3D33ED93-AFEC-4D2E-9C48-AA311010B276}"/>
                </a:ext>
              </a:extLst>
            </p:cNvPr>
            <p:cNvGrpSpPr>
              <a:grpSpLocks/>
            </p:cNvGrpSpPr>
            <p:nvPr/>
          </p:nvGrpSpPr>
          <p:grpSpPr bwMode="auto">
            <a:xfrm>
              <a:off x="5868988" y="4581525"/>
              <a:ext cx="506412" cy="336550"/>
              <a:chOff x="1606" y="3242"/>
              <a:chExt cx="319" cy="212"/>
            </a:xfrm>
          </p:grpSpPr>
          <p:sp>
            <p:nvSpPr>
              <p:cNvPr id="50" name="Rectangle 1022">
                <a:extLst>
                  <a:ext uri="{FF2B5EF4-FFF2-40B4-BE49-F238E27FC236}">
                    <a16:creationId xmlns:a16="http://schemas.microsoft.com/office/drawing/2014/main" id="{9EE0E1C5-8637-4F52-A310-9CCDA2BE3789}"/>
                  </a:ext>
                </a:extLst>
              </p:cNvPr>
              <p:cNvSpPr>
                <a:spLocks noChangeArrowheads="1"/>
              </p:cNvSpPr>
              <p:nvPr/>
            </p:nvSpPr>
            <p:spPr bwMode="auto">
              <a:xfrm>
                <a:off x="1654" y="3290"/>
                <a:ext cx="216" cy="120"/>
              </a:xfrm>
              <a:prstGeom prst="rect">
                <a:avLst/>
              </a:prstGeom>
              <a:solidFill>
                <a:schemeClr val="folHlink"/>
              </a:solidFill>
              <a:ln>
                <a:noFill/>
              </a:ln>
              <a:extLst>
                <a:ext uri="{91240B29-F687-4F45-9708-019B960494DF}">
                  <a14:hiddenLine xmlns:a14="http://schemas.microsoft.com/office/drawing/2010/main" w="28575">
                    <a:solidFill>
                      <a:srgbClr val="000000"/>
                    </a:solidFill>
                    <a:miter lim="800000"/>
                    <a:headEnd/>
                    <a:tailEnd type="none" w="med" len="lg"/>
                  </a14:hiddenLine>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1" name="Text Box 973">
                <a:extLst>
                  <a:ext uri="{FF2B5EF4-FFF2-40B4-BE49-F238E27FC236}">
                    <a16:creationId xmlns:a16="http://schemas.microsoft.com/office/drawing/2014/main" id="{F1D2DCD4-2F65-4A0A-A4AC-2FABE2DC5925}"/>
                  </a:ext>
                </a:extLst>
              </p:cNvPr>
              <p:cNvSpPr txBox="1">
                <a:spLocks noChangeArrowheads="1"/>
              </p:cNvSpPr>
              <p:nvPr/>
            </p:nvSpPr>
            <p:spPr bwMode="auto">
              <a:xfrm>
                <a:off x="1606" y="3242"/>
                <a:ext cx="31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600" b="1">
                    <a:solidFill>
                      <a:srgbClr val="FFFF00"/>
                    </a:solidFill>
                    <a:latin typeface="Arial Narrow" panose="020B0606020202030204" pitchFamily="34" charset="0"/>
                  </a:rPr>
                  <a:t>0.40</a:t>
                </a:r>
              </a:p>
            </p:txBody>
          </p:sp>
        </p:grpSp>
        <p:grpSp>
          <p:nvGrpSpPr>
            <p:cNvPr id="41" name="Group 1035">
              <a:extLst>
                <a:ext uri="{FF2B5EF4-FFF2-40B4-BE49-F238E27FC236}">
                  <a16:creationId xmlns:a16="http://schemas.microsoft.com/office/drawing/2014/main" id="{52CE1D57-0535-4B91-97CC-FCC592F8C6C7}"/>
                </a:ext>
              </a:extLst>
            </p:cNvPr>
            <p:cNvGrpSpPr>
              <a:grpSpLocks/>
            </p:cNvGrpSpPr>
            <p:nvPr/>
          </p:nvGrpSpPr>
          <p:grpSpPr bwMode="auto">
            <a:xfrm>
              <a:off x="6518275" y="3773488"/>
              <a:ext cx="506413" cy="336550"/>
              <a:chOff x="1606" y="3242"/>
              <a:chExt cx="319" cy="212"/>
            </a:xfrm>
          </p:grpSpPr>
          <p:sp>
            <p:nvSpPr>
              <p:cNvPr id="48" name="Rectangle 1036">
                <a:extLst>
                  <a:ext uri="{FF2B5EF4-FFF2-40B4-BE49-F238E27FC236}">
                    <a16:creationId xmlns:a16="http://schemas.microsoft.com/office/drawing/2014/main" id="{36714A6D-E618-4135-B3BA-134A0A21878A}"/>
                  </a:ext>
                </a:extLst>
              </p:cNvPr>
              <p:cNvSpPr>
                <a:spLocks noChangeArrowheads="1"/>
              </p:cNvSpPr>
              <p:nvPr/>
            </p:nvSpPr>
            <p:spPr bwMode="auto">
              <a:xfrm>
                <a:off x="1654" y="3290"/>
                <a:ext cx="216" cy="120"/>
              </a:xfrm>
              <a:prstGeom prst="rect">
                <a:avLst/>
              </a:prstGeom>
              <a:solidFill>
                <a:schemeClr val="folHlink"/>
              </a:solidFill>
              <a:ln>
                <a:noFill/>
              </a:ln>
              <a:extLst>
                <a:ext uri="{91240B29-F687-4F45-9708-019B960494DF}">
                  <a14:hiddenLine xmlns:a14="http://schemas.microsoft.com/office/drawing/2010/main" w="28575">
                    <a:solidFill>
                      <a:srgbClr val="000000"/>
                    </a:solidFill>
                    <a:miter lim="800000"/>
                    <a:headEnd/>
                    <a:tailEnd type="none" w="med" len="lg"/>
                  </a14:hiddenLine>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9" name="Text Box 1037">
                <a:extLst>
                  <a:ext uri="{FF2B5EF4-FFF2-40B4-BE49-F238E27FC236}">
                    <a16:creationId xmlns:a16="http://schemas.microsoft.com/office/drawing/2014/main" id="{2BC27CFE-20BD-4D19-B527-07F122B1472F}"/>
                  </a:ext>
                </a:extLst>
              </p:cNvPr>
              <p:cNvSpPr txBox="1">
                <a:spLocks noChangeArrowheads="1"/>
              </p:cNvSpPr>
              <p:nvPr/>
            </p:nvSpPr>
            <p:spPr bwMode="auto">
              <a:xfrm>
                <a:off x="1606" y="3242"/>
                <a:ext cx="31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600" b="1">
                    <a:solidFill>
                      <a:srgbClr val="FFFF00"/>
                    </a:solidFill>
                    <a:latin typeface="Arial Narrow" panose="020B0606020202030204" pitchFamily="34" charset="0"/>
                  </a:rPr>
                  <a:t>0.50</a:t>
                </a:r>
              </a:p>
            </p:txBody>
          </p:sp>
        </p:grpSp>
        <p:grpSp>
          <p:nvGrpSpPr>
            <p:cNvPr id="42" name="Group 1038">
              <a:extLst>
                <a:ext uri="{FF2B5EF4-FFF2-40B4-BE49-F238E27FC236}">
                  <a16:creationId xmlns:a16="http://schemas.microsoft.com/office/drawing/2014/main" id="{D3C337D2-2600-4607-874F-3A423EED04CC}"/>
                </a:ext>
              </a:extLst>
            </p:cNvPr>
            <p:cNvGrpSpPr>
              <a:grpSpLocks/>
            </p:cNvGrpSpPr>
            <p:nvPr/>
          </p:nvGrpSpPr>
          <p:grpSpPr bwMode="auto">
            <a:xfrm>
              <a:off x="7232650" y="3009900"/>
              <a:ext cx="506413" cy="336550"/>
              <a:chOff x="1606" y="3242"/>
              <a:chExt cx="319" cy="212"/>
            </a:xfrm>
          </p:grpSpPr>
          <p:sp>
            <p:nvSpPr>
              <p:cNvPr id="46" name="Rectangle 1039">
                <a:extLst>
                  <a:ext uri="{FF2B5EF4-FFF2-40B4-BE49-F238E27FC236}">
                    <a16:creationId xmlns:a16="http://schemas.microsoft.com/office/drawing/2014/main" id="{B9C4D639-5E0D-4696-9FC3-3CD9A0949AB7}"/>
                  </a:ext>
                </a:extLst>
              </p:cNvPr>
              <p:cNvSpPr>
                <a:spLocks noChangeArrowheads="1"/>
              </p:cNvSpPr>
              <p:nvPr/>
            </p:nvSpPr>
            <p:spPr bwMode="auto">
              <a:xfrm>
                <a:off x="1654" y="3290"/>
                <a:ext cx="216" cy="120"/>
              </a:xfrm>
              <a:prstGeom prst="rect">
                <a:avLst/>
              </a:prstGeom>
              <a:solidFill>
                <a:schemeClr val="folHlink"/>
              </a:solidFill>
              <a:ln>
                <a:noFill/>
              </a:ln>
              <a:extLst>
                <a:ext uri="{91240B29-F687-4F45-9708-019B960494DF}">
                  <a14:hiddenLine xmlns:a14="http://schemas.microsoft.com/office/drawing/2010/main" w="28575">
                    <a:solidFill>
                      <a:srgbClr val="000000"/>
                    </a:solidFill>
                    <a:miter lim="800000"/>
                    <a:headEnd/>
                    <a:tailEnd type="none" w="med" len="lg"/>
                  </a14:hiddenLine>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7" name="Text Box 1040">
                <a:extLst>
                  <a:ext uri="{FF2B5EF4-FFF2-40B4-BE49-F238E27FC236}">
                    <a16:creationId xmlns:a16="http://schemas.microsoft.com/office/drawing/2014/main" id="{9C555E86-6F75-48F9-BD63-9DB39F6007BB}"/>
                  </a:ext>
                </a:extLst>
              </p:cNvPr>
              <p:cNvSpPr txBox="1">
                <a:spLocks noChangeArrowheads="1"/>
              </p:cNvSpPr>
              <p:nvPr/>
            </p:nvSpPr>
            <p:spPr bwMode="auto">
              <a:xfrm>
                <a:off x="1606" y="3242"/>
                <a:ext cx="31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600" b="1">
                    <a:solidFill>
                      <a:srgbClr val="FFFF00"/>
                    </a:solidFill>
                    <a:latin typeface="Arial Narrow" panose="020B0606020202030204" pitchFamily="34" charset="0"/>
                  </a:rPr>
                  <a:t>0.60</a:t>
                </a:r>
              </a:p>
            </p:txBody>
          </p:sp>
        </p:grpSp>
        <p:grpSp>
          <p:nvGrpSpPr>
            <p:cNvPr id="43" name="Group 1041">
              <a:extLst>
                <a:ext uri="{FF2B5EF4-FFF2-40B4-BE49-F238E27FC236}">
                  <a16:creationId xmlns:a16="http://schemas.microsoft.com/office/drawing/2014/main" id="{BCCA45E7-9331-41D1-B889-5C0967EF0263}"/>
                </a:ext>
              </a:extLst>
            </p:cNvPr>
            <p:cNvGrpSpPr>
              <a:grpSpLocks/>
            </p:cNvGrpSpPr>
            <p:nvPr/>
          </p:nvGrpSpPr>
          <p:grpSpPr bwMode="auto">
            <a:xfrm>
              <a:off x="7893050" y="2132013"/>
              <a:ext cx="506413" cy="336550"/>
              <a:chOff x="1606" y="3242"/>
              <a:chExt cx="319" cy="212"/>
            </a:xfrm>
          </p:grpSpPr>
          <p:sp>
            <p:nvSpPr>
              <p:cNvPr id="44" name="Rectangle 1042">
                <a:extLst>
                  <a:ext uri="{FF2B5EF4-FFF2-40B4-BE49-F238E27FC236}">
                    <a16:creationId xmlns:a16="http://schemas.microsoft.com/office/drawing/2014/main" id="{15332169-B9F0-4394-A6D9-964CB95B0205}"/>
                  </a:ext>
                </a:extLst>
              </p:cNvPr>
              <p:cNvSpPr>
                <a:spLocks noChangeArrowheads="1"/>
              </p:cNvSpPr>
              <p:nvPr/>
            </p:nvSpPr>
            <p:spPr bwMode="auto">
              <a:xfrm>
                <a:off x="1654" y="3290"/>
                <a:ext cx="216" cy="120"/>
              </a:xfrm>
              <a:prstGeom prst="rect">
                <a:avLst/>
              </a:prstGeom>
              <a:solidFill>
                <a:schemeClr val="folHlink"/>
              </a:solidFill>
              <a:ln>
                <a:noFill/>
              </a:ln>
              <a:extLst>
                <a:ext uri="{91240B29-F687-4F45-9708-019B960494DF}">
                  <a14:hiddenLine xmlns:a14="http://schemas.microsoft.com/office/drawing/2010/main" w="28575">
                    <a:solidFill>
                      <a:srgbClr val="000000"/>
                    </a:solidFill>
                    <a:miter lim="800000"/>
                    <a:headEnd/>
                    <a:tailEnd type="none" w="med" len="lg"/>
                  </a14:hiddenLine>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5" name="Text Box 1043">
                <a:extLst>
                  <a:ext uri="{FF2B5EF4-FFF2-40B4-BE49-F238E27FC236}">
                    <a16:creationId xmlns:a16="http://schemas.microsoft.com/office/drawing/2014/main" id="{BF4C8700-DD50-4BF0-97C3-5CCFE91E1D74}"/>
                  </a:ext>
                </a:extLst>
              </p:cNvPr>
              <p:cNvSpPr txBox="1">
                <a:spLocks noChangeArrowheads="1"/>
              </p:cNvSpPr>
              <p:nvPr/>
            </p:nvSpPr>
            <p:spPr bwMode="auto">
              <a:xfrm>
                <a:off x="1606" y="3242"/>
                <a:ext cx="31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600" b="1">
                    <a:solidFill>
                      <a:srgbClr val="FFFF00"/>
                    </a:solidFill>
                    <a:latin typeface="Arial Narrow" panose="020B0606020202030204" pitchFamily="34" charset="0"/>
                  </a:rPr>
                  <a:t>0.70</a:t>
                </a:r>
              </a:p>
            </p:txBody>
          </p:sp>
        </p:grpSp>
      </p:grpSp>
      <p:sp>
        <p:nvSpPr>
          <p:cNvPr id="76" name="Rectangle 75">
            <a:extLst>
              <a:ext uri="{FF2B5EF4-FFF2-40B4-BE49-F238E27FC236}">
                <a16:creationId xmlns:a16="http://schemas.microsoft.com/office/drawing/2014/main" id="{9A643B73-DF56-48A1-B8E0-D7081CE12A1F}"/>
              </a:ext>
            </a:extLst>
          </p:cNvPr>
          <p:cNvSpPr/>
          <p:nvPr/>
        </p:nvSpPr>
        <p:spPr>
          <a:xfrm>
            <a:off x="4790642" y="3244334"/>
            <a:ext cx="2610715" cy="369332"/>
          </a:xfrm>
          <a:prstGeom prst="rect">
            <a:avLst/>
          </a:prstGeom>
        </p:spPr>
        <p:txBody>
          <a:bodyPr wrap="none">
            <a:spAutoFit/>
          </a:bodyPr>
          <a:lstStyle/>
          <a:p>
            <a:r>
              <a:rPr lang="en-MY" spc="-30" dirty="0"/>
              <a:t>What </a:t>
            </a:r>
            <a:r>
              <a:rPr lang="en-MY" spc="15" dirty="0"/>
              <a:t>is </a:t>
            </a:r>
            <a:r>
              <a:rPr lang="en-MY" dirty="0"/>
              <a:t>Machine</a:t>
            </a:r>
            <a:r>
              <a:rPr lang="en-MY" spc="-530" dirty="0"/>
              <a:t> </a:t>
            </a:r>
            <a:r>
              <a:rPr lang="en-MY" spc="10" dirty="0"/>
              <a:t>Learning?</a:t>
            </a:r>
            <a:endParaRPr lang="en-MY" dirty="0"/>
          </a:p>
        </p:txBody>
      </p:sp>
    </p:spTree>
    <p:extLst>
      <p:ext uri="{BB962C8B-B14F-4D97-AF65-F5344CB8AC3E}">
        <p14:creationId xmlns:p14="http://schemas.microsoft.com/office/powerpoint/2010/main" val="342937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C64051-31FF-4D5B-A09F-5844B6B8F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6CC8FC-35F3-4A92-AE7E-EEFF36CC0754}"/>
              </a:ext>
            </a:extLst>
          </p:cNvPr>
          <p:cNvSpPr>
            <a:spLocks noGrp="1"/>
          </p:cNvSpPr>
          <p:nvPr>
            <p:ph type="title"/>
          </p:nvPr>
        </p:nvSpPr>
        <p:spPr>
          <a:xfrm>
            <a:off x="1846580" y="568345"/>
            <a:ext cx="9701953" cy="1560716"/>
          </a:xfrm>
        </p:spPr>
        <p:txBody>
          <a:bodyPr>
            <a:normAutofit/>
          </a:bodyPr>
          <a:lstStyle/>
          <a:p>
            <a:r>
              <a:rPr lang="en-MY" spc="-30"/>
              <a:t>What </a:t>
            </a:r>
            <a:r>
              <a:rPr lang="en-MY" spc="15"/>
              <a:t>is </a:t>
            </a:r>
            <a:r>
              <a:rPr lang="en-MY"/>
              <a:t>Machine</a:t>
            </a:r>
            <a:r>
              <a:rPr lang="en-MY" spc="-530"/>
              <a:t> </a:t>
            </a:r>
            <a:r>
              <a:rPr lang="en-MY" spc="10"/>
              <a:t>Learning?</a:t>
            </a:r>
            <a:endParaRPr lang="en-MY" dirty="0"/>
          </a:p>
        </p:txBody>
      </p:sp>
      <p:cxnSp>
        <p:nvCxnSpPr>
          <p:cNvPr id="11" name="Straight Connector 10">
            <a:extLst>
              <a:ext uri="{FF2B5EF4-FFF2-40B4-BE49-F238E27FC236}">
                <a16:creationId xmlns:a16="http://schemas.microsoft.com/office/drawing/2014/main" id="{E5A3E23B-D22F-4E7C-B490-F6CA780C374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46580" y="2176009"/>
            <a:ext cx="970195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2">
            <a:extLst>
              <a:ext uri="{FF2B5EF4-FFF2-40B4-BE49-F238E27FC236}">
                <a16:creationId xmlns:a16="http://schemas.microsoft.com/office/drawing/2014/main" id="{3A2A4D0A-5821-42DA-A2DA-392DB8DC8573}"/>
              </a:ext>
            </a:extLst>
          </p:cNvPr>
          <p:cNvGraphicFramePr>
            <a:graphicFrameLocks noGrp="1"/>
          </p:cNvGraphicFramePr>
          <p:nvPr>
            <p:ph sz="quarter" idx="13"/>
            <p:extLst>
              <p:ext uri="{D42A27DB-BD31-4B8C-83A1-F6EECF244321}">
                <p14:modId xmlns:p14="http://schemas.microsoft.com/office/powerpoint/2010/main" val="424357435"/>
              </p:ext>
            </p:extLst>
          </p:nvPr>
        </p:nvGraphicFramePr>
        <p:xfrm>
          <a:off x="1846580" y="2438400"/>
          <a:ext cx="9701953" cy="365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9893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950375-EE42-4BC7-999B-EC782FB95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34FFD5-EC1E-4924-B069-1C3D1E2E4E79}"/>
              </a:ext>
            </a:extLst>
          </p:cNvPr>
          <p:cNvSpPr>
            <a:spLocks noGrp="1"/>
          </p:cNvSpPr>
          <p:nvPr>
            <p:ph type="title"/>
          </p:nvPr>
        </p:nvSpPr>
        <p:spPr>
          <a:xfrm>
            <a:off x="8466230" y="2274276"/>
            <a:ext cx="3229574" cy="3821723"/>
          </a:xfrm>
        </p:spPr>
        <p:txBody>
          <a:bodyPr anchor="t">
            <a:normAutofit/>
          </a:bodyPr>
          <a:lstStyle/>
          <a:p>
            <a:r>
              <a:rPr lang="en-US" altLang="en-US" sz="3400" b="1"/>
              <a:t>Types of Learning</a:t>
            </a:r>
            <a:endParaRPr lang="en-MY" sz="3400"/>
          </a:p>
        </p:txBody>
      </p:sp>
      <p:cxnSp>
        <p:nvCxnSpPr>
          <p:cNvPr id="11" name="Straight Connector 10">
            <a:extLst>
              <a:ext uri="{FF2B5EF4-FFF2-40B4-BE49-F238E27FC236}">
                <a16:creationId xmlns:a16="http://schemas.microsoft.com/office/drawing/2014/main" id="{BAEC8531-12DE-43E5-AF86-2B83C072C4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66230" y="2050626"/>
            <a:ext cx="322783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146BFF7-F7BB-4863-BD86-4EC6328C2BF7}"/>
              </a:ext>
            </a:extLst>
          </p:cNvPr>
          <p:cNvGraphicFramePr>
            <a:graphicFrameLocks noGrp="1"/>
          </p:cNvGraphicFramePr>
          <p:nvPr>
            <p:ph sz="quarter" idx="13"/>
            <p:extLst>
              <p:ext uri="{D42A27DB-BD31-4B8C-83A1-F6EECF244321}">
                <p14:modId xmlns:p14="http://schemas.microsoft.com/office/powerpoint/2010/main" val="1156932469"/>
              </p:ext>
            </p:extLst>
          </p:nvPr>
        </p:nvGraphicFramePr>
        <p:xfrm>
          <a:off x="642938" y="642938"/>
          <a:ext cx="718820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9002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950375-EE42-4BC7-999B-EC782FB95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C7D82F-9AB3-45FC-B34C-C3DCD64860C4}"/>
              </a:ext>
            </a:extLst>
          </p:cNvPr>
          <p:cNvSpPr>
            <a:spLocks noGrp="1"/>
          </p:cNvSpPr>
          <p:nvPr>
            <p:ph type="title"/>
          </p:nvPr>
        </p:nvSpPr>
        <p:spPr>
          <a:xfrm>
            <a:off x="8466230" y="2274276"/>
            <a:ext cx="3229574" cy="3821723"/>
          </a:xfrm>
        </p:spPr>
        <p:txBody>
          <a:bodyPr anchor="t">
            <a:normAutofit/>
          </a:bodyPr>
          <a:lstStyle/>
          <a:p>
            <a:r>
              <a:rPr lang="en-MY" sz="3400"/>
              <a:t>Machine Learning Based Predictive modeling</a:t>
            </a:r>
          </a:p>
        </p:txBody>
      </p:sp>
      <p:cxnSp>
        <p:nvCxnSpPr>
          <p:cNvPr id="11" name="Straight Connector 10">
            <a:extLst>
              <a:ext uri="{FF2B5EF4-FFF2-40B4-BE49-F238E27FC236}">
                <a16:creationId xmlns:a16="http://schemas.microsoft.com/office/drawing/2014/main" id="{BAEC8531-12DE-43E5-AF86-2B83C072C4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66230" y="2050626"/>
            <a:ext cx="322783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74AA969-2DE0-443F-B80E-CCD9A43E74EE}"/>
              </a:ext>
            </a:extLst>
          </p:cNvPr>
          <p:cNvGraphicFramePr>
            <a:graphicFrameLocks noGrp="1"/>
          </p:cNvGraphicFramePr>
          <p:nvPr>
            <p:ph sz="quarter" idx="13"/>
            <p:extLst>
              <p:ext uri="{D42A27DB-BD31-4B8C-83A1-F6EECF244321}">
                <p14:modId xmlns:p14="http://schemas.microsoft.com/office/powerpoint/2010/main" val="1361457973"/>
              </p:ext>
            </p:extLst>
          </p:nvPr>
        </p:nvGraphicFramePr>
        <p:xfrm>
          <a:off x="642938" y="642938"/>
          <a:ext cx="718820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0476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582C4845-0D78-4D23-853C-D2B548EAE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54" name="Rectangle 2">
            <a:extLst>
              <a:ext uri="{FF2B5EF4-FFF2-40B4-BE49-F238E27FC236}">
                <a16:creationId xmlns:a16="http://schemas.microsoft.com/office/drawing/2014/main" id="{413B6222-19F4-4CBF-B8FC-A3E7845D57E5}"/>
              </a:ext>
            </a:extLst>
          </p:cNvPr>
          <p:cNvSpPr>
            <a:spLocks noGrp="1" noChangeArrowheads="1"/>
          </p:cNvSpPr>
          <p:nvPr>
            <p:ph type="title"/>
          </p:nvPr>
        </p:nvSpPr>
        <p:spPr>
          <a:xfrm>
            <a:off x="1360715" y="1205363"/>
            <a:ext cx="2971848" cy="4447274"/>
          </a:xfrm>
        </p:spPr>
        <p:txBody>
          <a:bodyPr anchor="ctr">
            <a:normAutofit/>
          </a:bodyPr>
          <a:lstStyle/>
          <a:p>
            <a:pPr algn="r"/>
            <a:r>
              <a:rPr lang="en-US" altLang="zh-CN" sz="4000" dirty="0"/>
              <a:t>Definition of Gaussian Process Regression (GPR)</a:t>
            </a:r>
          </a:p>
        </p:txBody>
      </p:sp>
      <p:cxnSp>
        <p:nvCxnSpPr>
          <p:cNvPr id="74" name="Straight Connector 73">
            <a:extLst>
              <a:ext uri="{FF2B5EF4-FFF2-40B4-BE49-F238E27FC236}">
                <a16:creationId xmlns:a16="http://schemas.microsoft.com/office/drawing/2014/main" id="{4E5365E6-B851-45B6-821E-CBF24C76A2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64872"/>
            <a:ext cx="0" cy="292825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755" name="Rectangle 3">
            <a:extLst>
              <a:ext uri="{FF2B5EF4-FFF2-40B4-BE49-F238E27FC236}">
                <a16:creationId xmlns:a16="http://schemas.microsoft.com/office/drawing/2014/main" id="{1C934302-25E2-4357-88EA-84182389A9BD}"/>
              </a:ext>
            </a:extLst>
          </p:cNvPr>
          <p:cNvSpPr>
            <a:spLocks noGrp="1" noChangeArrowheads="1"/>
          </p:cNvSpPr>
          <p:nvPr>
            <p:ph idx="1"/>
          </p:nvPr>
        </p:nvSpPr>
        <p:spPr>
          <a:xfrm>
            <a:off x="4976028" y="1205364"/>
            <a:ext cx="5691965" cy="4447274"/>
          </a:xfrm>
        </p:spPr>
        <p:txBody>
          <a:bodyPr anchor="ctr">
            <a:normAutofit/>
          </a:bodyPr>
          <a:lstStyle/>
          <a:p>
            <a:pPr>
              <a:lnSpc>
                <a:spcPct val="101000"/>
              </a:lnSpc>
            </a:pPr>
            <a:r>
              <a:rPr lang="en-US" altLang="zh-CN" sz="1500" dirty="0"/>
              <a:t>A Gaussian process is defined as a probability distribution over functions y(x), such that the set of values of y(x) evaluated at an arbitrary set of points x1,.. </a:t>
            </a:r>
            <a:r>
              <a:rPr lang="en-US" altLang="zh-CN" sz="1500" dirty="0" err="1"/>
              <a:t>Xn</a:t>
            </a:r>
            <a:r>
              <a:rPr lang="en-US" altLang="zh-CN" sz="1500" dirty="0"/>
              <a:t> jointly have a Gaussian distribution.</a:t>
            </a:r>
          </a:p>
          <a:p>
            <a:pPr lvl="1">
              <a:lnSpc>
                <a:spcPct val="101000"/>
              </a:lnSpc>
            </a:pPr>
            <a:r>
              <a:rPr lang="en-US" altLang="zh-CN" sz="1500" dirty="0"/>
              <a:t>Probability distribution </a:t>
            </a:r>
            <a:r>
              <a:rPr lang="en-US" altLang="zh-CN" sz="1500" i="1" dirty="0"/>
              <a:t>indexed by</a:t>
            </a:r>
            <a:r>
              <a:rPr lang="en-US" altLang="zh-CN" sz="1500" dirty="0"/>
              <a:t> an arbitrary set</a:t>
            </a:r>
          </a:p>
          <a:p>
            <a:pPr lvl="1">
              <a:lnSpc>
                <a:spcPct val="101000"/>
              </a:lnSpc>
            </a:pPr>
            <a:r>
              <a:rPr lang="en-US" altLang="zh-CN" sz="1500" dirty="0"/>
              <a:t>Any finite subset of indices defines a multivariate Gaussian distribution</a:t>
            </a:r>
          </a:p>
          <a:p>
            <a:pPr lvl="1">
              <a:lnSpc>
                <a:spcPct val="101000"/>
              </a:lnSpc>
            </a:pPr>
            <a:endParaRPr lang="en-US" altLang="zh-CN" sz="1500" dirty="0"/>
          </a:p>
          <a:p>
            <a:pPr>
              <a:lnSpc>
                <a:spcPct val="101000"/>
              </a:lnSpc>
            </a:pPr>
            <a:r>
              <a:rPr lang="en-US" altLang="zh-CN" sz="1500" dirty="0"/>
              <a:t>Input space X, for each x the distribution is a Gaussian, what determines the GP is </a:t>
            </a:r>
          </a:p>
          <a:p>
            <a:pPr lvl="1">
              <a:lnSpc>
                <a:spcPct val="101000"/>
              </a:lnSpc>
            </a:pPr>
            <a:r>
              <a:rPr lang="en-US" altLang="zh-CN" sz="1500" dirty="0"/>
              <a:t>The mean function µ(x) = E(y(x))</a:t>
            </a:r>
          </a:p>
          <a:p>
            <a:pPr lvl="1">
              <a:lnSpc>
                <a:spcPct val="101000"/>
              </a:lnSpc>
            </a:pPr>
            <a:r>
              <a:rPr lang="en-US" altLang="zh-CN" sz="1500" dirty="0"/>
              <a:t>The covariance function (kernel) k(</a:t>
            </a:r>
            <a:r>
              <a:rPr lang="en-US" altLang="zh-CN" sz="1500" dirty="0" err="1"/>
              <a:t>x,x</a:t>
            </a:r>
            <a:r>
              <a:rPr lang="en-US" altLang="zh-CN" sz="1500" dirty="0"/>
              <a:t>')=E(y(x)y(x'))</a:t>
            </a:r>
          </a:p>
          <a:p>
            <a:pPr lvl="1">
              <a:lnSpc>
                <a:spcPct val="101000"/>
              </a:lnSpc>
            </a:pPr>
            <a:r>
              <a:rPr lang="en-US" altLang="zh-CN" sz="1500" dirty="0"/>
              <a:t>In most applications, we take µ(x)=0. Hence the prior is represented by the kernel.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8C4C6B5E-104B-4D05-8CFC-43E93C362334}"/>
              </a:ext>
            </a:extLst>
          </p:cNvPr>
          <p:cNvSpPr>
            <a:spLocks noGrp="1" noChangeArrowheads="1"/>
          </p:cNvSpPr>
          <p:nvPr>
            <p:ph type="title"/>
          </p:nvPr>
        </p:nvSpPr>
        <p:spPr/>
        <p:txBody>
          <a:bodyPr/>
          <a:lstStyle/>
          <a:p>
            <a:r>
              <a:rPr lang="en-US" altLang="zh-CN" sz="4000" dirty="0"/>
              <a:t>Linear regression updated by GPR</a:t>
            </a:r>
          </a:p>
        </p:txBody>
      </p:sp>
      <p:sp>
        <p:nvSpPr>
          <p:cNvPr id="207875" name="Rectangle 3">
            <a:extLst>
              <a:ext uri="{FF2B5EF4-FFF2-40B4-BE49-F238E27FC236}">
                <a16:creationId xmlns:a16="http://schemas.microsoft.com/office/drawing/2014/main" id="{7E064E28-0A1A-4930-B08B-BB2CC30250D8}"/>
              </a:ext>
            </a:extLst>
          </p:cNvPr>
          <p:cNvSpPr>
            <a:spLocks noGrp="1" noChangeArrowheads="1"/>
          </p:cNvSpPr>
          <p:nvPr>
            <p:ph type="body" sz="half" idx="1"/>
          </p:nvPr>
        </p:nvSpPr>
        <p:spPr>
          <a:xfrm>
            <a:off x="2209801" y="2554705"/>
            <a:ext cx="7415213" cy="4114800"/>
          </a:xfrm>
        </p:spPr>
        <p:txBody>
          <a:bodyPr>
            <a:normAutofit/>
          </a:bodyPr>
          <a:lstStyle/>
          <a:p>
            <a:r>
              <a:rPr lang="en-US" altLang="zh-CN" sz="2800" dirty="0"/>
              <a:t>Specific case of a Gaussian Process</a:t>
            </a:r>
          </a:p>
          <a:p>
            <a:r>
              <a:rPr lang="en-US" altLang="zh-CN" sz="2800" dirty="0"/>
              <a:t>It is defined by the linear regression model </a:t>
            </a:r>
          </a:p>
          <a:p>
            <a:pPr>
              <a:buFont typeface="Tahoma" panose="020B0604030504040204" pitchFamily="34" charset="0"/>
              <a:buNone/>
            </a:pPr>
            <a:endParaRPr lang="en-US" altLang="zh-CN" sz="2800" dirty="0"/>
          </a:p>
          <a:p>
            <a:pPr>
              <a:buFont typeface="Tahoma" panose="020B0604030504040204" pitchFamily="34" charset="0"/>
              <a:buNone/>
            </a:pPr>
            <a:r>
              <a:rPr lang="en-US" altLang="zh-CN" sz="2800" dirty="0"/>
              <a:t>   with a weight prior </a:t>
            </a:r>
          </a:p>
          <a:p>
            <a:pPr>
              <a:buFont typeface="Tahoma" panose="020B0604030504040204" pitchFamily="34" charset="0"/>
              <a:buNone/>
            </a:pPr>
            <a:endParaRPr lang="en-US" altLang="zh-CN" sz="2800" dirty="0"/>
          </a:p>
          <a:p>
            <a:pPr>
              <a:buFont typeface="Tahoma" panose="020B0604030504040204" pitchFamily="34" charset="0"/>
              <a:buNone/>
            </a:pPr>
            <a:r>
              <a:rPr lang="en-US" altLang="zh-CN" sz="2800" dirty="0"/>
              <a:t>   the kernel function is given by </a:t>
            </a:r>
          </a:p>
        </p:txBody>
      </p:sp>
      <p:graphicFrame>
        <p:nvGraphicFramePr>
          <p:cNvPr id="207878" name="Object 6">
            <a:extLst>
              <a:ext uri="{FF2B5EF4-FFF2-40B4-BE49-F238E27FC236}">
                <a16:creationId xmlns:a16="http://schemas.microsoft.com/office/drawing/2014/main" id="{1368F33C-F111-4849-BBBE-731A468027A6}"/>
              </a:ext>
            </a:extLst>
          </p:cNvPr>
          <p:cNvGraphicFramePr>
            <a:graphicFrameLocks noGrp="1" noChangeAspect="1"/>
          </p:cNvGraphicFramePr>
          <p:nvPr>
            <p:ph sz="half" idx="2"/>
          </p:nvPr>
        </p:nvGraphicFramePr>
        <p:xfrm>
          <a:off x="4151313" y="4868863"/>
          <a:ext cx="3887787" cy="941387"/>
        </p:xfrm>
        <a:graphic>
          <a:graphicData uri="http://schemas.openxmlformats.org/presentationml/2006/ole">
            <mc:AlternateContent xmlns:mc="http://schemas.openxmlformats.org/markup-compatibility/2006">
              <mc:Choice xmlns:v="urn:schemas-microsoft-com:vml" Requires="v">
                <p:oleObj spid="_x0000_s12302" name="公式" r:id="rId3" imgW="1625400" imgH="393480" progId="Equation.3">
                  <p:embed/>
                </p:oleObj>
              </mc:Choice>
              <mc:Fallback>
                <p:oleObj name="公式" r:id="rId3" imgW="1625400" imgH="393480" progId="Equation.3">
                  <p:embed/>
                  <p:pic>
                    <p:nvPicPr>
                      <p:cNvPr id="207878" name="Object 6">
                        <a:extLst>
                          <a:ext uri="{FF2B5EF4-FFF2-40B4-BE49-F238E27FC236}">
                            <a16:creationId xmlns:a16="http://schemas.microsoft.com/office/drawing/2014/main" id="{1368F33C-F111-4849-BBBE-731A468027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1313" y="4868863"/>
                        <a:ext cx="3887787" cy="941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25400" dist="35921" dir="2700000" algn="ctr" rotWithShape="0">
                                <a:srgbClr val="808080"/>
                              </a:outerShdw>
                            </a:effectLst>
                          </a14:hiddenEffects>
                        </a:ext>
                      </a:extLst>
                    </p:spPr>
                  </p:pic>
                </p:oleObj>
              </mc:Fallback>
            </mc:AlternateContent>
          </a:graphicData>
        </a:graphic>
      </p:graphicFrame>
      <p:graphicFrame>
        <p:nvGraphicFramePr>
          <p:cNvPr id="207876" name="Object 4">
            <a:extLst>
              <a:ext uri="{FF2B5EF4-FFF2-40B4-BE49-F238E27FC236}">
                <a16:creationId xmlns:a16="http://schemas.microsoft.com/office/drawing/2014/main" id="{ADDE448B-F613-4C94-9819-EEF688257195}"/>
              </a:ext>
            </a:extLst>
          </p:cNvPr>
          <p:cNvGraphicFramePr>
            <a:graphicFrameLocks noChangeAspect="1"/>
          </p:cNvGraphicFramePr>
          <p:nvPr>
            <p:extLst>
              <p:ext uri="{D42A27DB-BD31-4B8C-83A1-F6EECF244321}">
                <p14:modId xmlns:p14="http://schemas.microsoft.com/office/powerpoint/2010/main" val="2729950123"/>
              </p:ext>
            </p:extLst>
          </p:nvPr>
        </p:nvGraphicFramePr>
        <p:xfrm>
          <a:off x="7751763" y="2769269"/>
          <a:ext cx="2233612" cy="558800"/>
        </p:xfrm>
        <a:graphic>
          <a:graphicData uri="http://schemas.openxmlformats.org/presentationml/2006/ole">
            <mc:AlternateContent xmlns:mc="http://schemas.openxmlformats.org/markup-compatibility/2006">
              <mc:Choice xmlns:v="urn:schemas-microsoft-com:vml" Requires="v">
                <p:oleObj spid="_x0000_s12303" name="公式" r:id="rId5" imgW="914400" imgH="228600" progId="Equation.3">
                  <p:embed/>
                </p:oleObj>
              </mc:Choice>
              <mc:Fallback>
                <p:oleObj name="公式" r:id="rId5" imgW="914400" imgH="228600" progId="Equation.3">
                  <p:embed/>
                  <p:pic>
                    <p:nvPicPr>
                      <p:cNvPr id="207876" name="Object 4">
                        <a:extLst>
                          <a:ext uri="{FF2B5EF4-FFF2-40B4-BE49-F238E27FC236}">
                            <a16:creationId xmlns:a16="http://schemas.microsoft.com/office/drawing/2014/main" id="{ADDE448B-F613-4C94-9819-EEF6882571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1763" y="2769269"/>
                        <a:ext cx="2233612"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7877" name="Object 5">
            <a:extLst>
              <a:ext uri="{FF2B5EF4-FFF2-40B4-BE49-F238E27FC236}">
                <a16:creationId xmlns:a16="http://schemas.microsoft.com/office/drawing/2014/main" id="{CC0BE15F-A262-4942-99E7-C53A59E8236E}"/>
              </a:ext>
            </a:extLst>
          </p:cNvPr>
          <p:cNvGraphicFramePr>
            <a:graphicFrameLocks noChangeAspect="1"/>
          </p:cNvGraphicFramePr>
          <p:nvPr/>
        </p:nvGraphicFramePr>
        <p:xfrm>
          <a:off x="4583113" y="3789363"/>
          <a:ext cx="3168650" cy="544512"/>
        </p:xfrm>
        <a:graphic>
          <a:graphicData uri="http://schemas.openxmlformats.org/presentationml/2006/ole">
            <mc:AlternateContent xmlns:mc="http://schemas.openxmlformats.org/markup-compatibility/2006">
              <mc:Choice xmlns:v="urn:schemas-microsoft-com:vml" Requires="v">
                <p:oleObj spid="_x0000_s12304" name="公式" r:id="rId7" imgW="1333440" imgH="228600" progId="Equation.3">
                  <p:embed/>
                </p:oleObj>
              </mc:Choice>
              <mc:Fallback>
                <p:oleObj name="公式" r:id="rId7" imgW="1333440" imgH="228600" progId="Equation.3">
                  <p:embed/>
                  <p:pic>
                    <p:nvPicPr>
                      <p:cNvPr id="207877" name="Object 5">
                        <a:extLst>
                          <a:ext uri="{FF2B5EF4-FFF2-40B4-BE49-F238E27FC236}">
                            <a16:creationId xmlns:a16="http://schemas.microsoft.com/office/drawing/2014/main" id="{CC0BE15F-A262-4942-99E7-C53A59E823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3113" y="3789363"/>
                        <a:ext cx="3168650" cy="54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9928" name="Freeform 5">
            <a:extLst>
              <a:ext uri="{FF2B5EF4-FFF2-40B4-BE49-F238E27FC236}">
                <a16:creationId xmlns:a16="http://schemas.microsoft.com/office/drawing/2014/main" id="{BA5F7EC4-50B7-48BB-932E-240DC36E9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cxnSp>
        <p:nvCxnSpPr>
          <p:cNvPr id="209929" name="Straight Connector 76">
            <a:extLst>
              <a:ext uri="{FF2B5EF4-FFF2-40B4-BE49-F238E27FC236}">
                <a16:creationId xmlns:a16="http://schemas.microsoft.com/office/drawing/2014/main" id="{057720F2-65E7-43F2-854A-2F4A614BC4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209930" name="Rectangle 78">
            <a:extLst>
              <a:ext uri="{FF2B5EF4-FFF2-40B4-BE49-F238E27FC236}">
                <a16:creationId xmlns:a16="http://schemas.microsoft.com/office/drawing/2014/main" id="{78EFC8C8-EFF2-4687-93A2-F31B0234F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922" name="Rectangle 2">
            <a:extLst>
              <a:ext uri="{FF2B5EF4-FFF2-40B4-BE49-F238E27FC236}">
                <a16:creationId xmlns:a16="http://schemas.microsoft.com/office/drawing/2014/main" id="{67BF20BE-4443-4919-8656-FA9B6C442D7C}"/>
              </a:ext>
            </a:extLst>
          </p:cNvPr>
          <p:cNvSpPr>
            <a:spLocks noGrp="1" noChangeArrowheads="1"/>
          </p:cNvSpPr>
          <p:nvPr>
            <p:ph type="title"/>
          </p:nvPr>
        </p:nvSpPr>
        <p:spPr>
          <a:xfrm>
            <a:off x="6400800" y="568345"/>
            <a:ext cx="5303471" cy="1560716"/>
          </a:xfrm>
        </p:spPr>
        <p:txBody>
          <a:bodyPr vert="horz" lIns="91440" tIns="45720" rIns="91440" bIns="45720" rtlCol="0" anchor="t">
            <a:normAutofit/>
          </a:bodyPr>
          <a:lstStyle/>
          <a:p>
            <a:r>
              <a:rPr lang="en-US" altLang="zh-CN"/>
              <a:t>Kernel function</a:t>
            </a:r>
          </a:p>
        </p:txBody>
      </p:sp>
      <p:sp>
        <p:nvSpPr>
          <p:cNvPr id="209931" name="Rounded Rectangle 13">
            <a:extLst>
              <a:ext uri="{FF2B5EF4-FFF2-40B4-BE49-F238E27FC236}">
                <a16:creationId xmlns:a16="http://schemas.microsoft.com/office/drawing/2014/main" id="{AB6FAF7E-F403-41B9-A46E-E1146AB91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655" y="1534308"/>
            <a:ext cx="5127306" cy="4358546"/>
          </a:xfrm>
          <a:prstGeom prst="roundRect">
            <a:avLst>
              <a:gd name="adj" fmla="val 246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9924" name="Picture 4">
            <a:extLst>
              <a:ext uri="{FF2B5EF4-FFF2-40B4-BE49-F238E27FC236}">
                <a16:creationId xmlns:a16="http://schemas.microsoft.com/office/drawing/2014/main" id="{0CAB47C5-9444-475D-9B29-BABE9B95E035}"/>
              </a:ext>
            </a:extLst>
          </p:cNvPr>
          <p:cNvPicPr>
            <a:picLocks noGrp="1" noChangeAspect="1" noChangeArrowheads="1"/>
          </p:cNvPicPr>
          <p:nvPr>
            <p:ph sz="quarter" idx="2"/>
          </p:nvPr>
        </p:nvPicPr>
        <p:blipFill rotWithShape="1">
          <a:blip r:embed="rId2">
            <a:extLst>
              <a:ext uri="{28A0092B-C50C-407E-A947-70E740481C1C}">
                <a14:useLocalDpi xmlns:a14="http://schemas.microsoft.com/office/drawing/2010/main" val="0"/>
              </a:ext>
            </a:extLst>
          </a:blip>
          <a:srcRect t="16528"/>
          <a:stretch/>
        </p:blipFill>
        <p:spPr>
          <a:xfrm>
            <a:off x="987907" y="1859943"/>
            <a:ext cx="4448803" cy="17731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25400" dist="35921" dir="2700000" algn="ctr" rotWithShape="0">
                    <a:srgbClr val="808080"/>
                  </a:outerShdw>
                </a:effectLst>
              </a14:hiddenEffects>
            </a:ext>
          </a:extLst>
        </p:spPr>
      </p:pic>
      <p:cxnSp>
        <p:nvCxnSpPr>
          <p:cNvPr id="209932" name="Straight Connector 82">
            <a:extLst>
              <a:ext uri="{FF2B5EF4-FFF2-40B4-BE49-F238E27FC236}">
                <a16:creationId xmlns:a16="http://schemas.microsoft.com/office/drawing/2014/main" id="{34AFEAE1-9790-440B-A866-420E82102D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6806" y="2194670"/>
            <a:ext cx="5187465" cy="0"/>
          </a:xfrm>
          <a:prstGeom prst="line">
            <a:avLst/>
          </a:prstGeom>
          <a:ln w="38100">
            <a:solidFill>
              <a:srgbClr val="D65F49"/>
            </a:solidFill>
          </a:ln>
        </p:spPr>
        <p:style>
          <a:lnRef idx="1">
            <a:schemeClr val="accent1"/>
          </a:lnRef>
          <a:fillRef idx="0">
            <a:schemeClr val="accent1"/>
          </a:fillRef>
          <a:effectRef idx="0">
            <a:schemeClr val="accent1"/>
          </a:effectRef>
          <a:fontRef idx="minor">
            <a:schemeClr val="tx1"/>
          </a:fontRef>
        </p:style>
      </p:cxnSp>
      <p:pic>
        <p:nvPicPr>
          <p:cNvPr id="209926" name="Picture 6">
            <a:extLst>
              <a:ext uri="{FF2B5EF4-FFF2-40B4-BE49-F238E27FC236}">
                <a16:creationId xmlns:a16="http://schemas.microsoft.com/office/drawing/2014/main" id="{0696722B-D436-4A5A-8F2A-7A28CC25689B}"/>
              </a:ext>
            </a:extLst>
          </p:cNvPr>
          <p:cNvPicPr>
            <a:picLocks noGrp="1" noChangeAspect="1" noChangeArrowheads="1"/>
          </p:cNvPicPr>
          <p:nvPr>
            <p:ph sz="quarter" idx="3"/>
          </p:nvPr>
        </p:nvPicPr>
        <p:blipFill rotWithShape="1">
          <a:blip r:embed="rId3">
            <a:extLst>
              <a:ext uri="{28A0092B-C50C-407E-A947-70E740481C1C}">
                <a14:useLocalDpi xmlns:a14="http://schemas.microsoft.com/office/drawing/2010/main" val="0"/>
              </a:ext>
            </a:extLst>
          </a:blip>
          <a:srcRect l="7071" r="16405" b="-3"/>
          <a:stretch/>
        </p:blipFill>
        <p:spPr>
          <a:xfrm>
            <a:off x="987907" y="3794021"/>
            <a:ext cx="4448803" cy="17731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25400" dist="35921" dir="2700000" algn="ctr" rotWithShape="0">
                    <a:srgbClr val="808080"/>
                  </a:outerShdw>
                </a:effectLst>
              </a14:hiddenEffects>
            </a:ext>
          </a:extLst>
        </p:spPr>
      </p:pic>
      <p:sp>
        <p:nvSpPr>
          <p:cNvPr id="209923" name="Rectangle 3">
            <a:extLst>
              <a:ext uri="{FF2B5EF4-FFF2-40B4-BE49-F238E27FC236}">
                <a16:creationId xmlns:a16="http://schemas.microsoft.com/office/drawing/2014/main" id="{2EE76915-4845-4A0F-99B0-D8A7BFA343D3}"/>
              </a:ext>
            </a:extLst>
          </p:cNvPr>
          <p:cNvSpPr>
            <a:spLocks noGrp="1" noChangeArrowheads="1"/>
          </p:cNvSpPr>
          <p:nvPr>
            <p:ph type="body" sz="half" idx="1"/>
          </p:nvPr>
        </p:nvSpPr>
        <p:spPr>
          <a:xfrm>
            <a:off x="6400800" y="2438400"/>
            <a:ext cx="5303471" cy="3651504"/>
          </a:xfrm>
        </p:spPr>
        <p:txBody>
          <a:bodyPr vert="horz" lIns="91440" tIns="45720" rIns="91440" bIns="45720" rtlCol="0">
            <a:normAutofit/>
          </a:bodyPr>
          <a:lstStyle/>
          <a:p>
            <a:r>
              <a:rPr lang="en-US" altLang="zh-CN"/>
              <a:t>We can also define the kernel function directly. </a:t>
            </a:r>
          </a:p>
          <a:p>
            <a:r>
              <a:rPr lang="en-US" altLang="zh-CN"/>
              <a:t>The figure show samples of functions drawn from Gaussian processes for two different choices of kernel functions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82C4845-0D78-4D23-853C-D2B548EAE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073DA5-8EAF-43FF-8990-48E130808704}"/>
              </a:ext>
            </a:extLst>
          </p:cNvPr>
          <p:cNvSpPr>
            <a:spLocks noGrp="1"/>
          </p:cNvSpPr>
          <p:nvPr>
            <p:ph type="title"/>
          </p:nvPr>
        </p:nvSpPr>
        <p:spPr>
          <a:xfrm>
            <a:off x="1360715" y="1205363"/>
            <a:ext cx="2971848" cy="4447274"/>
          </a:xfrm>
        </p:spPr>
        <p:txBody>
          <a:bodyPr anchor="ctr">
            <a:normAutofit/>
          </a:bodyPr>
          <a:lstStyle/>
          <a:p>
            <a:pPr algn="r"/>
            <a:r>
              <a:rPr lang="en-MY" sz="4000" dirty="0"/>
              <a:t>Data TYPEs</a:t>
            </a:r>
          </a:p>
        </p:txBody>
      </p:sp>
      <p:cxnSp>
        <p:nvCxnSpPr>
          <p:cNvPr id="10" name="Straight Connector 9">
            <a:extLst>
              <a:ext uri="{FF2B5EF4-FFF2-40B4-BE49-F238E27FC236}">
                <a16:creationId xmlns:a16="http://schemas.microsoft.com/office/drawing/2014/main" id="{4E5365E6-B851-45B6-821E-CBF24C76A2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64872"/>
            <a:ext cx="0" cy="292825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7D50BA3-7823-4575-B693-468B06A917AB}"/>
              </a:ext>
            </a:extLst>
          </p:cNvPr>
          <p:cNvSpPr>
            <a:spLocks noGrp="1"/>
          </p:cNvSpPr>
          <p:nvPr>
            <p:ph sz="quarter" idx="13"/>
          </p:nvPr>
        </p:nvSpPr>
        <p:spPr>
          <a:xfrm>
            <a:off x="4976028" y="1205364"/>
            <a:ext cx="5691965" cy="4447274"/>
          </a:xfrm>
        </p:spPr>
        <p:txBody>
          <a:bodyPr anchor="ctr">
            <a:normAutofit/>
          </a:bodyPr>
          <a:lstStyle/>
          <a:p>
            <a:pPr lvl="1">
              <a:lnSpc>
                <a:spcPct val="101000"/>
              </a:lnSpc>
            </a:pPr>
            <a:r>
              <a:rPr lang="en-US" altLang="en-US" i="1" dirty="0"/>
              <a:t>Categorical data </a:t>
            </a:r>
            <a:r>
              <a:rPr lang="en-US" altLang="en-US" dirty="0"/>
              <a:t>represents categories, classes </a:t>
            </a:r>
            <a:br>
              <a:rPr lang="en-US" altLang="en-US" dirty="0"/>
            </a:br>
            <a:r>
              <a:rPr lang="en-US" altLang="en-US" dirty="0"/>
              <a:t>and classifications, groups, or qualitative characteristics or attributes.</a:t>
            </a:r>
            <a:endParaRPr lang="en-US" altLang="en-US"/>
          </a:p>
          <a:p>
            <a:pPr lvl="2">
              <a:lnSpc>
                <a:spcPct val="101000"/>
              </a:lnSpc>
            </a:pPr>
            <a:r>
              <a:rPr lang="en-US" altLang="en-US" dirty="0"/>
              <a:t>respondent gender (</a:t>
            </a:r>
            <a:r>
              <a:rPr lang="en-US" altLang="en-US" b="1" dirty="0">
                <a:latin typeface="Courier New" panose="02070309020205020404" pitchFamily="49" charset="0"/>
                <a:cs typeface="Courier New" panose="02070309020205020404" pitchFamily="49" charset="0"/>
              </a:rPr>
              <a:t>male</a:t>
            </a:r>
            <a:r>
              <a:rPr lang="en-US" altLang="en-US" dirty="0"/>
              <a:t> or </a:t>
            </a:r>
            <a:r>
              <a:rPr lang="en-US" altLang="en-US" b="1" dirty="0">
                <a:latin typeface="Courier New" panose="02070309020205020404" pitchFamily="49" charset="0"/>
                <a:cs typeface="Courier New" panose="02070309020205020404" pitchFamily="49" charset="0"/>
              </a:rPr>
              <a:t>female</a:t>
            </a:r>
            <a:r>
              <a:rPr lang="en-US" altLang="en-US" dirty="0"/>
              <a:t>)</a:t>
            </a:r>
            <a:endParaRPr lang="en-US" altLang="en-US"/>
          </a:p>
          <a:p>
            <a:pPr lvl="2">
              <a:lnSpc>
                <a:spcPct val="101000"/>
              </a:lnSpc>
            </a:pPr>
            <a:r>
              <a:rPr lang="en-US" altLang="en-US" dirty="0"/>
              <a:t>product disposition (</a:t>
            </a:r>
            <a:r>
              <a:rPr lang="en-US" altLang="en-US" b="1" dirty="0">
                <a:latin typeface="Courier New" panose="02070309020205020404" pitchFamily="49" charset="0"/>
                <a:cs typeface="Courier New" panose="02070309020205020404" pitchFamily="49" charset="0"/>
              </a:rPr>
              <a:t>conforming</a:t>
            </a:r>
            <a:r>
              <a:rPr lang="en-US" altLang="en-US" dirty="0"/>
              <a:t> or </a:t>
            </a:r>
            <a:r>
              <a:rPr lang="en-US" altLang="en-US" b="1" dirty="0">
                <a:latin typeface="Courier New" panose="02070309020205020404" pitchFamily="49" charset="0"/>
                <a:cs typeface="Courier New" panose="02070309020205020404" pitchFamily="49" charset="0"/>
              </a:rPr>
              <a:t>nonconforming</a:t>
            </a:r>
            <a:r>
              <a:rPr lang="en-US" altLang="en-US" dirty="0"/>
              <a:t>)</a:t>
            </a:r>
            <a:endParaRPr lang="en-US" altLang="en-US"/>
          </a:p>
          <a:p>
            <a:pPr lvl="2">
              <a:lnSpc>
                <a:spcPct val="101000"/>
              </a:lnSpc>
            </a:pPr>
            <a:r>
              <a:rPr lang="en-US" altLang="en-US" dirty="0"/>
              <a:t>patient mortality (</a:t>
            </a:r>
            <a:r>
              <a:rPr lang="en-US" altLang="en-US" b="1" dirty="0">
                <a:latin typeface="Courier New" panose="02070309020205020404" pitchFamily="49" charset="0"/>
                <a:cs typeface="Courier New" panose="02070309020205020404" pitchFamily="49" charset="0"/>
              </a:rPr>
              <a:t>survived</a:t>
            </a:r>
            <a:r>
              <a:rPr lang="en-US" altLang="en-US" dirty="0"/>
              <a:t> or </a:t>
            </a:r>
            <a:r>
              <a:rPr lang="en-US" altLang="en-US" b="1" dirty="0">
                <a:latin typeface="Courier New" panose="02070309020205020404" pitchFamily="49" charset="0"/>
                <a:cs typeface="Courier New" panose="02070309020205020404" pitchFamily="49" charset="0"/>
              </a:rPr>
              <a:t>died</a:t>
            </a:r>
            <a:r>
              <a:rPr lang="en-US" altLang="en-US" dirty="0"/>
              <a:t>)</a:t>
            </a:r>
            <a:endParaRPr lang="en-US" altLang="en-US"/>
          </a:p>
          <a:p>
            <a:pPr lvl="1">
              <a:lnSpc>
                <a:spcPct val="101000"/>
              </a:lnSpc>
            </a:pPr>
            <a:r>
              <a:rPr lang="en-US" altLang="en-US" i="1" dirty="0"/>
              <a:t>Continuous</a:t>
            </a:r>
            <a:r>
              <a:rPr lang="en-US" altLang="en-US" dirty="0"/>
              <a:t> data represents measurements.</a:t>
            </a:r>
            <a:endParaRPr lang="en-US" altLang="en-US"/>
          </a:p>
          <a:p>
            <a:pPr lvl="2">
              <a:lnSpc>
                <a:spcPct val="101000"/>
              </a:lnSpc>
            </a:pPr>
            <a:r>
              <a:rPr lang="en-US" altLang="en-US" dirty="0"/>
              <a:t>length, time, temperature, concentration</a:t>
            </a:r>
            <a:endParaRPr lang="en-US" altLang="en-US"/>
          </a:p>
          <a:p>
            <a:pPr lvl="1">
              <a:lnSpc>
                <a:spcPct val="101000"/>
              </a:lnSpc>
            </a:pPr>
            <a:r>
              <a:rPr lang="en-US" altLang="en-US" dirty="0"/>
              <a:t>Categorical data is </a:t>
            </a:r>
            <a:r>
              <a:rPr lang="en-US" altLang="en-US" i="1" dirty="0"/>
              <a:t>qualitative</a:t>
            </a:r>
            <a:r>
              <a:rPr lang="en-US" altLang="en-US" dirty="0"/>
              <a:t>, continuous data </a:t>
            </a:r>
            <a:br>
              <a:rPr lang="en-US" altLang="en-US" dirty="0"/>
            </a:br>
            <a:r>
              <a:rPr lang="en-US" altLang="en-US" dirty="0"/>
              <a:t>is </a:t>
            </a:r>
            <a:r>
              <a:rPr lang="en-US" altLang="en-US" i="1" dirty="0"/>
              <a:t>quantitative</a:t>
            </a:r>
            <a:r>
              <a:rPr lang="en-US" altLang="en-US" dirty="0"/>
              <a:t>.</a:t>
            </a:r>
            <a:endParaRPr lang="en-US" altLang="en-US"/>
          </a:p>
          <a:p>
            <a:pPr lvl="1">
              <a:lnSpc>
                <a:spcPct val="101000"/>
              </a:lnSpc>
            </a:pPr>
            <a:r>
              <a:rPr lang="en-US" altLang="en-US" dirty="0"/>
              <a:t>Categorical data values are </a:t>
            </a:r>
            <a:r>
              <a:rPr lang="en-US" altLang="en-US" i="1" dirty="0"/>
              <a:t>discrete</a:t>
            </a:r>
            <a:r>
              <a:rPr lang="en-US" altLang="en-US" dirty="0"/>
              <a:t> and the distance between categories is unknown.</a:t>
            </a:r>
            <a:endParaRPr lang="en-US" altLang="en-US"/>
          </a:p>
          <a:p>
            <a:pPr>
              <a:lnSpc>
                <a:spcPct val="101000"/>
              </a:lnSpc>
            </a:pPr>
            <a:endParaRPr lang="en-MY"/>
          </a:p>
        </p:txBody>
      </p:sp>
    </p:spTree>
    <p:extLst>
      <p:ext uri="{BB962C8B-B14F-4D97-AF65-F5344CB8AC3E}">
        <p14:creationId xmlns:p14="http://schemas.microsoft.com/office/powerpoint/2010/main" val="610169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7425671C-7252-4013-841D-4E9579D48762}"/>
              </a:ext>
            </a:extLst>
          </p:cNvPr>
          <p:cNvSpPr>
            <a:spLocks noGrp="1" noChangeArrowheads="1"/>
          </p:cNvSpPr>
          <p:nvPr>
            <p:ph type="title"/>
          </p:nvPr>
        </p:nvSpPr>
        <p:spPr/>
        <p:txBody>
          <a:bodyPr/>
          <a:lstStyle/>
          <a:p>
            <a:r>
              <a:rPr lang="en-US" altLang="zh-CN"/>
              <a:t>GP for Regression</a:t>
            </a:r>
          </a:p>
        </p:txBody>
      </p:sp>
      <p:sp>
        <p:nvSpPr>
          <p:cNvPr id="210947" name="Rectangle 3">
            <a:extLst>
              <a:ext uri="{FF2B5EF4-FFF2-40B4-BE49-F238E27FC236}">
                <a16:creationId xmlns:a16="http://schemas.microsoft.com/office/drawing/2014/main" id="{B89398C3-4E27-47E8-9438-4B4D8791333E}"/>
              </a:ext>
            </a:extLst>
          </p:cNvPr>
          <p:cNvSpPr>
            <a:spLocks noGrp="1" noChangeArrowheads="1"/>
          </p:cNvSpPr>
          <p:nvPr>
            <p:ph type="body" sz="half" idx="1"/>
          </p:nvPr>
        </p:nvSpPr>
        <p:spPr>
          <a:xfrm>
            <a:off x="2172494" y="2193508"/>
            <a:ext cx="7847012" cy="1452562"/>
          </a:xfrm>
        </p:spPr>
        <p:txBody>
          <a:bodyPr>
            <a:normAutofit lnSpcReduction="10000"/>
          </a:bodyPr>
          <a:lstStyle/>
          <a:p>
            <a:pPr>
              <a:lnSpc>
                <a:spcPct val="90000"/>
              </a:lnSpc>
              <a:buFont typeface="Tahoma" panose="020B0604030504040204" pitchFamily="34" charset="0"/>
              <a:buNone/>
            </a:pPr>
            <a:r>
              <a:rPr lang="en-US" altLang="zh-CN" dirty="0"/>
              <a:t>Take account of the noise on the observed target values,</a:t>
            </a:r>
          </a:p>
          <a:p>
            <a:pPr>
              <a:lnSpc>
                <a:spcPct val="90000"/>
              </a:lnSpc>
              <a:buFont typeface="Tahoma" panose="020B0604030504040204" pitchFamily="34" charset="0"/>
              <a:buNone/>
            </a:pPr>
            <a:r>
              <a:rPr lang="en-US" altLang="zh-CN" dirty="0"/>
              <a:t>which are given by</a:t>
            </a:r>
          </a:p>
          <a:p>
            <a:pPr>
              <a:lnSpc>
                <a:spcPct val="90000"/>
              </a:lnSpc>
            </a:pPr>
            <a:endParaRPr lang="en-US" altLang="zh-CN" dirty="0"/>
          </a:p>
          <a:p>
            <a:pPr>
              <a:lnSpc>
                <a:spcPct val="90000"/>
              </a:lnSpc>
              <a:buFont typeface="Tahoma" panose="020B0604030504040204" pitchFamily="34" charset="0"/>
              <a:buNone/>
            </a:pPr>
            <a:r>
              <a:rPr lang="en-US" altLang="zh-CN" dirty="0"/>
              <a:t>        </a:t>
            </a:r>
          </a:p>
        </p:txBody>
      </p:sp>
      <p:graphicFrame>
        <p:nvGraphicFramePr>
          <p:cNvPr id="210948" name="Object 4">
            <a:extLst>
              <a:ext uri="{FF2B5EF4-FFF2-40B4-BE49-F238E27FC236}">
                <a16:creationId xmlns:a16="http://schemas.microsoft.com/office/drawing/2014/main" id="{51A249EB-9A53-4538-BEB9-1537DBA625B6}"/>
              </a:ext>
            </a:extLst>
          </p:cNvPr>
          <p:cNvGraphicFramePr>
            <a:graphicFrameLocks noGrp="1" noChangeAspect="1"/>
          </p:cNvGraphicFramePr>
          <p:nvPr>
            <p:ph sz="half" idx="2"/>
            <p:extLst>
              <p:ext uri="{D42A27DB-BD31-4B8C-83A1-F6EECF244321}">
                <p14:modId xmlns:p14="http://schemas.microsoft.com/office/powerpoint/2010/main" val="2402179216"/>
              </p:ext>
            </p:extLst>
          </p:nvPr>
        </p:nvGraphicFramePr>
        <p:xfrm>
          <a:off x="2281238" y="2687638"/>
          <a:ext cx="7773987" cy="4170362"/>
        </p:xfrm>
        <a:graphic>
          <a:graphicData uri="http://schemas.openxmlformats.org/presentationml/2006/ole">
            <mc:AlternateContent xmlns:mc="http://schemas.openxmlformats.org/markup-compatibility/2006">
              <mc:Choice xmlns:v="urn:schemas-microsoft-com:vml" Requires="v">
                <p:oleObj spid="_x0000_s13318" name="公式" r:id="rId3" imgW="4356000" imgH="2336760" progId="Equation.3">
                  <p:embed/>
                </p:oleObj>
              </mc:Choice>
              <mc:Fallback>
                <p:oleObj name="公式" r:id="rId3" imgW="4356000" imgH="2336760" progId="Equation.3">
                  <p:embed/>
                  <p:pic>
                    <p:nvPicPr>
                      <p:cNvPr id="210948" name="Object 4">
                        <a:extLst>
                          <a:ext uri="{FF2B5EF4-FFF2-40B4-BE49-F238E27FC236}">
                            <a16:creationId xmlns:a16="http://schemas.microsoft.com/office/drawing/2014/main" id="{51A249EB-9A53-4538-BEB9-1537DBA625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1238" y="2687638"/>
                        <a:ext cx="7773987" cy="417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25400"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CBC61927-678B-4826-86FE-7620ACDF16A8}"/>
              </a:ext>
            </a:extLst>
          </p:cNvPr>
          <p:cNvSpPr>
            <a:spLocks noGrp="1" noChangeArrowheads="1"/>
          </p:cNvSpPr>
          <p:nvPr>
            <p:ph type="title"/>
          </p:nvPr>
        </p:nvSpPr>
        <p:spPr/>
        <p:txBody>
          <a:bodyPr/>
          <a:lstStyle/>
          <a:p>
            <a:r>
              <a:rPr lang="en-US" altLang="zh-CN"/>
              <a:t>GP for regression</a:t>
            </a:r>
          </a:p>
        </p:txBody>
      </p:sp>
      <p:sp>
        <p:nvSpPr>
          <p:cNvPr id="212995" name="Rectangle 3">
            <a:extLst>
              <a:ext uri="{FF2B5EF4-FFF2-40B4-BE49-F238E27FC236}">
                <a16:creationId xmlns:a16="http://schemas.microsoft.com/office/drawing/2014/main" id="{887E4956-2E07-4A34-A289-1697AB4E03E7}"/>
              </a:ext>
            </a:extLst>
          </p:cNvPr>
          <p:cNvSpPr>
            <a:spLocks noGrp="1" noChangeArrowheads="1"/>
          </p:cNvSpPr>
          <p:nvPr>
            <p:ph type="body" sz="half" idx="1"/>
          </p:nvPr>
        </p:nvSpPr>
        <p:spPr>
          <a:xfrm>
            <a:off x="2280443" y="2319338"/>
            <a:ext cx="7558088" cy="4114800"/>
          </a:xfrm>
        </p:spPr>
        <p:txBody>
          <a:bodyPr>
            <a:normAutofit/>
          </a:bodyPr>
          <a:lstStyle/>
          <a:p>
            <a:r>
              <a:rPr lang="en-US" altLang="zh-CN" sz="2800" dirty="0"/>
              <a:t>From the definition of GP, the marginal distribution p(y) is given by</a:t>
            </a:r>
          </a:p>
          <a:p>
            <a:endParaRPr lang="en-US" altLang="zh-CN" sz="2800" dirty="0"/>
          </a:p>
          <a:p>
            <a:r>
              <a:rPr lang="en-US" altLang="zh-CN" sz="2800" dirty="0"/>
              <a:t>The marginal distribution of t is given by</a:t>
            </a:r>
          </a:p>
          <a:p>
            <a:endParaRPr lang="en-US" altLang="zh-CN" sz="2800" dirty="0"/>
          </a:p>
          <a:p>
            <a:r>
              <a:rPr lang="en-US" altLang="zh-CN" sz="2800" dirty="0"/>
              <a:t>Where the covariance matrix C has elements</a:t>
            </a:r>
          </a:p>
          <a:p>
            <a:endParaRPr lang="en-US" altLang="zh-CN" sz="2800" dirty="0"/>
          </a:p>
          <a:p>
            <a:endParaRPr lang="en-US" altLang="zh-CN" sz="2800" dirty="0"/>
          </a:p>
          <a:p>
            <a:endParaRPr lang="en-US" altLang="zh-CN" sz="2800" dirty="0"/>
          </a:p>
          <a:p>
            <a:endParaRPr lang="en-US" altLang="zh-CN" sz="2800" dirty="0"/>
          </a:p>
          <a:p>
            <a:endParaRPr lang="en-US" altLang="zh-CN" sz="2800" dirty="0"/>
          </a:p>
        </p:txBody>
      </p:sp>
      <p:graphicFrame>
        <p:nvGraphicFramePr>
          <p:cNvPr id="212996" name="Object 4">
            <a:extLst>
              <a:ext uri="{FF2B5EF4-FFF2-40B4-BE49-F238E27FC236}">
                <a16:creationId xmlns:a16="http://schemas.microsoft.com/office/drawing/2014/main" id="{8A005CE5-FCB4-46FA-A5FA-47B96C1D6545}"/>
              </a:ext>
            </a:extLst>
          </p:cNvPr>
          <p:cNvGraphicFramePr>
            <a:graphicFrameLocks noGrp="1" noChangeAspect="1"/>
          </p:cNvGraphicFramePr>
          <p:nvPr>
            <p:ph sz="quarter" idx="2"/>
            <p:extLst>
              <p:ext uri="{D42A27DB-BD31-4B8C-83A1-F6EECF244321}">
                <p14:modId xmlns:p14="http://schemas.microsoft.com/office/powerpoint/2010/main" val="2371953880"/>
              </p:ext>
            </p:extLst>
          </p:nvPr>
        </p:nvGraphicFramePr>
        <p:xfrm>
          <a:off x="3863975" y="3237457"/>
          <a:ext cx="2600325" cy="457200"/>
        </p:xfrm>
        <a:graphic>
          <a:graphicData uri="http://schemas.openxmlformats.org/presentationml/2006/ole">
            <mc:AlternateContent xmlns:mc="http://schemas.openxmlformats.org/markup-compatibility/2006">
              <mc:Choice xmlns:v="urn:schemas-microsoft-com:vml" Requires="v">
                <p:oleObj spid="_x0000_s14351" name="公式" r:id="rId3" imgW="1155600" imgH="203040" progId="Equation.3">
                  <p:embed/>
                </p:oleObj>
              </mc:Choice>
              <mc:Fallback>
                <p:oleObj name="公式" r:id="rId3" imgW="1155600" imgH="203040" progId="Equation.3">
                  <p:embed/>
                  <p:pic>
                    <p:nvPicPr>
                      <p:cNvPr id="212996" name="Object 4">
                        <a:extLst>
                          <a:ext uri="{FF2B5EF4-FFF2-40B4-BE49-F238E27FC236}">
                            <a16:creationId xmlns:a16="http://schemas.microsoft.com/office/drawing/2014/main" id="{8A005CE5-FCB4-46FA-A5FA-47B96C1D65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975" y="3237457"/>
                        <a:ext cx="26003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25400" dist="35921" dir="2700000" algn="ctr" rotWithShape="0">
                                <a:srgbClr val="808080"/>
                              </a:outerShdw>
                            </a:effectLst>
                          </a14:hiddenEffects>
                        </a:ext>
                      </a:extLst>
                    </p:spPr>
                  </p:pic>
                </p:oleObj>
              </mc:Fallback>
            </mc:AlternateContent>
          </a:graphicData>
        </a:graphic>
      </p:graphicFrame>
      <p:graphicFrame>
        <p:nvGraphicFramePr>
          <p:cNvPr id="212998" name="Object 6">
            <a:extLst>
              <a:ext uri="{FF2B5EF4-FFF2-40B4-BE49-F238E27FC236}">
                <a16:creationId xmlns:a16="http://schemas.microsoft.com/office/drawing/2014/main" id="{513730F4-E7ED-4B0C-BF19-7875F6F7FB7E}"/>
              </a:ext>
            </a:extLst>
          </p:cNvPr>
          <p:cNvGraphicFramePr>
            <a:graphicFrameLocks noGrp="1" noChangeAspect="1"/>
          </p:cNvGraphicFramePr>
          <p:nvPr>
            <p:ph sz="quarter" idx="3"/>
            <p:extLst>
              <p:ext uri="{D42A27DB-BD31-4B8C-83A1-F6EECF244321}">
                <p14:modId xmlns:p14="http://schemas.microsoft.com/office/powerpoint/2010/main" val="921317917"/>
              </p:ext>
            </p:extLst>
          </p:nvPr>
        </p:nvGraphicFramePr>
        <p:xfrm>
          <a:off x="3767722" y="4390609"/>
          <a:ext cx="4391025" cy="612775"/>
        </p:xfrm>
        <a:graphic>
          <a:graphicData uri="http://schemas.openxmlformats.org/presentationml/2006/ole">
            <mc:AlternateContent xmlns:mc="http://schemas.openxmlformats.org/markup-compatibility/2006">
              <mc:Choice xmlns:v="urn:schemas-microsoft-com:vml" Requires="v">
                <p:oleObj spid="_x0000_s14352" name="公式" r:id="rId5" imgW="2184120" imgH="304560" progId="Equation.3">
                  <p:embed/>
                </p:oleObj>
              </mc:Choice>
              <mc:Fallback>
                <p:oleObj name="公式" r:id="rId5" imgW="2184120" imgH="304560" progId="Equation.3">
                  <p:embed/>
                  <p:pic>
                    <p:nvPicPr>
                      <p:cNvPr id="212998" name="Object 6">
                        <a:extLst>
                          <a:ext uri="{FF2B5EF4-FFF2-40B4-BE49-F238E27FC236}">
                            <a16:creationId xmlns:a16="http://schemas.microsoft.com/office/drawing/2014/main" id="{513730F4-E7ED-4B0C-BF19-7875F6F7FB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7722" y="4390609"/>
                        <a:ext cx="4391025"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25400" dist="35921" dir="2700000" algn="ctr" rotWithShape="0">
                                <a:srgbClr val="808080"/>
                              </a:outerShdw>
                            </a:effectLst>
                          </a14:hiddenEffects>
                        </a:ext>
                      </a:extLst>
                    </p:spPr>
                  </p:pic>
                </p:oleObj>
              </mc:Fallback>
            </mc:AlternateContent>
          </a:graphicData>
        </a:graphic>
      </p:graphicFrame>
      <p:graphicFrame>
        <p:nvGraphicFramePr>
          <p:cNvPr id="213001" name="Object 9">
            <a:extLst>
              <a:ext uri="{FF2B5EF4-FFF2-40B4-BE49-F238E27FC236}">
                <a16:creationId xmlns:a16="http://schemas.microsoft.com/office/drawing/2014/main" id="{822CDF43-5730-4D12-B95B-0C9D2CD837C6}"/>
              </a:ext>
            </a:extLst>
          </p:cNvPr>
          <p:cNvGraphicFramePr>
            <a:graphicFrameLocks noChangeAspect="1"/>
          </p:cNvGraphicFramePr>
          <p:nvPr>
            <p:extLst>
              <p:ext uri="{D42A27DB-BD31-4B8C-83A1-F6EECF244321}">
                <p14:modId xmlns:p14="http://schemas.microsoft.com/office/powerpoint/2010/main" val="998999004"/>
              </p:ext>
            </p:extLst>
          </p:nvPr>
        </p:nvGraphicFramePr>
        <p:xfrm>
          <a:off x="3863975" y="5610603"/>
          <a:ext cx="4464050" cy="588962"/>
        </p:xfrm>
        <a:graphic>
          <a:graphicData uri="http://schemas.openxmlformats.org/presentationml/2006/ole">
            <mc:AlternateContent xmlns:mc="http://schemas.openxmlformats.org/markup-compatibility/2006">
              <mc:Choice xmlns:v="urn:schemas-microsoft-com:vml" Requires="v">
                <p:oleObj spid="_x0000_s14353" name="公式" r:id="rId7" imgW="1828800" imgH="241200" progId="Equation.3">
                  <p:embed/>
                </p:oleObj>
              </mc:Choice>
              <mc:Fallback>
                <p:oleObj name="公式" r:id="rId7" imgW="1828800" imgH="241200" progId="Equation.3">
                  <p:embed/>
                  <p:pic>
                    <p:nvPicPr>
                      <p:cNvPr id="213001" name="Object 9">
                        <a:extLst>
                          <a:ext uri="{FF2B5EF4-FFF2-40B4-BE49-F238E27FC236}">
                            <a16:creationId xmlns:a16="http://schemas.microsoft.com/office/drawing/2014/main" id="{822CDF43-5730-4D12-B95B-0C9D2CD837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3975" y="5610603"/>
                        <a:ext cx="4464050" cy="588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a:extLst>
              <a:ext uri="{FF2B5EF4-FFF2-40B4-BE49-F238E27FC236}">
                <a16:creationId xmlns:a16="http://schemas.microsoft.com/office/drawing/2014/main" id="{E3FDD20E-23F7-4E3C-A377-FD9336ED20D6}"/>
              </a:ext>
            </a:extLst>
          </p:cNvPr>
          <p:cNvSpPr>
            <a:spLocks noGrp="1" noChangeArrowheads="1"/>
          </p:cNvSpPr>
          <p:nvPr>
            <p:ph type="title"/>
          </p:nvPr>
        </p:nvSpPr>
        <p:spPr/>
        <p:txBody>
          <a:bodyPr/>
          <a:lstStyle/>
          <a:p>
            <a:r>
              <a:rPr lang="en-US" altLang="zh-CN"/>
              <a:t>GP for Regression</a:t>
            </a:r>
            <a:endParaRPr lang="zh-CN" altLang="en-US"/>
          </a:p>
        </p:txBody>
      </p:sp>
      <p:sp>
        <p:nvSpPr>
          <p:cNvPr id="217091" name="Rectangle 3">
            <a:extLst>
              <a:ext uri="{FF2B5EF4-FFF2-40B4-BE49-F238E27FC236}">
                <a16:creationId xmlns:a16="http://schemas.microsoft.com/office/drawing/2014/main" id="{7583A8A9-0EE8-470D-9A93-56905C36FFE2}"/>
              </a:ext>
            </a:extLst>
          </p:cNvPr>
          <p:cNvSpPr>
            <a:spLocks noGrp="1" noChangeArrowheads="1"/>
          </p:cNvSpPr>
          <p:nvPr>
            <p:ph type="body" sz="half" idx="1"/>
          </p:nvPr>
        </p:nvSpPr>
        <p:spPr>
          <a:xfrm>
            <a:off x="2195429" y="2433638"/>
            <a:ext cx="7558088" cy="2808287"/>
          </a:xfrm>
        </p:spPr>
        <p:txBody>
          <a:bodyPr>
            <a:normAutofit lnSpcReduction="10000"/>
          </a:bodyPr>
          <a:lstStyle/>
          <a:p>
            <a:pPr>
              <a:lnSpc>
                <a:spcPct val="90000"/>
              </a:lnSpc>
            </a:pPr>
            <a:r>
              <a:rPr lang="en-US" altLang="zh-CN" sz="2400" dirty="0"/>
              <a:t>We’ve used GP to build a model of the joint distribution over sets of data points</a:t>
            </a:r>
          </a:p>
          <a:p>
            <a:pPr>
              <a:lnSpc>
                <a:spcPct val="90000"/>
              </a:lnSpc>
            </a:pPr>
            <a:r>
              <a:rPr lang="en-US" altLang="zh-CN" sz="2400" dirty="0"/>
              <a:t>Goal:</a:t>
            </a:r>
          </a:p>
          <a:p>
            <a:pPr>
              <a:lnSpc>
                <a:spcPct val="90000"/>
              </a:lnSpc>
            </a:pPr>
            <a:endParaRPr lang="en-US" altLang="zh-CN" sz="2400" dirty="0"/>
          </a:p>
          <a:p>
            <a:pPr>
              <a:lnSpc>
                <a:spcPct val="90000"/>
              </a:lnSpc>
            </a:pPr>
            <a:r>
              <a:rPr lang="en-US" altLang="zh-CN" sz="2400" dirty="0"/>
              <a:t>To find                   , we begin by writing down the joint distribution </a:t>
            </a:r>
          </a:p>
          <a:p>
            <a:pPr>
              <a:lnSpc>
                <a:spcPct val="90000"/>
              </a:lnSpc>
              <a:buFont typeface="Tahoma" panose="020B0604030504040204" pitchFamily="34" charset="0"/>
              <a:buNone/>
            </a:pPr>
            <a:r>
              <a:rPr lang="en-US" altLang="zh-CN" sz="2400" dirty="0"/>
              <a:t>         </a:t>
            </a:r>
          </a:p>
          <a:p>
            <a:pPr>
              <a:lnSpc>
                <a:spcPct val="90000"/>
              </a:lnSpc>
            </a:pPr>
            <a:endParaRPr lang="en-US" altLang="zh-CN" sz="2400" dirty="0"/>
          </a:p>
          <a:p>
            <a:pPr>
              <a:lnSpc>
                <a:spcPct val="90000"/>
              </a:lnSpc>
            </a:pPr>
            <a:endParaRPr lang="en-US" altLang="zh-CN" sz="2400" dirty="0"/>
          </a:p>
          <a:p>
            <a:pPr>
              <a:lnSpc>
                <a:spcPct val="90000"/>
              </a:lnSpc>
            </a:pPr>
            <a:endParaRPr lang="en-US" altLang="zh-CN" sz="2400" dirty="0"/>
          </a:p>
          <a:p>
            <a:pPr>
              <a:lnSpc>
                <a:spcPct val="90000"/>
              </a:lnSpc>
            </a:pPr>
            <a:endParaRPr lang="en-US" altLang="zh-CN" sz="2400" dirty="0"/>
          </a:p>
          <a:p>
            <a:pPr>
              <a:lnSpc>
                <a:spcPct val="90000"/>
              </a:lnSpc>
              <a:buFont typeface="Tahoma" panose="020B0604030504040204" pitchFamily="34" charset="0"/>
              <a:buNone/>
            </a:pPr>
            <a:endParaRPr lang="en-US" altLang="zh-CN" sz="2400" dirty="0"/>
          </a:p>
        </p:txBody>
      </p:sp>
      <p:graphicFrame>
        <p:nvGraphicFramePr>
          <p:cNvPr id="217092" name="Object 4">
            <a:extLst>
              <a:ext uri="{FF2B5EF4-FFF2-40B4-BE49-F238E27FC236}">
                <a16:creationId xmlns:a16="http://schemas.microsoft.com/office/drawing/2014/main" id="{7DDE2A67-A14A-46DA-A719-0CD71CB63D79}"/>
              </a:ext>
            </a:extLst>
          </p:cNvPr>
          <p:cNvGraphicFramePr>
            <a:graphicFrameLocks noGrp="1" noChangeAspect="1"/>
          </p:cNvGraphicFramePr>
          <p:nvPr>
            <p:ph sz="quarter" idx="2"/>
            <p:extLst>
              <p:ext uri="{D42A27DB-BD31-4B8C-83A1-F6EECF244321}">
                <p14:modId xmlns:p14="http://schemas.microsoft.com/office/powerpoint/2010/main" val="1470230910"/>
              </p:ext>
            </p:extLst>
          </p:nvPr>
        </p:nvGraphicFramePr>
        <p:xfrm>
          <a:off x="3706730" y="2977356"/>
          <a:ext cx="6046787" cy="785813"/>
        </p:xfrm>
        <a:graphic>
          <a:graphicData uri="http://schemas.openxmlformats.org/presentationml/2006/ole">
            <mc:AlternateContent xmlns:mc="http://schemas.openxmlformats.org/markup-compatibility/2006">
              <mc:Choice xmlns:v="urn:schemas-microsoft-com:vml" Requires="v">
                <p:oleObj spid="_x0000_s15374" name="公式" r:id="rId3" imgW="3517560" imgH="457200" progId="Equation.3">
                  <p:embed/>
                </p:oleObj>
              </mc:Choice>
              <mc:Fallback>
                <p:oleObj name="公式" r:id="rId3" imgW="3517560" imgH="457200" progId="Equation.3">
                  <p:embed/>
                  <p:pic>
                    <p:nvPicPr>
                      <p:cNvPr id="217092" name="Object 4">
                        <a:extLst>
                          <a:ext uri="{FF2B5EF4-FFF2-40B4-BE49-F238E27FC236}">
                            <a16:creationId xmlns:a16="http://schemas.microsoft.com/office/drawing/2014/main" id="{7DDE2A67-A14A-46DA-A719-0CD71CB63D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6730" y="2977356"/>
                        <a:ext cx="6046787" cy="78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25400" dist="35921" dir="2700000" algn="ctr" rotWithShape="0">
                                <a:srgbClr val="808080"/>
                              </a:outerShdw>
                            </a:effectLst>
                          </a14:hiddenEffects>
                        </a:ext>
                      </a:extLst>
                    </p:spPr>
                  </p:pic>
                </p:oleObj>
              </mc:Fallback>
            </mc:AlternateContent>
          </a:graphicData>
        </a:graphic>
      </p:graphicFrame>
      <p:graphicFrame>
        <p:nvGraphicFramePr>
          <p:cNvPr id="217098" name="Object 10">
            <a:extLst>
              <a:ext uri="{FF2B5EF4-FFF2-40B4-BE49-F238E27FC236}">
                <a16:creationId xmlns:a16="http://schemas.microsoft.com/office/drawing/2014/main" id="{41787E39-EB64-4670-A5C1-E0FA29D8C6BA}"/>
              </a:ext>
            </a:extLst>
          </p:cNvPr>
          <p:cNvGraphicFramePr>
            <a:graphicFrameLocks noGrp="1" noChangeAspect="1"/>
          </p:cNvGraphicFramePr>
          <p:nvPr>
            <p:ph sz="quarter" idx="3"/>
            <p:extLst>
              <p:ext uri="{D42A27DB-BD31-4B8C-83A1-F6EECF244321}">
                <p14:modId xmlns:p14="http://schemas.microsoft.com/office/powerpoint/2010/main" val="2936432049"/>
              </p:ext>
            </p:extLst>
          </p:nvPr>
        </p:nvGraphicFramePr>
        <p:xfrm>
          <a:off x="2820487" y="4862514"/>
          <a:ext cx="7632700" cy="1835150"/>
        </p:xfrm>
        <a:graphic>
          <a:graphicData uri="http://schemas.openxmlformats.org/presentationml/2006/ole">
            <mc:AlternateContent xmlns:mc="http://schemas.openxmlformats.org/markup-compatibility/2006">
              <mc:Choice xmlns:v="urn:schemas-microsoft-com:vml" Requires="v">
                <p:oleObj spid="_x0000_s15375" name="公式" r:id="rId5" imgW="3962160" imgH="952200" progId="Equation.3">
                  <p:embed/>
                </p:oleObj>
              </mc:Choice>
              <mc:Fallback>
                <p:oleObj name="公式" r:id="rId5" imgW="3962160" imgH="952200" progId="Equation.3">
                  <p:embed/>
                  <p:pic>
                    <p:nvPicPr>
                      <p:cNvPr id="217098" name="Object 10">
                        <a:extLst>
                          <a:ext uri="{FF2B5EF4-FFF2-40B4-BE49-F238E27FC236}">
                            <a16:creationId xmlns:a16="http://schemas.microsoft.com/office/drawing/2014/main" id="{41787E39-EB64-4670-A5C1-E0FA29D8C6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0487" y="4862514"/>
                        <a:ext cx="763270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25400" dist="35921" dir="2700000" algn="ctr" rotWithShape="0">
                                <a:schemeClr val="bg2"/>
                              </a:outerShdw>
                            </a:effectLst>
                          </a14:hiddenEffects>
                        </a:ext>
                      </a:extLst>
                    </p:spPr>
                  </p:pic>
                </p:oleObj>
              </mc:Fallback>
            </mc:AlternateContent>
          </a:graphicData>
        </a:graphic>
      </p:graphicFrame>
      <p:graphicFrame>
        <p:nvGraphicFramePr>
          <p:cNvPr id="217096" name="Object 8">
            <a:extLst>
              <a:ext uri="{FF2B5EF4-FFF2-40B4-BE49-F238E27FC236}">
                <a16:creationId xmlns:a16="http://schemas.microsoft.com/office/drawing/2014/main" id="{CA0F9840-02A8-4A78-8DAE-F2A498130B05}"/>
              </a:ext>
            </a:extLst>
          </p:cNvPr>
          <p:cNvGraphicFramePr>
            <a:graphicFrameLocks noChangeAspect="1"/>
          </p:cNvGraphicFramePr>
          <p:nvPr>
            <p:extLst>
              <p:ext uri="{D42A27DB-BD31-4B8C-83A1-F6EECF244321}">
                <p14:modId xmlns:p14="http://schemas.microsoft.com/office/powerpoint/2010/main" val="775807859"/>
              </p:ext>
            </p:extLst>
          </p:nvPr>
        </p:nvGraphicFramePr>
        <p:xfrm>
          <a:off x="3394744" y="3897314"/>
          <a:ext cx="1439863" cy="457200"/>
        </p:xfrm>
        <a:graphic>
          <a:graphicData uri="http://schemas.openxmlformats.org/presentationml/2006/ole">
            <mc:AlternateContent xmlns:mc="http://schemas.openxmlformats.org/markup-compatibility/2006">
              <mc:Choice xmlns:v="urn:schemas-microsoft-com:vml" Requires="v">
                <p:oleObj spid="_x0000_s15376" name="公式" r:id="rId7" imgW="583920" imgH="228600" progId="Equation.3">
                  <p:embed/>
                </p:oleObj>
              </mc:Choice>
              <mc:Fallback>
                <p:oleObj name="公式" r:id="rId7" imgW="583920" imgH="228600" progId="Equation.3">
                  <p:embed/>
                  <p:pic>
                    <p:nvPicPr>
                      <p:cNvPr id="217096" name="Object 8">
                        <a:extLst>
                          <a:ext uri="{FF2B5EF4-FFF2-40B4-BE49-F238E27FC236}">
                            <a16:creationId xmlns:a16="http://schemas.microsoft.com/office/drawing/2014/main" id="{CA0F9840-02A8-4A78-8DAE-F2A498130B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4744" y="3897314"/>
                        <a:ext cx="1439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E02BBC75-3670-4C36-A4C7-E7F3A3436738}"/>
              </a:ext>
            </a:extLst>
          </p:cNvPr>
          <p:cNvSpPr>
            <a:spLocks noGrp="1" noChangeArrowheads="1"/>
          </p:cNvSpPr>
          <p:nvPr>
            <p:ph type="title"/>
          </p:nvPr>
        </p:nvSpPr>
        <p:spPr/>
        <p:txBody>
          <a:bodyPr/>
          <a:lstStyle/>
          <a:p>
            <a:r>
              <a:rPr lang="en-US" altLang="zh-CN"/>
              <a:t>GP for Regression</a:t>
            </a:r>
            <a:endParaRPr lang="zh-CN" altLang="en-US"/>
          </a:p>
        </p:txBody>
      </p:sp>
      <p:sp>
        <p:nvSpPr>
          <p:cNvPr id="220163" name="Rectangle 3">
            <a:extLst>
              <a:ext uri="{FF2B5EF4-FFF2-40B4-BE49-F238E27FC236}">
                <a16:creationId xmlns:a16="http://schemas.microsoft.com/office/drawing/2014/main" id="{FF70B244-310A-4D2E-8282-95BE8D110090}"/>
              </a:ext>
            </a:extLst>
          </p:cNvPr>
          <p:cNvSpPr>
            <a:spLocks noGrp="1" noChangeArrowheads="1"/>
          </p:cNvSpPr>
          <p:nvPr>
            <p:ph type="body" sz="half" idx="1"/>
          </p:nvPr>
        </p:nvSpPr>
        <p:spPr>
          <a:xfrm>
            <a:off x="2089484" y="2468562"/>
            <a:ext cx="7558088" cy="4114800"/>
          </a:xfrm>
        </p:spPr>
        <p:txBody>
          <a:bodyPr>
            <a:normAutofit lnSpcReduction="10000"/>
          </a:bodyPr>
          <a:lstStyle/>
          <a:p>
            <a:r>
              <a:rPr lang="en-US" altLang="zh-CN" sz="2400" dirty="0"/>
              <a:t>The conditional distribution                  is a Gaussian distribution with mean and covariance given by</a:t>
            </a:r>
          </a:p>
          <a:p>
            <a:endParaRPr lang="en-US" altLang="zh-CN" sz="2400" dirty="0"/>
          </a:p>
          <a:p>
            <a:endParaRPr lang="en-US" altLang="zh-CN" sz="2400" dirty="0"/>
          </a:p>
          <a:p>
            <a:r>
              <a:rPr lang="en-US" altLang="zh-CN" sz="2400" dirty="0"/>
              <a:t>These are the key results that define Gaussian process regression. </a:t>
            </a:r>
          </a:p>
          <a:p>
            <a:r>
              <a:rPr lang="en-US" altLang="zh-CN" sz="2400" dirty="0"/>
              <a:t>The predictive distribution is a Gaussian whose mean and variance both depend on </a:t>
            </a:r>
          </a:p>
          <a:p>
            <a:pPr>
              <a:buFont typeface="Tahoma" panose="020B0604030504040204" pitchFamily="34" charset="0"/>
              <a:buNone/>
            </a:pPr>
            <a:r>
              <a:rPr lang="en-US" altLang="zh-CN" sz="2400" dirty="0"/>
              <a:t>         </a:t>
            </a:r>
          </a:p>
        </p:txBody>
      </p:sp>
      <p:graphicFrame>
        <p:nvGraphicFramePr>
          <p:cNvPr id="220164" name="Object 4">
            <a:extLst>
              <a:ext uri="{FF2B5EF4-FFF2-40B4-BE49-F238E27FC236}">
                <a16:creationId xmlns:a16="http://schemas.microsoft.com/office/drawing/2014/main" id="{8C542DA2-2CC3-4EA7-974C-0247FAD980CE}"/>
              </a:ext>
            </a:extLst>
          </p:cNvPr>
          <p:cNvGraphicFramePr>
            <a:graphicFrameLocks noGrp="1" noChangeAspect="1"/>
          </p:cNvGraphicFramePr>
          <p:nvPr>
            <p:ph sz="quarter" idx="2"/>
            <p:extLst>
              <p:ext uri="{D42A27DB-BD31-4B8C-83A1-F6EECF244321}">
                <p14:modId xmlns:p14="http://schemas.microsoft.com/office/powerpoint/2010/main" val="459408193"/>
              </p:ext>
            </p:extLst>
          </p:nvPr>
        </p:nvGraphicFramePr>
        <p:xfrm>
          <a:off x="5825248" y="2468562"/>
          <a:ext cx="1296987" cy="508000"/>
        </p:xfrm>
        <a:graphic>
          <a:graphicData uri="http://schemas.openxmlformats.org/presentationml/2006/ole">
            <mc:AlternateContent xmlns:mc="http://schemas.openxmlformats.org/markup-compatibility/2006">
              <mc:Choice xmlns:v="urn:schemas-microsoft-com:vml" Requires="v">
                <p:oleObj spid="_x0000_s16398" name="公式" r:id="rId3" imgW="583920" imgH="228600" progId="Equation.3">
                  <p:embed/>
                </p:oleObj>
              </mc:Choice>
              <mc:Fallback>
                <p:oleObj name="公式" r:id="rId3" imgW="583920" imgH="228600" progId="Equation.3">
                  <p:embed/>
                  <p:pic>
                    <p:nvPicPr>
                      <p:cNvPr id="220164" name="Object 4">
                        <a:extLst>
                          <a:ext uri="{FF2B5EF4-FFF2-40B4-BE49-F238E27FC236}">
                            <a16:creationId xmlns:a16="http://schemas.microsoft.com/office/drawing/2014/main" id="{8C542DA2-2CC3-4EA7-974C-0247FAD980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5248" y="2468562"/>
                        <a:ext cx="1296987"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25400" dist="35921" dir="2700000" algn="ctr" rotWithShape="0">
                                <a:schemeClr val="bg2"/>
                              </a:outerShdw>
                            </a:effectLst>
                          </a14:hiddenEffects>
                        </a:ext>
                      </a:extLst>
                    </p:spPr>
                  </p:pic>
                </p:oleObj>
              </mc:Fallback>
            </mc:AlternateContent>
          </a:graphicData>
        </a:graphic>
      </p:graphicFrame>
      <p:graphicFrame>
        <p:nvGraphicFramePr>
          <p:cNvPr id="220166" name="Object 6">
            <a:extLst>
              <a:ext uri="{FF2B5EF4-FFF2-40B4-BE49-F238E27FC236}">
                <a16:creationId xmlns:a16="http://schemas.microsoft.com/office/drawing/2014/main" id="{7DACD562-69C6-4EEB-A586-2389A1EBAFBE}"/>
              </a:ext>
            </a:extLst>
          </p:cNvPr>
          <p:cNvGraphicFramePr>
            <a:graphicFrameLocks noGrp="1" noChangeAspect="1"/>
          </p:cNvGraphicFramePr>
          <p:nvPr>
            <p:ph sz="quarter" idx="3"/>
            <p:extLst>
              <p:ext uri="{D42A27DB-BD31-4B8C-83A1-F6EECF244321}">
                <p14:modId xmlns:p14="http://schemas.microsoft.com/office/powerpoint/2010/main" val="2122400993"/>
              </p:ext>
            </p:extLst>
          </p:nvPr>
        </p:nvGraphicFramePr>
        <p:xfrm>
          <a:off x="3815097" y="3110832"/>
          <a:ext cx="2971800" cy="1065213"/>
        </p:xfrm>
        <a:graphic>
          <a:graphicData uri="http://schemas.openxmlformats.org/presentationml/2006/ole">
            <mc:AlternateContent xmlns:mc="http://schemas.openxmlformats.org/markup-compatibility/2006">
              <mc:Choice xmlns:v="urn:schemas-microsoft-com:vml" Requires="v">
                <p:oleObj spid="_x0000_s16399" name="公式" r:id="rId5" imgW="1346040" imgH="482400" progId="Equation.3">
                  <p:embed/>
                </p:oleObj>
              </mc:Choice>
              <mc:Fallback>
                <p:oleObj name="公式" r:id="rId5" imgW="1346040" imgH="482400" progId="Equation.3">
                  <p:embed/>
                  <p:pic>
                    <p:nvPicPr>
                      <p:cNvPr id="220166" name="Object 6">
                        <a:extLst>
                          <a:ext uri="{FF2B5EF4-FFF2-40B4-BE49-F238E27FC236}">
                            <a16:creationId xmlns:a16="http://schemas.microsoft.com/office/drawing/2014/main" id="{7DACD562-69C6-4EEB-A586-2389A1EBAF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5097" y="3110832"/>
                        <a:ext cx="2971800" cy="1065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25400" dist="35921" dir="2700000" algn="ctr" rotWithShape="0">
                                <a:srgbClr val="808080"/>
                              </a:outerShdw>
                            </a:effectLst>
                          </a14:hiddenEffects>
                        </a:ext>
                      </a:extLst>
                    </p:spPr>
                  </p:pic>
                </p:oleObj>
              </mc:Fallback>
            </mc:AlternateContent>
          </a:graphicData>
        </a:graphic>
      </p:graphicFrame>
      <p:graphicFrame>
        <p:nvGraphicFramePr>
          <p:cNvPr id="220168" name="Object 8">
            <a:extLst>
              <a:ext uri="{FF2B5EF4-FFF2-40B4-BE49-F238E27FC236}">
                <a16:creationId xmlns:a16="http://schemas.microsoft.com/office/drawing/2014/main" id="{F698DEEE-F2F8-4368-B425-716C6FC75FB0}"/>
              </a:ext>
            </a:extLst>
          </p:cNvPr>
          <p:cNvGraphicFramePr>
            <a:graphicFrameLocks noChangeAspect="1"/>
          </p:cNvGraphicFramePr>
          <p:nvPr/>
        </p:nvGraphicFramePr>
        <p:xfrm>
          <a:off x="7464425" y="4652963"/>
          <a:ext cx="719138" cy="615950"/>
        </p:xfrm>
        <a:graphic>
          <a:graphicData uri="http://schemas.openxmlformats.org/presentationml/2006/ole">
            <mc:AlternateContent xmlns:mc="http://schemas.openxmlformats.org/markup-compatibility/2006">
              <mc:Choice xmlns:v="urn:schemas-microsoft-com:vml" Requires="v">
                <p:oleObj spid="_x0000_s16400" name="公式" r:id="rId7" imgW="266400" imgH="228600" progId="Equation.3">
                  <p:embed/>
                </p:oleObj>
              </mc:Choice>
              <mc:Fallback>
                <p:oleObj name="公式" r:id="rId7" imgW="266400" imgH="228600" progId="Equation.3">
                  <p:embed/>
                  <p:pic>
                    <p:nvPicPr>
                      <p:cNvPr id="220168" name="Object 8">
                        <a:extLst>
                          <a:ext uri="{FF2B5EF4-FFF2-40B4-BE49-F238E27FC236}">
                            <a16:creationId xmlns:a16="http://schemas.microsoft.com/office/drawing/2014/main" id="{F698DEEE-F2F8-4368-B425-716C6FC75F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4425" y="4652963"/>
                        <a:ext cx="719138"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a:extLst>
              <a:ext uri="{FF2B5EF4-FFF2-40B4-BE49-F238E27FC236}">
                <a16:creationId xmlns:a16="http://schemas.microsoft.com/office/drawing/2014/main" id="{D25AD0D3-1AD0-4053-BFA3-89B5BBDB0560}"/>
              </a:ext>
            </a:extLst>
          </p:cNvPr>
          <p:cNvSpPr>
            <a:spLocks noGrp="1" noChangeArrowheads="1"/>
          </p:cNvSpPr>
          <p:nvPr>
            <p:ph type="title"/>
          </p:nvPr>
        </p:nvSpPr>
        <p:spPr>
          <a:xfrm>
            <a:off x="1524000" y="76200"/>
            <a:ext cx="9144000" cy="685800"/>
          </a:xfrm>
        </p:spPr>
        <p:txBody>
          <a:bodyPr>
            <a:normAutofit fontScale="90000"/>
          </a:bodyPr>
          <a:lstStyle/>
          <a:p>
            <a:r>
              <a:rPr lang="en-US" altLang="en-US"/>
              <a:t>Epsilon Support Vector Regression (</a:t>
            </a:r>
            <a:r>
              <a:rPr lang="en-US" altLang="en-US">
                <a:latin typeface="Symbol" panose="05050102010706020507" pitchFamily="18" charset="2"/>
              </a:rPr>
              <a:t>e</a:t>
            </a:r>
            <a:r>
              <a:rPr lang="en-US" altLang="en-US"/>
              <a:t>-SVR)</a:t>
            </a:r>
          </a:p>
        </p:txBody>
      </p:sp>
      <p:sp>
        <p:nvSpPr>
          <p:cNvPr id="849923" name="Rectangle 3">
            <a:extLst>
              <a:ext uri="{FF2B5EF4-FFF2-40B4-BE49-F238E27FC236}">
                <a16:creationId xmlns:a16="http://schemas.microsoft.com/office/drawing/2014/main" id="{B5E1C616-1958-42B7-B6F2-331DE9CBAEC7}"/>
              </a:ext>
            </a:extLst>
          </p:cNvPr>
          <p:cNvSpPr>
            <a:spLocks noGrp="1" noChangeArrowheads="1"/>
          </p:cNvSpPr>
          <p:nvPr>
            <p:ph idx="1"/>
          </p:nvPr>
        </p:nvSpPr>
        <p:spPr>
          <a:xfrm>
            <a:off x="913775" y="1648327"/>
            <a:ext cx="10364452" cy="4142874"/>
          </a:xfrm>
        </p:spPr>
        <p:txBody>
          <a:bodyPr>
            <a:normAutofit/>
          </a:bodyPr>
          <a:lstStyle/>
          <a:p>
            <a:r>
              <a:rPr lang="en-US" altLang="en-US" dirty="0"/>
              <a:t>Given: a data set {x</a:t>
            </a:r>
            <a:r>
              <a:rPr lang="en-US" altLang="en-US" baseline="-25000" dirty="0"/>
              <a:t>1</a:t>
            </a:r>
            <a:r>
              <a:rPr lang="en-US" altLang="en-US" dirty="0"/>
              <a:t>, ..., </a:t>
            </a:r>
            <a:r>
              <a:rPr lang="en-US" altLang="en-US" dirty="0" err="1"/>
              <a:t>x</a:t>
            </a:r>
            <a:r>
              <a:rPr lang="en-US" altLang="en-US" baseline="-25000" dirty="0" err="1"/>
              <a:t>n</a:t>
            </a:r>
            <a:r>
              <a:rPr lang="en-US" altLang="en-US" dirty="0"/>
              <a:t>} with target values {u</a:t>
            </a:r>
            <a:r>
              <a:rPr lang="en-US" altLang="en-US" baseline="-25000" dirty="0"/>
              <a:t>1</a:t>
            </a:r>
            <a:r>
              <a:rPr lang="en-US" altLang="en-US" dirty="0"/>
              <a:t>, ..., u</a:t>
            </a:r>
            <a:r>
              <a:rPr lang="en-US" altLang="en-US" baseline="-25000" dirty="0"/>
              <a:t>n</a:t>
            </a:r>
            <a:r>
              <a:rPr lang="en-US" altLang="en-US" dirty="0"/>
              <a:t>}, we want to do </a:t>
            </a:r>
            <a:r>
              <a:rPr lang="en-US" altLang="en-US" dirty="0">
                <a:latin typeface="Symbol" panose="05050102010706020507" pitchFamily="18" charset="2"/>
              </a:rPr>
              <a:t>e</a:t>
            </a:r>
            <a:r>
              <a:rPr lang="en-US" altLang="en-US" dirty="0"/>
              <a:t>-SVR</a:t>
            </a:r>
          </a:p>
          <a:p>
            <a:r>
              <a:rPr lang="en-US" altLang="en-US" dirty="0"/>
              <a:t>The optimization problem is</a:t>
            </a:r>
          </a:p>
          <a:p>
            <a:endParaRPr lang="en-US" altLang="en-US" dirty="0"/>
          </a:p>
          <a:p>
            <a:endParaRPr lang="en-US" altLang="en-US" dirty="0"/>
          </a:p>
          <a:p>
            <a:endParaRPr lang="en-US" altLang="en-US" dirty="0"/>
          </a:p>
          <a:p>
            <a:endParaRPr lang="en-US" altLang="en-US" dirty="0"/>
          </a:p>
          <a:p>
            <a:endParaRPr lang="en-US" altLang="en-US" dirty="0"/>
          </a:p>
          <a:p>
            <a:r>
              <a:rPr lang="en-US" altLang="en-US" dirty="0"/>
              <a:t>Similar to SVM, this can be solved as a quadratic programming problem</a:t>
            </a:r>
          </a:p>
        </p:txBody>
      </p:sp>
      <p:pic>
        <p:nvPicPr>
          <p:cNvPr id="849924" name="Picture 4">
            <a:extLst>
              <a:ext uri="{FF2B5EF4-FFF2-40B4-BE49-F238E27FC236}">
                <a16:creationId xmlns:a16="http://schemas.microsoft.com/office/drawing/2014/main" id="{88CDABB4-79CD-4F6C-8F93-9AEBB1F91BEF}"/>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3733800" y="2209800"/>
            <a:ext cx="42672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25" name="Picture 5">
            <a:extLst>
              <a:ext uri="{FF2B5EF4-FFF2-40B4-BE49-F238E27FC236}">
                <a16:creationId xmlns:a16="http://schemas.microsoft.com/office/drawing/2014/main" id="{7BDFAC8B-F902-4CBE-9712-14B65B2AB487}"/>
              </a:ext>
            </a:extLst>
          </p:cNvP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3276600" y="3352801"/>
            <a:ext cx="51816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C8F51-8664-4477-B074-89DAFC8E03EE}"/>
              </a:ext>
            </a:extLst>
          </p:cNvPr>
          <p:cNvSpPr>
            <a:spLocks noGrp="1"/>
          </p:cNvSpPr>
          <p:nvPr>
            <p:ph type="title"/>
          </p:nvPr>
        </p:nvSpPr>
        <p:spPr/>
        <p:txBody>
          <a:bodyPr/>
          <a:lstStyle/>
          <a:p>
            <a:r>
              <a:rPr lang="en-US" altLang="en-US" dirty="0">
                <a:ea typeface="ＭＳ Ｐゴシック" panose="020B0600070205080204" pitchFamily="34" charset="-128"/>
              </a:rPr>
              <a:t>A decision tree: classification</a:t>
            </a:r>
            <a:endParaRPr lang="en-MY" dirty="0"/>
          </a:p>
        </p:txBody>
      </p:sp>
      <p:sp>
        <p:nvSpPr>
          <p:cNvPr id="3" name="Content Placeholder 2">
            <a:extLst>
              <a:ext uri="{FF2B5EF4-FFF2-40B4-BE49-F238E27FC236}">
                <a16:creationId xmlns:a16="http://schemas.microsoft.com/office/drawing/2014/main" id="{92572F40-1E1D-47C7-BCC8-F21E2DD0917D}"/>
              </a:ext>
            </a:extLst>
          </p:cNvPr>
          <p:cNvSpPr>
            <a:spLocks noGrp="1"/>
          </p:cNvSpPr>
          <p:nvPr>
            <p:ph sz="quarter" idx="13"/>
          </p:nvPr>
        </p:nvSpPr>
        <p:spPr/>
        <p:txBody>
          <a:bodyPr/>
          <a:lstStyle/>
          <a:p>
            <a:endParaRPr lang="en-MY" dirty="0"/>
          </a:p>
        </p:txBody>
      </p:sp>
      <p:pic>
        <p:nvPicPr>
          <p:cNvPr id="4" name="Picture 4">
            <a:extLst>
              <a:ext uri="{FF2B5EF4-FFF2-40B4-BE49-F238E27FC236}">
                <a16:creationId xmlns:a16="http://schemas.microsoft.com/office/drawing/2014/main" id="{E0101454-4CAD-4CED-A87F-6819DCAD85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9735" y="1727200"/>
            <a:ext cx="7277100" cy="451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
            <a:extLst>
              <a:ext uri="{FF2B5EF4-FFF2-40B4-BE49-F238E27FC236}">
                <a16:creationId xmlns:a16="http://schemas.microsoft.com/office/drawing/2014/main" id="{1850E3EA-B9C6-4546-87A4-262659E56CC1}"/>
              </a:ext>
            </a:extLst>
          </p:cNvPr>
          <p:cNvGrpSpPr>
            <a:grpSpLocks/>
          </p:cNvGrpSpPr>
          <p:nvPr/>
        </p:nvGrpSpPr>
        <p:grpSpPr bwMode="auto">
          <a:xfrm>
            <a:off x="3381935" y="2100392"/>
            <a:ext cx="4939909" cy="2416349"/>
            <a:chOff x="2019300" y="1554292"/>
            <a:chExt cx="4939909" cy="2416349"/>
          </a:xfrm>
        </p:grpSpPr>
        <p:sp>
          <p:nvSpPr>
            <p:cNvPr id="6" name="Rounded Rectangle 1">
              <a:extLst>
                <a:ext uri="{FF2B5EF4-FFF2-40B4-BE49-F238E27FC236}">
                  <a16:creationId xmlns:a16="http://schemas.microsoft.com/office/drawing/2014/main" id="{FCFCD5B3-6045-4EA8-9394-4215C9620B8E}"/>
                </a:ext>
              </a:extLst>
            </p:cNvPr>
            <p:cNvSpPr>
              <a:spLocks noChangeArrowheads="1"/>
            </p:cNvSpPr>
            <p:nvPr/>
          </p:nvSpPr>
          <p:spPr bwMode="auto">
            <a:xfrm>
              <a:off x="2019300" y="3437241"/>
              <a:ext cx="1066800" cy="533400"/>
            </a:xfrm>
            <a:prstGeom prst="roundRect">
              <a:avLst>
                <a:gd name="adj" fmla="val 16667"/>
              </a:avLst>
            </a:prstGeom>
            <a:solidFill>
              <a:schemeClr val="bg1"/>
            </a:soli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endParaRPr>
            </a:p>
          </p:txBody>
        </p:sp>
        <p:sp>
          <p:nvSpPr>
            <p:cNvPr id="7" name="Rounded Rectangle 5">
              <a:extLst>
                <a:ext uri="{FF2B5EF4-FFF2-40B4-BE49-F238E27FC236}">
                  <a16:creationId xmlns:a16="http://schemas.microsoft.com/office/drawing/2014/main" id="{2D031B9A-5244-42BA-9D8E-7186D12D3961}"/>
                </a:ext>
              </a:extLst>
            </p:cNvPr>
            <p:cNvSpPr>
              <a:spLocks noChangeArrowheads="1"/>
            </p:cNvSpPr>
            <p:nvPr/>
          </p:nvSpPr>
          <p:spPr bwMode="auto">
            <a:xfrm>
              <a:off x="3928660" y="3399695"/>
              <a:ext cx="1066800" cy="533400"/>
            </a:xfrm>
            <a:prstGeom prst="roundRect">
              <a:avLst>
                <a:gd name="adj" fmla="val 16667"/>
              </a:avLst>
            </a:prstGeom>
            <a:solidFill>
              <a:schemeClr val="bg1"/>
            </a:soli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endParaRPr>
            </a:p>
          </p:txBody>
        </p:sp>
        <p:sp>
          <p:nvSpPr>
            <p:cNvPr id="8" name="Rounded Rectangle 6">
              <a:extLst>
                <a:ext uri="{FF2B5EF4-FFF2-40B4-BE49-F238E27FC236}">
                  <a16:creationId xmlns:a16="http://schemas.microsoft.com/office/drawing/2014/main" id="{74B11979-75A4-40B6-9EC9-77436E524476}"/>
                </a:ext>
              </a:extLst>
            </p:cNvPr>
            <p:cNvSpPr>
              <a:spLocks noChangeArrowheads="1"/>
            </p:cNvSpPr>
            <p:nvPr/>
          </p:nvSpPr>
          <p:spPr bwMode="auto">
            <a:xfrm>
              <a:off x="5892409" y="3399695"/>
              <a:ext cx="1066800" cy="533400"/>
            </a:xfrm>
            <a:prstGeom prst="roundRect">
              <a:avLst>
                <a:gd name="adj" fmla="val 16667"/>
              </a:avLst>
            </a:prstGeom>
            <a:solidFill>
              <a:schemeClr val="bg1"/>
            </a:soli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endParaRPr>
            </a:p>
          </p:txBody>
        </p:sp>
        <p:sp>
          <p:nvSpPr>
            <p:cNvPr id="9" name="Rounded Rectangle 7">
              <a:extLst>
                <a:ext uri="{FF2B5EF4-FFF2-40B4-BE49-F238E27FC236}">
                  <a16:creationId xmlns:a16="http://schemas.microsoft.com/office/drawing/2014/main" id="{2AFD845A-22BA-4486-9F29-2D59B833986C}"/>
                </a:ext>
              </a:extLst>
            </p:cNvPr>
            <p:cNvSpPr>
              <a:spLocks noChangeArrowheads="1"/>
            </p:cNvSpPr>
            <p:nvPr/>
          </p:nvSpPr>
          <p:spPr bwMode="auto">
            <a:xfrm>
              <a:off x="3962400" y="1554292"/>
              <a:ext cx="1066800" cy="533400"/>
            </a:xfrm>
            <a:prstGeom prst="roundRect">
              <a:avLst>
                <a:gd name="adj" fmla="val 16667"/>
              </a:avLst>
            </a:prstGeom>
            <a:solidFill>
              <a:schemeClr val="bg1"/>
            </a:soli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endParaRPr>
            </a:p>
          </p:txBody>
        </p:sp>
      </p:grpSp>
      <p:sp>
        <p:nvSpPr>
          <p:cNvPr id="10" name="TextBox 8">
            <a:extLst>
              <a:ext uri="{FF2B5EF4-FFF2-40B4-BE49-F238E27FC236}">
                <a16:creationId xmlns:a16="http://schemas.microsoft.com/office/drawing/2014/main" id="{098D21E0-0CEB-41CF-9784-75EB5B99C213}"/>
              </a:ext>
            </a:extLst>
          </p:cNvPr>
          <p:cNvSpPr txBox="1">
            <a:spLocks noChangeArrowheads="1"/>
          </p:cNvSpPr>
          <p:nvPr/>
        </p:nvSpPr>
        <p:spPr bwMode="auto">
          <a:xfrm>
            <a:off x="2662046" y="6325937"/>
            <a:ext cx="633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Play</a:t>
            </a:r>
          </a:p>
        </p:txBody>
      </p:sp>
      <p:sp>
        <p:nvSpPr>
          <p:cNvPr id="11" name="TextBox 9">
            <a:extLst>
              <a:ext uri="{FF2B5EF4-FFF2-40B4-BE49-F238E27FC236}">
                <a16:creationId xmlns:a16="http://schemas.microsoft.com/office/drawing/2014/main" id="{F7787708-A8FE-4909-8B31-CF210C2C2960}"/>
              </a:ext>
            </a:extLst>
          </p:cNvPr>
          <p:cNvSpPr txBox="1">
            <a:spLocks noChangeArrowheads="1"/>
          </p:cNvSpPr>
          <p:nvPr/>
        </p:nvSpPr>
        <p:spPr bwMode="auto">
          <a:xfrm>
            <a:off x="8255920" y="6314825"/>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dirty="0"/>
              <a:t>Play</a:t>
            </a:r>
          </a:p>
        </p:txBody>
      </p:sp>
      <p:sp>
        <p:nvSpPr>
          <p:cNvPr id="12" name="TextBox 10">
            <a:extLst>
              <a:ext uri="{FF2B5EF4-FFF2-40B4-BE49-F238E27FC236}">
                <a16:creationId xmlns:a16="http://schemas.microsoft.com/office/drawing/2014/main" id="{7C5FC743-5309-4439-9985-F458C2E9002F}"/>
              </a:ext>
            </a:extLst>
          </p:cNvPr>
          <p:cNvSpPr txBox="1">
            <a:spLocks noChangeArrowheads="1"/>
          </p:cNvSpPr>
          <p:nvPr/>
        </p:nvSpPr>
        <p:spPr bwMode="auto">
          <a:xfrm>
            <a:off x="4334435" y="6325937"/>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Don’t Play </a:t>
            </a:r>
          </a:p>
        </p:txBody>
      </p:sp>
      <p:sp>
        <p:nvSpPr>
          <p:cNvPr id="13" name="TextBox 11">
            <a:extLst>
              <a:ext uri="{FF2B5EF4-FFF2-40B4-BE49-F238E27FC236}">
                <a16:creationId xmlns:a16="http://schemas.microsoft.com/office/drawing/2014/main" id="{01130744-111B-45D9-9FBF-949C86A71A3A}"/>
              </a:ext>
            </a:extLst>
          </p:cNvPr>
          <p:cNvSpPr txBox="1">
            <a:spLocks noChangeArrowheads="1"/>
          </p:cNvSpPr>
          <p:nvPr/>
        </p:nvSpPr>
        <p:spPr bwMode="auto">
          <a:xfrm>
            <a:off x="6264444" y="6302542"/>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dirty="0"/>
              <a:t>Don’t Play </a:t>
            </a:r>
          </a:p>
        </p:txBody>
      </p:sp>
    </p:spTree>
    <p:extLst>
      <p:ext uri="{BB962C8B-B14F-4D97-AF65-F5344CB8AC3E}">
        <p14:creationId xmlns:p14="http://schemas.microsoft.com/office/powerpoint/2010/main" val="1469770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06BBE70-E65A-475F-9670-3553E7E5B2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a:extLst>
              <a:ext uri="{FF2B5EF4-FFF2-40B4-BE49-F238E27FC236}">
                <a16:creationId xmlns:a16="http://schemas.microsoft.com/office/drawing/2014/main" id="{7C66C3AE-586F-4582-9687-A197815EF151}"/>
              </a:ext>
            </a:extLst>
          </p:cNvPr>
          <p:cNvSpPr>
            <a:spLocks noGrp="1" noChangeArrowheads="1"/>
          </p:cNvSpPr>
          <p:nvPr>
            <p:ph type="title"/>
          </p:nvPr>
        </p:nvSpPr>
        <p:spPr>
          <a:xfrm>
            <a:off x="4949072" y="568345"/>
            <a:ext cx="6755199" cy="1560716"/>
          </a:xfrm>
        </p:spPr>
        <p:txBody>
          <a:bodyPr>
            <a:normAutofit/>
          </a:bodyPr>
          <a:lstStyle/>
          <a:p>
            <a:r>
              <a:rPr lang="en-US" altLang="en-US"/>
              <a:t>Introduction</a:t>
            </a:r>
          </a:p>
        </p:txBody>
      </p:sp>
      <p:pic>
        <p:nvPicPr>
          <p:cNvPr id="8" name="Graphic 7" descr="Communications">
            <a:extLst>
              <a:ext uri="{FF2B5EF4-FFF2-40B4-BE49-F238E27FC236}">
                <a16:creationId xmlns:a16="http://schemas.microsoft.com/office/drawing/2014/main" id="{669E1031-3598-4943-B407-7BFEA451C8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999" y="1309774"/>
            <a:ext cx="4001315" cy="4001315"/>
          </a:xfrm>
          <a:prstGeom prst="rect">
            <a:avLst/>
          </a:prstGeom>
          <a:scene3d>
            <a:camera prst="orthographicFront"/>
            <a:lightRig rig="threePt" dir="t">
              <a:rot lat="0" lon="0" rev="2700000"/>
            </a:lightRig>
          </a:scene3d>
          <a:sp3d contourW="6350">
            <a:bevelT h="38100"/>
            <a:contourClr>
              <a:srgbClr val="C0C0C0"/>
            </a:contourClr>
          </a:sp3d>
        </p:spPr>
      </p:pic>
      <p:cxnSp>
        <p:nvCxnSpPr>
          <p:cNvPr id="15" name="Straight Connector 14">
            <a:extLst>
              <a:ext uri="{FF2B5EF4-FFF2-40B4-BE49-F238E27FC236}">
                <a16:creationId xmlns:a16="http://schemas.microsoft.com/office/drawing/2014/main" id="{C5051114-0EC6-40A8-A703-06862EF14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9072" y="2176009"/>
            <a:ext cx="67551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0E1819A-6875-4B03-9112-4B803C57EE35}"/>
              </a:ext>
            </a:extLst>
          </p:cNvPr>
          <p:cNvSpPr>
            <a:spLocks noGrp="1"/>
          </p:cNvSpPr>
          <p:nvPr>
            <p:ph sz="quarter" idx="13"/>
          </p:nvPr>
        </p:nvSpPr>
        <p:spPr>
          <a:xfrm>
            <a:off x="4949072" y="2438399"/>
            <a:ext cx="6755199" cy="3661955"/>
          </a:xfrm>
        </p:spPr>
        <p:txBody>
          <a:bodyPr>
            <a:normAutofit/>
          </a:bodyPr>
          <a:lstStyle/>
          <a:p>
            <a:r>
              <a:rPr lang="en-US" altLang="en-US" dirty="0"/>
              <a:t>Artificial Neural Networks (ANN)</a:t>
            </a:r>
          </a:p>
          <a:p>
            <a:pPr lvl="1"/>
            <a:r>
              <a:rPr lang="en-US" altLang="en-US" dirty="0"/>
              <a:t>Information processing paradigm inspired by biological nervous systems</a:t>
            </a:r>
          </a:p>
          <a:p>
            <a:pPr lvl="1"/>
            <a:r>
              <a:rPr lang="en-US" altLang="en-US" dirty="0"/>
              <a:t>ANN is composed of a system of neurons connected by synapses</a:t>
            </a:r>
          </a:p>
          <a:p>
            <a:pPr lvl="1"/>
            <a:r>
              <a:rPr lang="en-US" altLang="en-US" dirty="0"/>
              <a:t>ANN learn by example</a:t>
            </a:r>
          </a:p>
          <a:p>
            <a:pPr lvl="2"/>
            <a:r>
              <a:rPr lang="en-US" altLang="en-US" dirty="0"/>
              <a:t>Adjust synaptic connections between neurons</a:t>
            </a:r>
          </a:p>
          <a:p>
            <a:endParaRPr lang="en-MY" dirty="0"/>
          </a:p>
        </p:txBody>
      </p:sp>
    </p:spTree>
    <p:extLst>
      <p:ext uri="{BB962C8B-B14F-4D97-AF65-F5344CB8AC3E}">
        <p14:creationId xmlns:p14="http://schemas.microsoft.com/office/powerpoint/2010/main" val="3961288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771CBA3D-12A5-4EBF-B9F9-1CDACCB49A0E}"/>
              </a:ext>
            </a:extLst>
          </p:cNvPr>
          <p:cNvSpPr>
            <a:spLocks noGrp="1" noChangeArrowheads="1"/>
          </p:cNvSpPr>
          <p:nvPr>
            <p:ph type="title"/>
          </p:nvPr>
        </p:nvSpPr>
        <p:spPr>
          <a:xfrm>
            <a:off x="1905000" y="609600"/>
            <a:ext cx="8077200" cy="1143000"/>
          </a:xfrm>
        </p:spPr>
        <p:txBody>
          <a:bodyPr>
            <a:normAutofit fontScale="90000"/>
          </a:bodyPr>
          <a:lstStyle/>
          <a:p>
            <a:r>
              <a:rPr lang="en-US" altLang="en-US" sz="4000"/>
              <a:t>Comparison of Brains and Traditional Computers</a:t>
            </a:r>
          </a:p>
        </p:txBody>
      </p:sp>
      <p:sp>
        <p:nvSpPr>
          <p:cNvPr id="64515" name="Rectangle 3">
            <a:extLst>
              <a:ext uri="{FF2B5EF4-FFF2-40B4-BE49-F238E27FC236}">
                <a16:creationId xmlns:a16="http://schemas.microsoft.com/office/drawing/2014/main" id="{D8120CDB-6E69-4AB8-98BE-9E426F006E84}"/>
              </a:ext>
            </a:extLst>
          </p:cNvPr>
          <p:cNvSpPr>
            <a:spLocks noGrp="1" noChangeArrowheads="1"/>
          </p:cNvSpPr>
          <p:nvPr>
            <p:ph sz="half" idx="1"/>
          </p:nvPr>
        </p:nvSpPr>
        <p:spPr>
          <a:xfrm>
            <a:off x="2209800" y="2590800"/>
            <a:ext cx="3810000" cy="3429000"/>
          </a:xfrm>
        </p:spPr>
        <p:txBody>
          <a:bodyPr>
            <a:normAutofit fontScale="85000" lnSpcReduction="20000"/>
          </a:bodyPr>
          <a:lstStyle/>
          <a:p>
            <a:r>
              <a:rPr lang="en-US" altLang="en-US" sz="2400"/>
              <a:t>200 billion neurons, 32 trillion synapses</a:t>
            </a:r>
          </a:p>
          <a:p>
            <a:r>
              <a:rPr lang="en-US" altLang="en-US" sz="2400"/>
              <a:t>Element size: 10</a:t>
            </a:r>
            <a:r>
              <a:rPr lang="en-US" altLang="en-US" sz="2400" baseline="30000"/>
              <a:t>-6</a:t>
            </a:r>
            <a:r>
              <a:rPr lang="en-US" altLang="en-US" sz="2400" baseline="-25000"/>
              <a:t> </a:t>
            </a:r>
            <a:r>
              <a:rPr lang="en-US" altLang="en-US" sz="2400"/>
              <a:t>m</a:t>
            </a:r>
          </a:p>
          <a:p>
            <a:r>
              <a:rPr lang="en-US" altLang="en-US" sz="2400"/>
              <a:t>Energy use: 25W</a:t>
            </a:r>
          </a:p>
          <a:p>
            <a:r>
              <a:rPr lang="en-US" altLang="en-US" sz="2400"/>
              <a:t>Processing speed:  100 Hz</a:t>
            </a:r>
          </a:p>
          <a:p>
            <a:r>
              <a:rPr lang="en-US" altLang="en-US" sz="2400"/>
              <a:t>Parallel, Distributed</a:t>
            </a:r>
          </a:p>
          <a:p>
            <a:r>
              <a:rPr lang="en-US" altLang="en-US" sz="2400"/>
              <a:t>Fault Tolerant</a:t>
            </a:r>
          </a:p>
          <a:p>
            <a:r>
              <a:rPr lang="en-US" altLang="en-US" sz="2400"/>
              <a:t>Learns: Yes</a:t>
            </a:r>
          </a:p>
          <a:p>
            <a:r>
              <a:rPr lang="en-US" altLang="en-US" sz="2400"/>
              <a:t>Intelligent/Conscious: Usually</a:t>
            </a:r>
          </a:p>
        </p:txBody>
      </p:sp>
      <p:sp>
        <p:nvSpPr>
          <p:cNvPr id="64516" name="Rectangle 4">
            <a:extLst>
              <a:ext uri="{FF2B5EF4-FFF2-40B4-BE49-F238E27FC236}">
                <a16:creationId xmlns:a16="http://schemas.microsoft.com/office/drawing/2014/main" id="{FC85F0EE-D541-4C67-BCD9-982F6978261B}"/>
              </a:ext>
            </a:extLst>
          </p:cNvPr>
          <p:cNvSpPr>
            <a:spLocks noGrp="1" noChangeArrowheads="1"/>
          </p:cNvSpPr>
          <p:nvPr>
            <p:ph sz="half" idx="2"/>
          </p:nvPr>
        </p:nvSpPr>
        <p:spPr>
          <a:xfrm>
            <a:off x="6172200" y="2590800"/>
            <a:ext cx="4267200" cy="3429000"/>
          </a:xfrm>
        </p:spPr>
        <p:txBody>
          <a:bodyPr>
            <a:normAutofit fontScale="85000" lnSpcReduction="20000"/>
          </a:bodyPr>
          <a:lstStyle/>
          <a:p>
            <a:r>
              <a:rPr lang="en-US" altLang="en-US" sz="2400"/>
              <a:t>1 billion bytes RAM but trillions of bytes on disk</a:t>
            </a:r>
          </a:p>
          <a:p>
            <a:r>
              <a:rPr lang="en-US" altLang="en-US" sz="2400"/>
              <a:t>Element size: 10</a:t>
            </a:r>
            <a:r>
              <a:rPr lang="en-US" altLang="en-US" sz="2400" baseline="30000"/>
              <a:t>-9 </a:t>
            </a:r>
            <a:r>
              <a:rPr lang="en-US" altLang="en-US" sz="2400"/>
              <a:t>m</a:t>
            </a:r>
          </a:p>
          <a:p>
            <a:r>
              <a:rPr lang="en-US" altLang="en-US" sz="2400"/>
              <a:t>Energy watt: 30-90W (CPU)</a:t>
            </a:r>
          </a:p>
          <a:p>
            <a:r>
              <a:rPr lang="en-US" altLang="en-US" sz="2400"/>
              <a:t>Processing speed: 10</a:t>
            </a:r>
            <a:r>
              <a:rPr lang="en-US" altLang="en-US" sz="2400" baseline="30000"/>
              <a:t>9 </a:t>
            </a:r>
            <a:r>
              <a:rPr lang="en-US" altLang="en-US" sz="2400"/>
              <a:t>Hz</a:t>
            </a:r>
          </a:p>
          <a:p>
            <a:r>
              <a:rPr lang="en-US" altLang="en-US" sz="2400"/>
              <a:t>Serial, Centralized</a:t>
            </a:r>
          </a:p>
          <a:p>
            <a:r>
              <a:rPr lang="en-US" altLang="en-US" sz="2400"/>
              <a:t>Generally not Fault Tolerant</a:t>
            </a:r>
          </a:p>
          <a:p>
            <a:r>
              <a:rPr lang="en-US" altLang="en-US" sz="2400"/>
              <a:t>Learns: Some</a:t>
            </a:r>
          </a:p>
          <a:p>
            <a:r>
              <a:rPr lang="en-US" altLang="en-US" sz="2400"/>
              <a:t>Intelligent/Conscious:  Generally No</a:t>
            </a:r>
          </a:p>
        </p:txBody>
      </p:sp>
      <p:pic>
        <p:nvPicPr>
          <p:cNvPr id="64517" name="Picture 5">
            <a:extLst>
              <a:ext uri="{FF2B5EF4-FFF2-40B4-BE49-F238E27FC236}">
                <a16:creationId xmlns:a16="http://schemas.microsoft.com/office/drawing/2014/main" id="{77216981-60FE-43A1-9674-84330E09F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6900" y="1752600"/>
            <a:ext cx="769938" cy="838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8" name="Picture 6">
            <a:extLst>
              <a:ext uri="{FF2B5EF4-FFF2-40B4-BE49-F238E27FC236}">
                <a16:creationId xmlns:a16="http://schemas.microsoft.com/office/drawing/2014/main" id="{CABF46DB-EDD4-4428-AA23-2834ADFE06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905000"/>
            <a:ext cx="914400" cy="719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5DE02DD4-C60C-4F4A-B844-AD81778A14AE}"/>
              </a:ext>
            </a:extLst>
          </p:cNvPr>
          <p:cNvSpPr>
            <a:spLocks noGrp="1" noChangeArrowheads="1"/>
          </p:cNvSpPr>
          <p:nvPr>
            <p:ph type="title"/>
          </p:nvPr>
        </p:nvSpPr>
        <p:spPr>
          <a:xfrm>
            <a:off x="2209800" y="304800"/>
            <a:ext cx="7772400" cy="1143000"/>
          </a:xfrm>
        </p:spPr>
        <p:txBody>
          <a:bodyPr/>
          <a:lstStyle/>
          <a:p>
            <a:r>
              <a:rPr lang="en-US" altLang="en-US"/>
              <a:t>Biological Inspiration</a:t>
            </a:r>
          </a:p>
        </p:txBody>
      </p:sp>
      <p:sp>
        <p:nvSpPr>
          <p:cNvPr id="66563" name="Rectangle 3">
            <a:extLst>
              <a:ext uri="{FF2B5EF4-FFF2-40B4-BE49-F238E27FC236}">
                <a16:creationId xmlns:a16="http://schemas.microsoft.com/office/drawing/2014/main" id="{D99CA542-165C-491F-A157-B039E7200D15}"/>
              </a:ext>
            </a:extLst>
          </p:cNvPr>
          <p:cNvSpPr>
            <a:spLocks noGrp="1" noChangeArrowheads="1"/>
          </p:cNvSpPr>
          <p:nvPr>
            <p:ph idx="1"/>
          </p:nvPr>
        </p:nvSpPr>
        <p:spPr>
          <a:xfrm>
            <a:off x="2895600" y="5410200"/>
            <a:ext cx="7772400" cy="1447800"/>
          </a:xfrm>
        </p:spPr>
        <p:txBody>
          <a:bodyPr/>
          <a:lstStyle/>
          <a:p>
            <a:pPr>
              <a:buFontTx/>
              <a:buNone/>
            </a:pPr>
            <a:r>
              <a:rPr lang="en-US" altLang="en-US" sz="2400"/>
              <a:t>“My brain: It's my second favorite organ.”</a:t>
            </a:r>
          </a:p>
          <a:p>
            <a:pPr>
              <a:buFontTx/>
              <a:buNone/>
            </a:pPr>
            <a:r>
              <a:rPr lang="en-US" altLang="en-US" sz="2400"/>
              <a:t>	- Woody Allen, from the movie Sleeper</a:t>
            </a:r>
          </a:p>
          <a:p>
            <a:endParaRPr lang="en-US" altLang="en-US" sz="2400"/>
          </a:p>
        </p:txBody>
      </p:sp>
      <p:pic>
        <p:nvPicPr>
          <p:cNvPr id="66564" name="Picture 4">
            <a:extLst>
              <a:ext uri="{FF2B5EF4-FFF2-40B4-BE49-F238E27FC236}">
                <a16:creationId xmlns:a16="http://schemas.microsoft.com/office/drawing/2014/main" id="{F701D460-8629-4AB6-B997-6867A6361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819400"/>
            <a:ext cx="2311400" cy="2514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5" name="Text Box 5">
            <a:extLst>
              <a:ext uri="{FF2B5EF4-FFF2-40B4-BE49-F238E27FC236}">
                <a16:creationId xmlns:a16="http://schemas.microsoft.com/office/drawing/2014/main" id="{AF19B21E-82C5-4515-8CC8-F3DC6B5D941E}"/>
              </a:ext>
            </a:extLst>
          </p:cNvPr>
          <p:cNvSpPr txBox="1">
            <a:spLocks noChangeArrowheads="1"/>
          </p:cNvSpPr>
          <p:nvPr/>
        </p:nvSpPr>
        <p:spPr bwMode="auto">
          <a:xfrm>
            <a:off x="1969169" y="2173069"/>
            <a:ext cx="6537880"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Idea : To make the computer more robust, intelligent, and learn, …</a:t>
            </a:r>
          </a:p>
          <a:p>
            <a:r>
              <a:rPr lang="en-US" altLang="en-US" dirty="0"/>
              <a:t>Let’s model our computer software (and/or hardware) after the brain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3" name="Picture 5">
            <a:extLst>
              <a:ext uri="{FF2B5EF4-FFF2-40B4-BE49-F238E27FC236}">
                <a16:creationId xmlns:a16="http://schemas.microsoft.com/office/drawing/2014/main" id="{D0216E56-8C9C-4B04-87D6-C831E9AAAB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766" r="3046" b="-3"/>
          <a:stretch/>
        </p:blipFill>
        <p:spPr bwMode="auto">
          <a:xfrm>
            <a:off x="8157374" y="1"/>
            <a:ext cx="4034626" cy="3428999"/>
          </a:xfrm>
          <a:prstGeom prst="rect">
            <a:avLst/>
          </a:prstGeom>
          <a:noFill/>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2" name="Picture 4">
            <a:extLst>
              <a:ext uri="{FF2B5EF4-FFF2-40B4-BE49-F238E27FC236}">
                <a16:creationId xmlns:a16="http://schemas.microsoft.com/office/drawing/2014/main" id="{C1CAD3B2-8796-4173-9FF7-F35C045BE4E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045" b="-2"/>
          <a:stretch/>
        </p:blipFill>
        <p:spPr bwMode="auto">
          <a:xfrm>
            <a:off x="8157371" y="3428999"/>
            <a:ext cx="4034629" cy="3429000"/>
          </a:xfrm>
          <a:prstGeom prst="rect">
            <a:avLst/>
          </a:prstGeom>
          <a:noFill/>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0" name="Rectangle 2">
            <a:extLst>
              <a:ext uri="{FF2B5EF4-FFF2-40B4-BE49-F238E27FC236}">
                <a16:creationId xmlns:a16="http://schemas.microsoft.com/office/drawing/2014/main" id="{7761AAB5-CBA0-445E-B0EE-053A7E6FAA75}"/>
              </a:ext>
            </a:extLst>
          </p:cNvPr>
          <p:cNvSpPr>
            <a:spLocks noGrp="1" noChangeArrowheads="1"/>
          </p:cNvSpPr>
          <p:nvPr>
            <p:ph type="title"/>
          </p:nvPr>
        </p:nvSpPr>
        <p:spPr>
          <a:xfrm>
            <a:off x="913776" y="618517"/>
            <a:ext cx="6672886" cy="1596177"/>
          </a:xfrm>
        </p:spPr>
        <p:txBody>
          <a:bodyPr>
            <a:normAutofit/>
          </a:bodyPr>
          <a:lstStyle/>
          <a:p>
            <a:r>
              <a:rPr lang="en-US" altLang="en-US"/>
              <a:t>Neurons in the Brain</a:t>
            </a:r>
          </a:p>
        </p:txBody>
      </p:sp>
      <p:sp>
        <p:nvSpPr>
          <p:cNvPr id="68611" name="Rectangle 3">
            <a:extLst>
              <a:ext uri="{FF2B5EF4-FFF2-40B4-BE49-F238E27FC236}">
                <a16:creationId xmlns:a16="http://schemas.microsoft.com/office/drawing/2014/main" id="{F7A023B4-385D-4610-A48A-9DC0AFD5F490}"/>
              </a:ext>
            </a:extLst>
          </p:cNvPr>
          <p:cNvSpPr>
            <a:spLocks noGrp="1" noChangeArrowheads="1"/>
          </p:cNvSpPr>
          <p:nvPr>
            <p:ph idx="1"/>
          </p:nvPr>
        </p:nvSpPr>
        <p:spPr>
          <a:xfrm>
            <a:off x="913774" y="2367092"/>
            <a:ext cx="6672887" cy="3424107"/>
          </a:xfrm>
        </p:spPr>
        <p:txBody>
          <a:bodyPr>
            <a:normAutofit/>
          </a:bodyPr>
          <a:lstStyle/>
          <a:p>
            <a:r>
              <a:rPr lang="en-US" altLang="en-US" dirty="0"/>
              <a:t>Although heterogeneous, at a low level the brain is composed of neurons</a:t>
            </a:r>
          </a:p>
          <a:p>
            <a:pPr lvl="1"/>
            <a:r>
              <a:rPr lang="en-US" altLang="en-US" dirty="0"/>
              <a:t>A neuron receives input from other neurons (generally thousands) from its synapses</a:t>
            </a:r>
          </a:p>
          <a:p>
            <a:pPr lvl="1"/>
            <a:r>
              <a:rPr lang="en-US" altLang="en-US" dirty="0"/>
              <a:t>Inputs are approximately summed</a:t>
            </a:r>
          </a:p>
          <a:p>
            <a:pPr lvl="1"/>
            <a:r>
              <a:rPr lang="en-US" altLang="en-US" dirty="0"/>
              <a:t>When the input exceeds a threshold the neuron sends an electrical spike that travels  that travels from the body, down the axon, to the next neuron(s)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82C4845-0D78-4D23-853C-D2B548EAE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D7FDA7-383C-43EB-B00C-11722574EE7F}"/>
              </a:ext>
            </a:extLst>
          </p:cNvPr>
          <p:cNvSpPr>
            <a:spLocks noGrp="1"/>
          </p:cNvSpPr>
          <p:nvPr>
            <p:ph type="title"/>
          </p:nvPr>
        </p:nvSpPr>
        <p:spPr>
          <a:xfrm>
            <a:off x="1360715" y="1205363"/>
            <a:ext cx="2971848" cy="4447274"/>
          </a:xfrm>
        </p:spPr>
        <p:txBody>
          <a:bodyPr anchor="ctr">
            <a:normAutofit/>
          </a:bodyPr>
          <a:lstStyle/>
          <a:p>
            <a:pPr algn="r"/>
            <a:r>
              <a:rPr lang="en-MY" sz="4000"/>
              <a:t>Correlation </a:t>
            </a:r>
          </a:p>
        </p:txBody>
      </p:sp>
      <p:cxnSp>
        <p:nvCxnSpPr>
          <p:cNvPr id="10" name="Straight Connector 9">
            <a:extLst>
              <a:ext uri="{FF2B5EF4-FFF2-40B4-BE49-F238E27FC236}">
                <a16:creationId xmlns:a16="http://schemas.microsoft.com/office/drawing/2014/main" id="{4E5365E6-B851-45B6-821E-CBF24C76A2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64872"/>
            <a:ext cx="0" cy="292825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2DDC275-2338-494D-A2D8-7E301430ADB3}"/>
              </a:ext>
            </a:extLst>
          </p:cNvPr>
          <p:cNvSpPr>
            <a:spLocks noGrp="1"/>
          </p:cNvSpPr>
          <p:nvPr>
            <p:ph sz="quarter" idx="13"/>
          </p:nvPr>
        </p:nvSpPr>
        <p:spPr>
          <a:xfrm>
            <a:off x="4976028" y="1205364"/>
            <a:ext cx="5691965" cy="4447274"/>
          </a:xfrm>
        </p:spPr>
        <p:txBody>
          <a:bodyPr anchor="ctr">
            <a:normAutofit/>
          </a:bodyPr>
          <a:lstStyle/>
          <a:p>
            <a:pPr lvl="1"/>
            <a:r>
              <a:rPr lang="en-US" altLang="en-US" dirty="0"/>
              <a:t>A </a:t>
            </a:r>
            <a:r>
              <a:rPr lang="en-US" altLang="en-US" i="1" dirty="0"/>
              <a:t>Correlation</a:t>
            </a:r>
            <a:r>
              <a:rPr lang="en-US" altLang="en-US" dirty="0"/>
              <a:t> exists between two variables </a:t>
            </a:r>
            <a:br>
              <a:rPr lang="en-US" altLang="en-US" dirty="0"/>
            </a:br>
            <a:r>
              <a:rPr lang="en-US" altLang="en-US" dirty="0"/>
              <a:t>if the distribution of one variable changes when </a:t>
            </a:r>
            <a:br>
              <a:rPr lang="en-US" altLang="en-US" dirty="0"/>
            </a:br>
            <a:r>
              <a:rPr lang="en-US" altLang="en-US" dirty="0"/>
              <a:t>the level (or value) of the other variable changes.</a:t>
            </a:r>
          </a:p>
          <a:p>
            <a:pPr lvl="1"/>
            <a:r>
              <a:rPr lang="en-US" altLang="en-US" dirty="0"/>
              <a:t>If there is no </a:t>
            </a:r>
            <a:r>
              <a:rPr lang="en-US" altLang="en-US" i="1" dirty="0"/>
              <a:t>Correlation</a:t>
            </a:r>
            <a:r>
              <a:rPr lang="en-US" altLang="en-US" dirty="0"/>
              <a:t>, the distribution of the first variable is the same, regardless of the level of the other variable.</a:t>
            </a:r>
          </a:p>
          <a:p>
            <a:pPr lvl="1"/>
            <a:r>
              <a:rPr lang="en-US" altLang="en-US" dirty="0"/>
              <a:t>Example: Whether and FOOD choice. </a:t>
            </a:r>
          </a:p>
          <a:p>
            <a:endParaRPr lang="en-MY" dirty="0"/>
          </a:p>
        </p:txBody>
      </p:sp>
    </p:spTree>
    <p:extLst>
      <p:ext uri="{BB962C8B-B14F-4D97-AF65-F5344CB8AC3E}">
        <p14:creationId xmlns:p14="http://schemas.microsoft.com/office/powerpoint/2010/main" val="5216446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Graphic 70" descr="Brain">
            <a:extLst>
              <a:ext uri="{FF2B5EF4-FFF2-40B4-BE49-F238E27FC236}">
                <a16:creationId xmlns:a16="http://schemas.microsoft.com/office/drawing/2014/main" id="{30416636-1CB0-474B-82BA-508BDA4A65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445" y="1719913"/>
            <a:ext cx="3427091" cy="3427091"/>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70658" name="Rectangle 2">
            <a:extLst>
              <a:ext uri="{FF2B5EF4-FFF2-40B4-BE49-F238E27FC236}">
                <a16:creationId xmlns:a16="http://schemas.microsoft.com/office/drawing/2014/main" id="{C431D270-05EA-44DB-B822-00063C3CA4FF}"/>
              </a:ext>
            </a:extLst>
          </p:cNvPr>
          <p:cNvSpPr>
            <a:spLocks noGrp="1" noChangeArrowheads="1"/>
          </p:cNvSpPr>
          <p:nvPr>
            <p:ph type="title"/>
          </p:nvPr>
        </p:nvSpPr>
        <p:spPr>
          <a:xfrm>
            <a:off x="913776" y="640831"/>
            <a:ext cx="6564205" cy="1573863"/>
          </a:xfrm>
        </p:spPr>
        <p:txBody>
          <a:bodyPr>
            <a:normAutofit/>
          </a:bodyPr>
          <a:lstStyle/>
          <a:p>
            <a:r>
              <a:rPr lang="en-US" altLang="en-US" dirty="0"/>
              <a:t>Learning in the Brain</a:t>
            </a:r>
          </a:p>
        </p:txBody>
      </p:sp>
      <p:sp>
        <p:nvSpPr>
          <p:cNvPr id="70659" name="Rectangle 3">
            <a:extLst>
              <a:ext uri="{FF2B5EF4-FFF2-40B4-BE49-F238E27FC236}">
                <a16:creationId xmlns:a16="http://schemas.microsoft.com/office/drawing/2014/main" id="{D1313F13-AD89-46AD-B9A5-28A6D2373E63}"/>
              </a:ext>
            </a:extLst>
          </p:cNvPr>
          <p:cNvSpPr>
            <a:spLocks noGrp="1" noChangeArrowheads="1"/>
          </p:cNvSpPr>
          <p:nvPr>
            <p:ph idx="1"/>
          </p:nvPr>
        </p:nvSpPr>
        <p:spPr>
          <a:xfrm>
            <a:off x="913774" y="2367092"/>
            <a:ext cx="6564207" cy="3881309"/>
          </a:xfrm>
        </p:spPr>
        <p:txBody>
          <a:bodyPr>
            <a:normAutofit lnSpcReduction="10000"/>
          </a:bodyPr>
          <a:lstStyle/>
          <a:p>
            <a:pPr>
              <a:lnSpc>
                <a:spcPct val="110000"/>
              </a:lnSpc>
            </a:pPr>
            <a:r>
              <a:rPr lang="en-US" altLang="en-US" sz="1400" dirty="0"/>
              <a:t>Brains learn</a:t>
            </a:r>
          </a:p>
          <a:p>
            <a:pPr lvl="1">
              <a:lnSpc>
                <a:spcPct val="110000"/>
              </a:lnSpc>
            </a:pPr>
            <a:r>
              <a:rPr lang="en-US" altLang="en-US" sz="1400" dirty="0"/>
              <a:t>Altering strength between neurons</a:t>
            </a:r>
          </a:p>
          <a:p>
            <a:pPr lvl="1">
              <a:lnSpc>
                <a:spcPct val="110000"/>
              </a:lnSpc>
            </a:pPr>
            <a:r>
              <a:rPr lang="en-US" altLang="en-US" sz="1400" dirty="0"/>
              <a:t>Creating/deleting connections</a:t>
            </a:r>
          </a:p>
          <a:p>
            <a:pPr>
              <a:lnSpc>
                <a:spcPct val="110000"/>
              </a:lnSpc>
            </a:pPr>
            <a:r>
              <a:rPr lang="en-US" altLang="en-US" sz="1400" dirty="0"/>
              <a:t>Hebb’s Postulate (Hebbian Learning)</a:t>
            </a:r>
          </a:p>
          <a:p>
            <a:pPr lvl="1">
              <a:lnSpc>
                <a:spcPct val="110000"/>
              </a:lnSpc>
            </a:pPr>
            <a:r>
              <a:rPr lang="en-US" altLang="en-US" sz="1400" dirty="0"/>
              <a:t>When an axon of cell A is near enough to excite a cell B and repeatedly or persistently takes part in firing it, some growth process or metabolic change takes place in one or both cells such that A's efficiency, as one of the cells firing B, is increased.</a:t>
            </a:r>
          </a:p>
          <a:p>
            <a:pPr>
              <a:lnSpc>
                <a:spcPct val="110000"/>
              </a:lnSpc>
            </a:pPr>
            <a:r>
              <a:rPr lang="en-US" altLang="en-US" sz="1400" dirty="0"/>
              <a:t>Long Term Potentiation (LTP)</a:t>
            </a:r>
          </a:p>
          <a:p>
            <a:pPr lvl="1">
              <a:lnSpc>
                <a:spcPct val="110000"/>
              </a:lnSpc>
            </a:pPr>
            <a:r>
              <a:rPr lang="en-US" altLang="en-US" sz="1400" dirty="0"/>
              <a:t>Cellular basis for learning and memory</a:t>
            </a:r>
          </a:p>
          <a:p>
            <a:pPr lvl="1">
              <a:lnSpc>
                <a:spcPct val="110000"/>
              </a:lnSpc>
            </a:pPr>
            <a:r>
              <a:rPr lang="en-US" altLang="en-US" sz="1400" dirty="0"/>
              <a:t>LTP is the long-lasting strengthening of the connection between two nerve cells in response to stimulation</a:t>
            </a:r>
          </a:p>
          <a:p>
            <a:pPr lvl="1">
              <a:lnSpc>
                <a:spcPct val="110000"/>
              </a:lnSpc>
            </a:pPr>
            <a:r>
              <a:rPr lang="en-US" altLang="en-US" sz="1400" dirty="0"/>
              <a:t>Discovered in many regions of the cortex</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1" name="Oval 55">
            <a:extLst>
              <a:ext uri="{FF2B5EF4-FFF2-40B4-BE49-F238E27FC236}">
                <a16:creationId xmlns:a16="http://schemas.microsoft.com/office/drawing/2014/main" id="{FB27E5A9-70A4-44E1-AA99-6A5C90A06427}"/>
              </a:ext>
            </a:extLst>
          </p:cNvPr>
          <p:cNvSpPr>
            <a:spLocks noChangeArrowheads="1"/>
          </p:cNvSpPr>
          <p:nvPr/>
        </p:nvSpPr>
        <p:spPr bwMode="auto">
          <a:xfrm>
            <a:off x="7239000" y="57912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4150" name="Oval 54">
            <a:extLst>
              <a:ext uri="{FF2B5EF4-FFF2-40B4-BE49-F238E27FC236}">
                <a16:creationId xmlns:a16="http://schemas.microsoft.com/office/drawing/2014/main" id="{AC282E8A-33D4-46A1-B96D-DC7D37CAF740}"/>
              </a:ext>
            </a:extLst>
          </p:cNvPr>
          <p:cNvSpPr>
            <a:spLocks noChangeArrowheads="1"/>
          </p:cNvSpPr>
          <p:nvPr/>
        </p:nvSpPr>
        <p:spPr bwMode="auto">
          <a:xfrm>
            <a:off x="7315200" y="32004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4098" name="Rectangle 2">
            <a:extLst>
              <a:ext uri="{FF2B5EF4-FFF2-40B4-BE49-F238E27FC236}">
                <a16:creationId xmlns:a16="http://schemas.microsoft.com/office/drawing/2014/main" id="{56E615A3-5E6B-42CD-BAA1-A70AFD146B69}"/>
              </a:ext>
            </a:extLst>
          </p:cNvPr>
          <p:cNvSpPr>
            <a:spLocks noGrp="1" noChangeArrowheads="1"/>
          </p:cNvSpPr>
          <p:nvPr>
            <p:ph type="title"/>
          </p:nvPr>
        </p:nvSpPr>
        <p:spPr>
          <a:xfrm>
            <a:off x="2209800" y="152400"/>
            <a:ext cx="7772400" cy="1143000"/>
          </a:xfrm>
        </p:spPr>
        <p:txBody>
          <a:bodyPr/>
          <a:lstStyle/>
          <a:p>
            <a:r>
              <a:rPr lang="en-US" altLang="en-US"/>
              <a:t>Perceptrons</a:t>
            </a:r>
          </a:p>
        </p:txBody>
      </p:sp>
      <p:sp>
        <p:nvSpPr>
          <p:cNvPr id="4099" name="Rectangle 3">
            <a:extLst>
              <a:ext uri="{FF2B5EF4-FFF2-40B4-BE49-F238E27FC236}">
                <a16:creationId xmlns:a16="http://schemas.microsoft.com/office/drawing/2014/main" id="{E9FAD8D5-9084-46E4-BD5E-C7583F152605}"/>
              </a:ext>
            </a:extLst>
          </p:cNvPr>
          <p:cNvSpPr>
            <a:spLocks noGrp="1" noChangeArrowheads="1"/>
          </p:cNvSpPr>
          <p:nvPr>
            <p:ph idx="1"/>
          </p:nvPr>
        </p:nvSpPr>
        <p:spPr>
          <a:xfrm>
            <a:off x="2286000" y="1219200"/>
            <a:ext cx="7772400" cy="2362200"/>
          </a:xfrm>
        </p:spPr>
        <p:txBody>
          <a:bodyPr>
            <a:normAutofit/>
          </a:bodyPr>
          <a:lstStyle/>
          <a:p>
            <a:r>
              <a:rPr lang="en-US" altLang="en-US" sz="2800" dirty="0"/>
              <a:t>Initial proposal of connectionist networks</a:t>
            </a:r>
          </a:p>
          <a:p>
            <a:r>
              <a:rPr lang="en-US" altLang="en-US" sz="2800" dirty="0"/>
              <a:t>Rosenblatt, 50’s and 60’s</a:t>
            </a:r>
          </a:p>
          <a:p>
            <a:r>
              <a:rPr lang="en-US" altLang="en-US" sz="2800" dirty="0"/>
              <a:t>Essentially a linear discriminant composed of nodes, weights</a:t>
            </a:r>
          </a:p>
        </p:txBody>
      </p:sp>
      <p:sp>
        <p:nvSpPr>
          <p:cNvPr id="4100" name="Oval 4">
            <a:extLst>
              <a:ext uri="{FF2B5EF4-FFF2-40B4-BE49-F238E27FC236}">
                <a16:creationId xmlns:a16="http://schemas.microsoft.com/office/drawing/2014/main" id="{5558AE1B-D613-4047-8F49-CD361BC231DE}"/>
              </a:ext>
            </a:extLst>
          </p:cNvPr>
          <p:cNvSpPr>
            <a:spLocks noChangeArrowheads="1"/>
          </p:cNvSpPr>
          <p:nvPr/>
        </p:nvSpPr>
        <p:spPr bwMode="auto">
          <a:xfrm>
            <a:off x="2667000" y="32004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4101" name="Text Box 5">
            <a:extLst>
              <a:ext uri="{FF2B5EF4-FFF2-40B4-BE49-F238E27FC236}">
                <a16:creationId xmlns:a16="http://schemas.microsoft.com/office/drawing/2014/main" id="{EEC08997-68CF-47A4-B485-232188610003}"/>
              </a:ext>
            </a:extLst>
          </p:cNvPr>
          <p:cNvSpPr txBox="1">
            <a:spLocks noChangeArrowheads="1"/>
          </p:cNvSpPr>
          <p:nvPr/>
        </p:nvSpPr>
        <p:spPr bwMode="auto">
          <a:xfrm>
            <a:off x="2787325" y="3396734"/>
            <a:ext cx="36260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a:t>I1</a:t>
            </a:r>
          </a:p>
        </p:txBody>
      </p:sp>
      <p:sp>
        <p:nvSpPr>
          <p:cNvPr id="4102" name="Oval 6">
            <a:extLst>
              <a:ext uri="{FF2B5EF4-FFF2-40B4-BE49-F238E27FC236}">
                <a16:creationId xmlns:a16="http://schemas.microsoft.com/office/drawing/2014/main" id="{34E12898-89AB-423C-B36D-97CE60033E8E}"/>
              </a:ext>
            </a:extLst>
          </p:cNvPr>
          <p:cNvSpPr>
            <a:spLocks noChangeArrowheads="1"/>
          </p:cNvSpPr>
          <p:nvPr/>
        </p:nvSpPr>
        <p:spPr bwMode="auto">
          <a:xfrm>
            <a:off x="2597150" y="41148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4103" name="Text Box 7">
            <a:extLst>
              <a:ext uri="{FF2B5EF4-FFF2-40B4-BE49-F238E27FC236}">
                <a16:creationId xmlns:a16="http://schemas.microsoft.com/office/drawing/2014/main" id="{C9653674-F94B-4A1D-9E6D-70EF66CCF7D5}"/>
              </a:ext>
            </a:extLst>
          </p:cNvPr>
          <p:cNvSpPr txBox="1">
            <a:spLocks noChangeArrowheads="1"/>
          </p:cNvSpPr>
          <p:nvPr/>
        </p:nvSpPr>
        <p:spPr bwMode="auto">
          <a:xfrm>
            <a:off x="2787325" y="4311134"/>
            <a:ext cx="36260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a:t>I2</a:t>
            </a:r>
          </a:p>
        </p:txBody>
      </p:sp>
      <p:sp>
        <p:nvSpPr>
          <p:cNvPr id="4104" name="Oval 8">
            <a:extLst>
              <a:ext uri="{FF2B5EF4-FFF2-40B4-BE49-F238E27FC236}">
                <a16:creationId xmlns:a16="http://schemas.microsoft.com/office/drawing/2014/main" id="{4F24DF78-47BC-4381-A6CB-885D66ADEADD}"/>
              </a:ext>
            </a:extLst>
          </p:cNvPr>
          <p:cNvSpPr>
            <a:spLocks noChangeArrowheads="1"/>
          </p:cNvSpPr>
          <p:nvPr/>
        </p:nvSpPr>
        <p:spPr bwMode="auto">
          <a:xfrm>
            <a:off x="2590800" y="51054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4105" name="Text Box 9">
            <a:extLst>
              <a:ext uri="{FF2B5EF4-FFF2-40B4-BE49-F238E27FC236}">
                <a16:creationId xmlns:a16="http://schemas.microsoft.com/office/drawing/2014/main" id="{C8AE6342-63E3-498E-A7B8-F938E592B1D1}"/>
              </a:ext>
            </a:extLst>
          </p:cNvPr>
          <p:cNvSpPr txBox="1">
            <a:spLocks noChangeArrowheads="1"/>
          </p:cNvSpPr>
          <p:nvPr/>
        </p:nvSpPr>
        <p:spPr bwMode="auto">
          <a:xfrm>
            <a:off x="2711125" y="5301734"/>
            <a:ext cx="36260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a:t>I3</a:t>
            </a:r>
          </a:p>
        </p:txBody>
      </p:sp>
      <p:sp>
        <p:nvSpPr>
          <p:cNvPr id="4106" name="Line 10">
            <a:extLst>
              <a:ext uri="{FF2B5EF4-FFF2-40B4-BE49-F238E27FC236}">
                <a16:creationId xmlns:a16="http://schemas.microsoft.com/office/drawing/2014/main" id="{97FCDDA0-8061-4CA2-89A9-011D4D0973F2}"/>
              </a:ext>
            </a:extLst>
          </p:cNvPr>
          <p:cNvSpPr>
            <a:spLocks noChangeShapeType="1"/>
          </p:cNvSpPr>
          <p:nvPr/>
        </p:nvSpPr>
        <p:spPr bwMode="auto">
          <a:xfrm>
            <a:off x="3435350" y="3733800"/>
            <a:ext cx="15240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4107" name="Oval 11">
            <a:extLst>
              <a:ext uri="{FF2B5EF4-FFF2-40B4-BE49-F238E27FC236}">
                <a16:creationId xmlns:a16="http://schemas.microsoft.com/office/drawing/2014/main" id="{F3845C9A-A7F8-4926-851A-B8FEA74D8115}"/>
              </a:ext>
            </a:extLst>
          </p:cNvPr>
          <p:cNvSpPr>
            <a:spLocks noChangeArrowheads="1"/>
          </p:cNvSpPr>
          <p:nvPr/>
        </p:nvSpPr>
        <p:spPr bwMode="auto">
          <a:xfrm>
            <a:off x="5035550" y="40386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4108" name="Text Box 12">
            <a:extLst>
              <a:ext uri="{FF2B5EF4-FFF2-40B4-BE49-F238E27FC236}">
                <a16:creationId xmlns:a16="http://schemas.microsoft.com/office/drawing/2014/main" id="{0B20B8CA-DCEF-4939-930F-67B02944C943}"/>
              </a:ext>
            </a:extLst>
          </p:cNvPr>
          <p:cNvSpPr txBox="1">
            <a:spLocks noChangeArrowheads="1"/>
          </p:cNvSpPr>
          <p:nvPr/>
        </p:nvSpPr>
        <p:spPr bwMode="auto">
          <a:xfrm>
            <a:off x="5314661" y="4234934"/>
            <a:ext cx="1847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en-US" altLang="en-US"/>
          </a:p>
        </p:txBody>
      </p:sp>
      <p:sp>
        <p:nvSpPr>
          <p:cNvPr id="4109" name="Line 13">
            <a:extLst>
              <a:ext uri="{FF2B5EF4-FFF2-40B4-BE49-F238E27FC236}">
                <a16:creationId xmlns:a16="http://schemas.microsoft.com/office/drawing/2014/main" id="{1086D81B-F7C1-402D-90AE-EF7348C3E880}"/>
              </a:ext>
            </a:extLst>
          </p:cNvPr>
          <p:cNvSpPr>
            <a:spLocks noChangeShapeType="1"/>
          </p:cNvSpPr>
          <p:nvPr/>
        </p:nvSpPr>
        <p:spPr bwMode="auto">
          <a:xfrm>
            <a:off x="3435350" y="4572000"/>
            <a:ext cx="1447800"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4110" name="Line 14">
            <a:extLst>
              <a:ext uri="{FF2B5EF4-FFF2-40B4-BE49-F238E27FC236}">
                <a16:creationId xmlns:a16="http://schemas.microsoft.com/office/drawing/2014/main" id="{1EDF0EA7-D940-4CDE-84A7-A6D670D3FD2D}"/>
              </a:ext>
            </a:extLst>
          </p:cNvPr>
          <p:cNvSpPr>
            <a:spLocks noChangeShapeType="1"/>
          </p:cNvSpPr>
          <p:nvPr/>
        </p:nvSpPr>
        <p:spPr bwMode="auto">
          <a:xfrm flipV="1">
            <a:off x="3359150" y="4800600"/>
            <a:ext cx="1524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4111" name="Text Box 15">
            <a:extLst>
              <a:ext uri="{FF2B5EF4-FFF2-40B4-BE49-F238E27FC236}">
                <a16:creationId xmlns:a16="http://schemas.microsoft.com/office/drawing/2014/main" id="{89423D6D-380F-41B0-99AF-F4AA18E3CF23}"/>
              </a:ext>
            </a:extLst>
          </p:cNvPr>
          <p:cNvSpPr txBox="1">
            <a:spLocks noChangeArrowheads="1"/>
          </p:cNvSpPr>
          <p:nvPr/>
        </p:nvSpPr>
        <p:spPr bwMode="auto">
          <a:xfrm>
            <a:off x="3774677" y="3396734"/>
            <a:ext cx="542135"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a:t>W1</a:t>
            </a:r>
          </a:p>
        </p:txBody>
      </p:sp>
      <p:sp>
        <p:nvSpPr>
          <p:cNvPr id="4112" name="Text Box 16">
            <a:extLst>
              <a:ext uri="{FF2B5EF4-FFF2-40B4-BE49-F238E27FC236}">
                <a16:creationId xmlns:a16="http://schemas.microsoft.com/office/drawing/2014/main" id="{BDC7FBAD-1063-4360-A9F5-AA975F687915}"/>
              </a:ext>
            </a:extLst>
          </p:cNvPr>
          <p:cNvSpPr txBox="1">
            <a:spLocks noChangeArrowheads="1"/>
          </p:cNvSpPr>
          <p:nvPr/>
        </p:nvSpPr>
        <p:spPr bwMode="auto">
          <a:xfrm>
            <a:off x="3781027" y="4158734"/>
            <a:ext cx="542135"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a:t>W2</a:t>
            </a:r>
          </a:p>
        </p:txBody>
      </p:sp>
      <p:sp>
        <p:nvSpPr>
          <p:cNvPr id="4113" name="Text Box 17">
            <a:extLst>
              <a:ext uri="{FF2B5EF4-FFF2-40B4-BE49-F238E27FC236}">
                <a16:creationId xmlns:a16="http://schemas.microsoft.com/office/drawing/2014/main" id="{5FDB512D-9675-4468-8B45-F9F4A79330C5}"/>
              </a:ext>
            </a:extLst>
          </p:cNvPr>
          <p:cNvSpPr txBox="1">
            <a:spLocks noChangeArrowheads="1"/>
          </p:cNvSpPr>
          <p:nvPr/>
        </p:nvSpPr>
        <p:spPr bwMode="auto">
          <a:xfrm>
            <a:off x="3704827" y="4768334"/>
            <a:ext cx="542135"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a:t>W3</a:t>
            </a:r>
          </a:p>
        </p:txBody>
      </p:sp>
      <p:graphicFrame>
        <p:nvGraphicFramePr>
          <p:cNvPr id="4114" name="Object 18">
            <a:extLst>
              <a:ext uri="{FF2B5EF4-FFF2-40B4-BE49-F238E27FC236}">
                <a16:creationId xmlns:a16="http://schemas.microsoft.com/office/drawing/2014/main" id="{4C63DFB7-B1DF-4E15-ADEF-6FA6BA0FC35B}"/>
              </a:ext>
            </a:extLst>
          </p:cNvPr>
          <p:cNvGraphicFramePr>
            <a:graphicFrameLocks noChangeAspect="1"/>
          </p:cNvGraphicFramePr>
          <p:nvPr/>
        </p:nvGraphicFramePr>
        <p:xfrm>
          <a:off x="5264151" y="4191000"/>
          <a:ext cx="373063" cy="469900"/>
        </p:xfrm>
        <a:graphic>
          <a:graphicData uri="http://schemas.openxmlformats.org/presentationml/2006/ole">
            <mc:AlternateContent xmlns:mc="http://schemas.openxmlformats.org/markup-compatibility/2006">
              <mc:Choice xmlns:v="urn:schemas-microsoft-com:vml" Requires="v">
                <p:oleObj spid="_x0000_s2071" name="Equation" r:id="rId4" imgW="139680" imgH="177480" progId="Equation.3">
                  <p:embed/>
                </p:oleObj>
              </mc:Choice>
              <mc:Fallback>
                <p:oleObj name="Equation" r:id="rId4" imgW="139680" imgH="177480" progId="Equation.3">
                  <p:embed/>
                  <p:pic>
                    <p:nvPicPr>
                      <p:cNvPr id="4114" name="Object 18">
                        <a:extLst>
                          <a:ext uri="{FF2B5EF4-FFF2-40B4-BE49-F238E27FC236}">
                            <a16:creationId xmlns:a16="http://schemas.microsoft.com/office/drawing/2014/main" id="{4C63DFB7-B1DF-4E15-ADEF-6FA6BA0FC3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4151" y="4191000"/>
                        <a:ext cx="37306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15" name="Line 19">
            <a:extLst>
              <a:ext uri="{FF2B5EF4-FFF2-40B4-BE49-F238E27FC236}">
                <a16:creationId xmlns:a16="http://schemas.microsoft.com/office/drawing/2014/main" id="{4B27E11E-B48B-4E90-80A1-A642E031E0EA}"/>
              </a:ext>
            </a:extLst>
          </p:cNvPr>
          <p:cNvSpPr>
            <a:spLocks noChangeShapeType="1"/>
          </p:cNvSpPr>
          <p:nvPr/>
        </p:nvSpPr>
        <p:spPr bwMode="auto">
          <a:xfrm>
            <a:off x="5873750" y="4495800"/>
            <a:ext cx="2222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4116" name="Text Box 20">
            <a:extLst>
              <a:ext uri="{FF2B5EF4-FFF2-40B4-BE49-F238E27FC236}">
                <a16:creationId xmlns:a16="http://schemas.microsoft.com/office/drawing/2014/main" id="{4BA5E882-346C-403E-82AC-4F2031BE82DF}"/>
              </a:ext>
            </a:extLst>
          </p:cNvPr>
          <p:cNvSpPr txBox="1">
            <a:spLocks noChangeArrowheads="1"/>
          </p:cNvSpPr>
          <p:nvPr/>
        </p:nvSpPr>
        <p:spPr bwMode="auto">
          <a:xfrm>
            <a:off x="6117106" y="4311134"/>
            <a:ext cx="36260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a:t>O</a:t>
            </a:r>
          </a:p>
        </p:txBody>
      </p:sp>
      <p:graphicFrame>
        <p:nvGraphicFramePr>
          <p:cNvPr id="4117" name="Object 21">
            <a:extLst>
              <a:ext uri="{FF2B5EF4-FFF2-40B4-BE49-F238E27FC236}">
                <a16:creationId xmlns:a16="http://schemas.microsoft.com/office/drawing/2014/main" id="{EC0CABEA-EF73-4929-931D-00C3359A910C}"/>
              </a:ext>
            </a:extLst>
          </p:cNvPr>
          <p:cNvGraphicFramePr>
            <a:graphicFrameLocks noChangeAspect="1"/>
          </p:cNvGraphicFramePr>
          <p:nvPr/>
        </p:nvGraphicFramePr>
        <p:xfrm>
          <a:off x="4484689" y="5619750"/>
          <a:ext cx="2447925" cy="998538"/>
        </p:xfrm>
        <a:graphic>
          <a:graphicData uri="http://schemas.openxmlformats.org/presentationml/2006/ole">
            <mc:AlternateContent xmlns:mc="http://schemas.openxmlformats.org/markup-compatibility/2006">
              <mc:Choice xmlns:v="urn:schemas-microsoft-com:vml" Requires="v">
                <p:oleObj spid="_x0000_s2072" name="Equation" r:id="rId6" imgW="1612800" imgH="660240" progId="Equation.3">
                  <p:embed/>
                </p:oleObj>
              </mc:Choice>
              <mc:Fallback>
                <p:oleObj name="Equation" r:id="rId6" imgW="1612800" imgH="660240" progId="Equation.3">
                  <p:embed/>
                  <p:pic>
                    <p:nvPicPr>
                      <p:cNvPr id="4117" name="Object 21">
                        <a:extLst>
                          <a:ext uri="{FF2B5EF4-FFF2-40B4-BE49-F238E27FC236}">
                            <a16:creationId xmlns:a16="http://schemas.microsoft.com/office/drawing/2014/main" id="{EC0CABEA-EF73-4929-931D-00C3359A91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4689" y="5619750"/>
                        <a:ext cx="2447925" cy="998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33" name="Text Box 37">
            <a:extLst>
              <a:ext uri="{FF2B5EF4-FFF2-40B4-BE49-F238E27FC236}">
                <a16:creationId xmlns:a16="http://schemas.microsoft.com/office/drawing/2014/main" id="{9B39CACB-EF37-4FCB-91C2-465C3BC3D664}"/>
              </a:ext>
            </a:extLst>
          </p:cNvPr>
          <p:cNvSpPr txBox="1">
            <a:spLocks noChangeArrowheads="1"/>
          </p:cNvSpPr>
          <p:nvPr/>
        </p:nvSpPr>
        <p:spPr bwMode="auto">
          <a:xfrm>
            <a:off x="7435525" y="3396734"/>
            <a:ext cx="36260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a:t>I1</a:t>
            </a:r>
          </a:p>
        </p:txBody>
      </p:sp>
      <p:sp>
        <p:nvSpPr>
          <p:cNvPr id="4134" name="Oval 38">
            <a:extLst>
              <a:ext uri="{FF2B5EF4-FFF2-40B4-BE49-F238E27FC236}">
                <a16:creationId xmlns:a16="http://schemas.microsoft.com/office/drawing/2014/main" id="{EDEF9B85-CAFB-47EF-BA22-BA91C47C0604}"/>
              </a:ext>
            </a:extLst>
          </p:cNvPr>
          <p:cNvSpPr>
            <a:spLocks noChangeArrowheads="1"/>
          </p:cNvSpPr>
          <p:nvPr/>
        </p:nvSpPr>
        <p:spPr bwMode="auto">
          <a:xfrm>
            <a:off x="7245350" y="41148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4135" name="Text Box 39">
            <a:extLst>
              <a:ext uri="{FF2B5EF4-FFF2-40B4-BE49-F238E27FC236}">
                <a16:creationId xmlns:a16="http://schemas.microsoft.com/office/drawing/2014/main" id="{AA78F78D-E8F0-4D45-8E0C-9C8295B9E3C5}"/>
              </a:ext>
            </a:extLst>
          </p:cNvPr>
          <p:cNvSpPr txBox="1">
            <a:spLocks noChangeArrowheads="1"/>
          </p:cNvSpPr>
          <p:nvPr/>
        </p:nvSpPr>
        <p:spPr bwMode="auto">
          <a:xfrm>
            <a:off x="7435525" y="4311134"/>
            <a:ext cx="36260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a:t>I2</a:t>
            </a:r>
          </a:p>
        </p:txBody>
      </p:sp>
      <p:sp>
        <p:nvSpPr>
          <p:cNvPr id="4136" name="Oval 40">
            <a:extLst>
              <a:ext uri="{FF2B5EF4-FFF2-40B4-BE49-F238E27FC236}">
                <a16:creationId xmlns:a16="http://schemas.microsoft.com/office/drawing/2014/main" id="{BCB54E5C-FF8F-4C73-9758-57BC7282D51B}"/>
              </a:ext>
            </a:extLst>
          </p:cNvPr>
          <p:cNvSpPr>
            <a:spLocks noChangeArrowheads="1"/>
          </p:cNvSpPr>
          <p:nvPr/>
        </p:nvSpPr>
        <p:spPr bwMode="auto">
          <a:xfrm>
            <a:off x="7239000" y="49530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4137" name="Text Box 41">
            <a:extLst>
              <a:ext uri="{FF2B5EF4-FFF2-40B4-BE49-F238E27FC236}">
                <a16:creationId xmlns:a16="http://schemas.microsoft.com/office/drawing/2014/main" id="{272ADB2E-D512-4195-84B4-897BD8E9BCCB}"/>
              </a:ext>
            </a:extLst>
          </p:cNvPr>
          <p:cNvSpPr txBox="1">
            <a:spLocks noChangeArrowheads="1"/>
          </p:cNvSpPr>
          <p:nvPr/>
        </p:nvSpPr>
        <p:spPr bwMode="auto">
          <a:xfrm>
            <a:off x="7359325" y="5301734"/>
            <a:ext cx="36260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a:t>I3</a:t>
            </a:r>
          </a:p>
        </p:txBody>
      </p:sp>
      <p:sp>
        <p:nvSpPr>
          <p:cNvPr id="4138" name="Line 42">
            <a:extLst>
              <a:ext uri="{FF2B5EF4-FFF2-40B4-BE49-F238E27FC236}">
                <a16:creationId xmlns:a16="http://schemas.microsoft.com/office/drawing/2014/main" id="{78BBDB12-AC17-4F06-ACD2-476CF3A3E31E}"/>
              </a:ext>
            </a:extLst>
          </p:cNvPr>
          <p:cNvSpPr>
            <a:spLocks noChangeShapeType="1"/>
          </p:cNvSpPr>
          <p:nvPr/>
        </p:nvSpPr>
        <p:spPr bwMode="auto">
          <a:xfrm>
            <a:off x="8083550" y="3733800"/>
            <a:ext cx="15240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4139" name="Oval 43">
            <a:extLst>
              <a:ext uri="{FF2B5EF4-FFF2-40B4-BE49-F238E27FC236}">
                <a16:creationId xmlns:a16="http://schemas.microsoft.com/office/drawing/2014/main" id="{9697A5D0-2045-47CB-8765-F6D0C650484C}"/>
              </a:ext>
            </a:extLst>
          </p:cNvPr>
          <p:cNvSpPr>
            <a:spLocks noChangeArrowheads="1"/>
          </p:cNvSpPr>
          <p:nvPr/>
        </p:nvSpPr>
        <p:spPr bwMode="auto">
          <a:xfrm>
            <a:off x="9601200" y="42672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4141" name="Line 45">
            <a:extLst>
              <a:ext uri="{FF2B5EF4-FFF2-40B4-BE49-F238E27FC236}">
                <a16:creationId xmlns:a16="http://schemas.microsoft.com/office/drawing/2014/main" id="{E46290F6-31E8-41D3-A03B-345A73C96AFA}"/>
              </a:ext>
            </a:extLst>
          </p:cNvPr>
          <p:cNvSpPr>
            <a:spLocks noChangeShapeType="1"/>
          </p:cNvSpPr>
          <p:nvPr/>
        </p:nvSpPr>
        <p:spPr bwMode="auto">
          <a:xfrm>
            <a:off x="8083550" y="4572000"/>
            <a:ext cx="1447800"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4142" name="Line 46">
            <a:extLst>
              <a:ext uri="{FF2B5EF4-FFF2-40B4-BE49-F238E27FC236}">
                <a16:creationId xmlns:a16="http://schemas.microsoft.com/office/drawing/2014/main" id="{7F1CEA67-3494-44E7-967F-188227361DE4}"/>
              </a:ext>
            </a:extLst>
          </p:cNvPr>
          <p:cNvSpPr>
            <a:spLocks noChangeShapeType="1"/>
          </p:cNvSpPr>
          <p:nvPr/>
        </p:nvSpPr>
        <p:spPr bwMode="auto">
          <a:xfrm flipV="1">
            <a:off x="8007350" y="4800600"/>
            <a:ext cx="1524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4143" name="Text Box 47">
            <a:extLst>
              <a:ext uri="{FF2B5EF4-FFF2-40B4-BE49-F238E27FC236}">
                <a16:creationId xmlns:a16="http://schemas.microsoft.com/office/drawing/2014/main" id="{7A874662-CBC9-4BF1-8E06-3E2C1F980B36}"/>
              </a:ext>
            </a:extLst>
          </p:cNvPr>
          <p:cNvSpPr txBox="1">
            <a:spLocks noChangeArrowheads="1"/>
          </p:cNvSpPr>
          <p:nvPr/>
        </p:nvSpPr>
        <p:spPr bwMode="auto">
          <a:xfrm>
            <a:off x="8422877" y="3396734"/>
            <a:ext cx="542135"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a:t>W1</a:t>
            </a:r>
          </a:p>
        </p:txBody>
      </p:sp>
      <p:sp>
        <p:nvSpPr>
          <p:cNvPr id="4144" name="Text Box 48">
            <a:extLst>
              <a:ext uri="{FF2B5EF4-FFF2-40B4-BE49-F238E27FC236}">
                <a16:creationId xmlns:a16="http://schemas.microsoft.com/office/drawing/2014/main" id="{035BA5C8-802E-4DF7-A0E7-08B8983EE5F0}"/>
              </a:ext>
            </a:extLst>
          </p:cNvPr>
          <p:cNvSpPr txBox="1">
            <a:spLocks noChangeArrowheads="1"/>
          </p:cNvSpPr>
          <p:nvPr/>
        </p:nvSpPr>
        <p:spPr bwMode="auto">
          <a:xfrm>
            <a:off x="8429227" y="4158734"/>
            <a:ext cx="542135"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a:t>W2</a:t>
            </a:r>
          </a:p>
        </p:txBody>
      </p:sp>
      <p:sp>
        <p:nvSpPr>
          <p:cNvPr id="4145" name="Text Box 49">
            <a:extLst>
              <a:ext uri="{FF2B5EF4-FFF2-40B4-BE49-F238E27FC236}">
                <a16:creationId xmlns:a16="http://schemas.microsoft.com/office/drawing/2014/main" id="{5BF42919-62CA-4FE4-8B3F-E2ABC6B9EC2A}"/>
              </a:ext>
            </a:extLst>
          </p:cNvPr>
          <p:cNvSpPr txBox="1">
            <a:spLocks noChangeArrowheads="1"/>
          </p:cNvSpPr>
          <p:nvPr/>
        </p:nvSpPr>
        <p:spPr bwMode="auto">
          <a:xfrm>
            <a:off x="8353027" y="4768334"/>
            <a:ext cx="542135"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a:t>W3</a:t>
            </a:r>
          </a:p>
        </p:txBody>
      </p:sp>
      <p:graphicFrame>
        <p:nvGraphicFramePr>
          <p:cNvPr id="4146" name="Object 50">
            <a:extLst>
              <a:ext uri="{FF2B5EF4-FFF2-40B4-BE49-F238E27FC236}">
                <a16:creationId xmlns:a16="http://schemas.microsoft.com/office/drawing/2014/main" id="{DBE3B932-728E-4BBD-A885-44AC69FB3CDB}"/>
              </a:ext>
            </a:extLst>
          </p:cNvPr>
          <p:cNvGraphicFramePr>
            <a:graphicFrameLocks noChangeAspect="1"/>
          </p:cNvGraphicFramePr>
          <p:nvPr/>
        </p:nvGraphicFramePr>
        <p:xfrm>
          <a:off x="8839201" y="5638800"/>
          <a:ext cx="373063" cy="469900"/>
        </p:xfrm>
        <a:graphic>
          <a:graphicData uri="http://schemas.openxmlformats.org/presentationml/2006/ole">
            <mc:AlternateContent xmlns:mc="http://schemas.openxmlformats.org/markup-compatibility/2006">
              <mc:Choice xmlns:v="urn:schemas-microsoft-com:vml" Requires="v">
                <p:oleObj spid="_x0000_s2073" name="Equation" r:id="rId8" imgW="139680" imgH="177480" progId="Equation.3">
                  <p:embed/>
                </p:oleObj>
              </mc:Choice>
              <mc:Fallback>
                <p:oleObj name="Equation" r:id="rId8" imgW="139680" imgH="177480" progId="Equation.3">
                  <p:embed/>
                  <p:pic>
                    <p:nvPicPr>
                      <p:cNvPr id="4146" name="Object 50">
                        <a:extLst>
                          <a:ext uri="{FF2B5EF4-FFF2-40B4-BE49-F238E27FC236}">
                            <a16:creationId xmlns:a16="http://schemas.microsoft.com/office/drawing/2014/main" id="{DBE3B932-728E-4BBD-A885-44AC69FB3C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9201" y="5638800"/>
                        <a:ext cx="37306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47" name="Line 51">
            <a:extLst>
              <a:ext uri="{FF2B5EF4-FFF2-40B4-BE49-F238E27FC236}">
                <a16:creationId xmlns:a16="http://schemas.microsoft.com/office/drawing/2014/main" id="{541373DD-3D3F-4506-8D0B-D8E779A24765}"/>
              </a:ext>
            </a:extLst>
          </p:cNvPr>
          <p:cNvSpPr>
            <a:spLocks noChangeShapeType="1"/>
          </p:cNvSpPr>
          <p:nvPr/>
        </p:nvSpPr>
        <p:spPr bwMode="auto">
          <a:xfrm>
            <a:off x="10363200" y="4648200"/>
            <a:ext cx="152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4148" name="Text Box 52">
            <a:extLst>
              <a:ext uri="{FF2B5EF4-FFF2-40B4-BE49-F238E27FC236}">
                <a16:creationId xmlns:a16="http://schemas.microsoft.com/office/drawing/2014/main" id="{53141593-F629-4837-A5DB-54418A65E430}"/>
              </a:ext>
            </a:extLst>
          </p:cNvPr>
          <p:cNvSpPr txBox="1">
            <a:spLocks noChangeArrowheads="1"/>
          </p:cNvSpPr>
          <p:nvPr/>
        </p:nvSpPr>
        <p:spPr bwMode="auto">
          <a:xfrm>
            <a:off x="10284294" y="4158734"/>
            <a:ext cx="36260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a:t>O</a:t>
            </a:r>
          </a:p>
        </p:txBody>
      </p:sp>
      <p:sp>
        <p:nvSpPr>
          <p:cNvPr id="4152" name="Text Box 56">
            <a:extLst>
              <a:ext uri="{FF2B5EF4-FFF2-40B4-BE49-F238E27FC236}">
                <a16:creationId xmlns:a16="http://schemas.microsoft.com/office/drawing/2014/main" id="{AFC7C3BE-03E3-4F6E-AF99-53CE6AF98105}"/>
              </a:ext>
            </a:extLst>
          </p:cNvPr>
          <p:cNvSpPr txBox="1">
            <a:spLocks noChangeArrowheads="1"/>
          </p:cNvSpPr>
          <p:nvPr/>
        </p:nvSpPr>
        <p:spPr bwMode="auto">
          <a:xfrm>
            <a:off x="6736162" y="3777734"/>
            <a:ext cx="377026"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a:t>or</a:t>
            </a:r>
          </a:p>
        </p:txBody>
      </p:sp>
      <p:sp>
        <p:nvSpPr>
          <p:cNvPr id="4153" name="Text Box 57">
            <a:extLst>
              <a:ext uri="{FF2B5EF4-FFF2-40B4-BE49-F238E27FC236}">
                <a16:creationId xmlns:a16="http://schemas.microsoft.com/office/drawing/2014/main" id="{87A9BC86-249F-43E2-800A-344B9837A767}"/>
              </a:ext>
            </a:extLst>
          </p:cNvPr>
          <p:cNvSpPr txBox="1">
            <a:spLocks noChangeArrowheads="1"/>
          </p:cNvSpPr>
          <p:nvPr/>
        </p:nvSpPr>
        <p:spPr bwMode="auto">
          <a:xfrm>
            <a:off x="7437361" y="6216134"/>
            <a:ext cx="311304"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a:t>1</a:t>
            </a:r>
          </a:p>
        </p:txBody>
      </p:sp>
      <p:sp>
        <p:nvSpPr>
          <p:cNvPr id="4154" name="Line 58">
            <a:extLst>
              <a:ext uri="{FF2B5EF4-FFF2-40B4-BE49-F238E27FC236}">
                <a16:creationId xmlns:a16="http://schemas.microsoft.com/office/drawing/2014/main" id="{72E38129-787B-4871-AFE8-A98F25E8DAE2}"/>
              </a:ext>
            </a:extLst>
          </p:cNvPr>
          <p:cNvSpPr>
            <a:spLocks noChangeShapeType="1"/>
          </p:cNvSpPr>
          <p:nvPr/>
        </p:nvSpPr>
        <p:spPr bwMode="auto">
          <a:xfrm flipV="1">
            <a:off x="8001000" y="5029200"/>
            <a:ext cx="16764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4155" name="Text Box 59">
            <a:extLst>
              <a:ext uri="{FF2B5EF4-FFF2-40B4-BE49-F238E27FC236}">
                <a16:creationId xmlns:a16="http://schemas.microsoft.com/office/drawing/2014/main" id="{E0E6B50E-7DC5-4395-8198-66402055C5FE}"/>
              </a:ext>
            </a:extLst>
          </p:cNvPr>
          <p:cNvSpPr txBox="1">
            <a:spLocks noChangeArrowheads="1"/>
          </p:cNvSpPr>
          <p:nvPr/>
        </p:nvSpPr>
        <p:spPr bwMode="auto">
          <a:xfrm>
            <a:off x="4648453" y="5377934"/>
            <a:ext cx="1864806"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a:t>Activation Function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 Box 2">
            <a:extLst>
              <a:ext uri="{FF2B5EF4-FFF2-40B4-BE49-F238E27FC236}">
                <a16:creationId xmlns:a16="http://schemas.microsoft.com/office/drawing/2014/main" id="{02EE3241-BEEA-40A3-AB7C-B91A362D4702}"/>
              </a:ext>
            </a:extLst>
          </p:cNvPr>
          <p:cNvSpPr txBox="1">
            <a:spLocks noChangeArrowheads="1"/>
          </p:cNvSpPr>
          <p:nvPr/>
        </p:nvSpPr>
        <p:spPr bwMode="auto">
          <a:xfrm>
            <a:off x="1524000" y="0"/>
            <a:ext cx="861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3600">
                <a:solidFill>
                  <a:srgbClr val="FF0000"/>
                </a:solidFill>
              </a:rPr>
              <a:t>Multi-layer</a:t>
            </a:r>
            <a:r>
              <a:rPr lang="en-US" altLang="en-US" sz="3600"/>
              <a:t> </a:t>
            </a:r>
            <a:r>
              <a:rPr lang="en-US" altLang="en-US" sz="3600">
                <a:solidFill>
                  <a:srgbClr val="FF0000"/>
                </a:solidFill>
              </a:rPr>
              <a:t>Networks</a:t>
            </a:r>
            <a:r>
              <a:rPr lang="en-US" altLang="en-US" sz="3600"/>
              <a:t> and </a:t>
            </a:r>
            <a:r>
              <a:rPr lang="en-US" altLang="en-US" sz="3600" b="1">
                <a:solidFill>
                  <a:schemeClr val="accent2"/>
                </a:solidFill>
                <a:effectLst>
                  <a:outerShdw blurRad="38100" dist="38100" dir="2700000" algn="tl">
                    <a:srgbClr val="C0C0C0"/>
                  </a:outerShdw>
                </a:effectLst>
              </a:rPr>
              <a:t>Perceptrons</a:t>
            </a:r>
            <a:endParaRPr lang="en-US" altLang="en-US" sz="3600" b="1" dirty="0">
              <a:solidFill>
                <a:schemeClr val="accent2"/>
              </a:solidFill>
              <a:effectLst>
                <a:outerShdw blurRad="38100" dist="38100" dir="2700000" algn="tl">
                  <a:srgbClr val="C0C0C0"/>
                </a:outerShdw>
              </a:effectLst>
            </a:endParaRPr>
          </a:p>
        </p:txBody>
      </p:sp>
      <p:sp>
        <p:nvSpPr>
          <p:cNvPr id="200707" name="Text Box 3">
            <a:extLst>
              <a:ext uri="{FF2B5EF4-FFF2-40B4-BE49-F238E27FC236}">
                <a16:creationId xmlns:a16="http://schemas.microsoft.com/office/drawing/2014/main" id="{CD5E0B93-CA3D-4923-A3C2-687FBB8C9B47}"/>
              </a:ext>
            </a:extLst>
          </p:cNvPr>
          <p:cNvSpPr txBox="1">
            <a:spLocks noChangeArrowheads="1"/>
          </p:cNvSpPr>
          <p:nvPr/>
        </p:nvSpPr>
        <p:spPr bwMode="auto">
          <a:xfrm>
            <a:off x="3505201" y="2057400"/>
            <a:ext cx="6721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n-US" altLang="en-US" sz="2400"/>
          </a:p>
        </p:txBody>
      </p:sp>
      <p:sp>
        <p:nvSpPr>
          <p:cNvPr id="200708" name="Text Box 4">
            <a:extLst>
              <a:ext uri="{FF2B5EF4-FFF2-40B4-BE49-F238E27FC236}">
                <a16:creationId xmlns:a16="http://schemas.microsoft.com/office/drawing/2014/main" id="{A136F99E-280B-42AF-ABB6-893B5D967271}"/>
              </a:ext>
            </a:extLst>
          </p:cNvPr>
          <p:cNvSpPr txBox="1">
            <a:spLocks noChangeArrowheads="1"/>
          </p:cNvSpPr>
          <p:nvPr/>
        </p:nvSpPr>
        <p:spPr bwMode="auto">
          <a:xfrm>
            <a:off x="288923" y="2085975"/>
            <a:ext cx="3733800" cy="3108543"/>
          </a:xfrm>
          <a:prstGeom prst="rect">
            <a:avLst/>
          </a:prstGeom>
          <a:solidFill>
            <a:schemeClr val="accent1">
              <a:lumMod val="75000"/>
            </a:schemeClr>
          </a:solidFill>
          <a:ln w="76200">
            <a:solidFill>
              <a:srgbClr val="FF0000"/>
            </a:solidFill>
            <a:miter lim="800000"/>
            <a:headEnd/>
            <a:tailEnd/>
          </a:ln>
          <a:effectLst>
            <a:outerShdw blurRad="50800" dist="50800" dir="5400000" algn="ctr" rotWithShape="0">
              <a:schemeClr val="accent2">
                <a:lumMod val="75000"/>
              </a:schemeClr>
            </a:outerShdw>
          </a:effectLst>
        </p:spPr>
        <p:txBody>
          <a:bodyPr>
            <a:spAutoFit/>
          </a:bodyPr>
          <a:lstStyle/>
          <a:p>
            <a:pPr eaLnBrk="0" hangingPunct="0"/>
            <a:r>
              <a:rPr lang="en-US" altLang="en-US" sz="2800" dirty="0"/>
              <a:t>- Have one or more layers of </a:t>
            </a:r>
            <a:r>
              <a:rPr lang="en-US" altLang="en-US" sz="2800" dirty="0">
                <a:solidFill>
                  <a:srgbClr val="FF0000"/>
                </a:solidFill>
              </a:rPr>
              <a:t>hidden units</a:t>
            </a:r>
            <a:r>
              <a:rPr lang="en-US" altLang="en-US" sz="2800" dirty="0"/>
              <a:t>.</a:t>
            </a:r>
          </a:p>
          <a:p>
            <a:pPr eaLnBrk="0" hangingPunct="0"/>
            <a:endParaRPr lang="en-US" altLang="en-US" sz="2800" dirty="0"/>
          </a:p>
          <a:p>
            <a:pPr eaLnBrk="0" hangingPunct="0"/>
            <a:r>
              <a:rPr lang="en-US" altLang="en-US" sz="2800" dirty="0"/>
              <a:t>- With </a:t>
            </a:r>
            <a:r>
              <a:rPr lang="en-US" altLang="en-US" sz="2800" dirty="0">
                <a:solidFill>
                  <a:srgbClr val="FF0000"/>
                </a:solidFill>
              </a:rPr>
              <a:t>two possibly very large hidden layers</a:t>
            </a:r>
            <a:r>
              <a:rPr lang="en-US" altLang="en-US" sz="2800" dirty="0"/>
              <a:t>, it is </a:t>
            </a:r>
            <a:r>
              <a:rPr lang="en-US" altLang="en-US" sz="2800" dirty="0">
                <a:solidFill>
                  <a:schemeClr val="accent2"/>
                </a:solidFill>
                <a:effectLst>
                  <a:outerShdw blurRad="38100" dist="38100" dir="2700000" algn="tl">
                    <a:srgbClr val="000000"/>
                  </a:outerShdw>
                </a:effectLst>
              </a:rPr>
              <a:t>possible  to implement any function</a:t>
            </a:r>
            <a:r>
              <a:rPr lang="en-US" altLang="en-US" sz="2800" dirty="0"/>
              <a:t>.</a:t>
            </a:r>
          </a:p>
        </p:txBody>
      </p:sp>
      <p:sp>
        <p:nvSpPr>
          <p:cNvPr id="200709" name="Text Box 5">
            <a:extLst>
              <a:ext uri="{FF2B5EF4-FFF2-40B4-BE49-F238E27FC236}">
                <a16:creationId xmlns:a16="http://schemas.microsoft.com/office/drawing/2014/main" id="{A950BAD3-B7E6-42C8-9EDF-40B66D217D72}"/>
              </a:ext>
            </a:extLst>
          </p:cNvPr>
          <p:cNvSpPr txBox="1">
            <a:spLocks noChangeArrowheads="1"/>
          </p:cNvSpPr>
          <p:nvPr/>
        </p:nvSpPr>
        <p:spPr bwMode="auto">
          <a:xfrm>
            <a:off x="7407277" y="1949450"/>
            <a:ext cx="4495800" cy="3539430"/>
          </a:xfrm>
          <a:prstGeom prst="rect">
            <a:avLst/>
          </a:prstGeom>
          <a:solidFill>
            <a:schemeClr val="accent1">
              <a:lumMod val="75000"/>
            </a:schemeClr>
          </a:solidFill>
          <a:ln w="76200">
            <a:solidFill>
              <a:schemeClr val="accent2"/>
            </a:solidFill>
            <a:miter lim="800000"/>
            <a:headEnd/>
            <a:tailEnd/>
          </a:ln>
          <a:effectLst/>
        </p:spPr>
        <p:txBody>
          <a:bodyPr>
            <a:spAutoFit/>
          </a:bodyPr>
          <a:lstStyle/>
          <a:p>
            <a:pPr eaLnBrk="0" hangingPunct="0"/>
            <a:endParaRPr lang="en-US" altLang="en-US" sz="2800" dirty="0">
              <a:solidFill>
                <a:schemeClr val="accent2"/>
              </a:solidFill>
            </a:endParaRPr>
          </a:p>
          <a:p>
            <a:pPr eaLnBrk="0" hangingPunct="0"/>
            <a:r>
              <a:rPr lang="en-US" altLang="en-US" sz="2800" dirty="0">
                <a:solidFill>
                  <a:schemeClr val="accent2"/>
                </a:solidFill>
              </a:rPr>
              <a:t>- Networks without hidden layer are called </a:t>
            </a:r>
            <a:r>
              <a:rPr lang="en-US" altLang="en-US" sz="2800" dirty="0" err="1">
                <a:solidFill>
                  <a:schemeClr val="accent2"/>
                </a:solidFill>
              </a:rPr>
              <a:t>perceptrons</a:t>
            </a:r>
            <a:r>
              <a:rPr lang="en-US" altLang="en-US" sz="2800" dirty="0">
                <a:solidFill>
                  <a:schemeClr val="accent2"/>
                </a:solidFill>
              </a:rPr>
              <a:t>.</a:t>
            </a:r>
          </a:p>
          <a:p>
            <a:pPr eaLnBrk="0" hangingPunct="0"/>
            <a:endParaRPr lang="en-US" altLang="en-US" sz="2800" dirty="0">
              <a:solidFill>
                <a:schemeClr val="accent2"/>
              </a:solidFill>
            </a:endParaRPr>
          </a:p>
          <a:p>
            <a:pPr eaLnBrk="0" hangingPunct="0"/>
            <a:r>
              <a:rPr lang="en-US" altLang="en-US" sz="2800" dirty="0">
                <a:solidFill>
                  <a:schemeClr val="accent2"/>
                </a:solidFill>
              </a:rPr>
              <a:t>- </a:t>
            </a:r>
            <a:r>
              <a:rPr lang="en-US" altLang="en-US" sz="2800" dirty="0" err="1">
                <a:solidFill>
                  <a:schemeClr val="accent2"/>
                </a:solidFill>
              </a:rPr>
              <a:t>Perceptrons</a:t>
            </a:r>
            <a:r>
              <a:rPr lang="en-US" altLang="en-US" sz="2800" dirty="0">
                <a:solidFill>
                  <a:schemeClr val="accent2"/>
                </a:solidFill>
              </a:rPr>
              <a:t> are very limited in what they can represent, but this makes their learning problem much simpler.</a:t>
            </a:r>
          </a:p>
        </p:txBody>
      </p:sp>
      <p:sp>
        <p:nvSpPr>
          <p:cNvPr id="200710" name="Line 6">
            <a:extLst>
              <a:ext uri="{FF2B5EF4-FFF2-40B4-BE49-F238E27FC236}">
                <a16:creationId xmlns:a16="http://schemas.microsoft.com/office/drawing/2014/main" id="{C1B56EB5-20F2-41F2-A667-4D770BE10D4F}"/>
              </a:ext>
            </a:extLst>
          </p:cNvPr>
          <p:cNvSpPr>
            <a:spLocks noChangeShapeType="1"/>
          </p:cNvSpPr>
          <p:nvPr/>
        </p:nvSpPr>
        <p:spPr bwMode="auto">
          <a:xfrm flipH="1">
            <a:off x="2952750" y="771525"/>
            <a:ext cx="685800" cy="10668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00711" name="Line 7">
            <a:extLst>
              <a:ext uri="{FF2B5EF4-FFF2-40B4-BE49-F238E27FC236}">
                <a16:creationId xmlns:a16="http://schemas.microsoft.com/office/drawing/2014/main" id="{662BE606-E490-49B9-8079-D5C29989E4D5}"/>
              </a:ext>
            </a:extLst>
          </p:cNvPr>
          <p:cNvSpPr>
            <a:spLocks noChangeShapeType="1"/>
          </p:cNvSpPr>
          <p:nvPr/>
        </p:nvSpPr>
        <p:spPr bwMode="auto">
          <a:xfrm>
            <a:off x="8934450" y="809625"/>
            <a:ext cx="609600" cy="762000"/>
          </a:xfrm>
          <a:prstGeom prst="line">
            <a:avLst/>
          </a:prstGeom>
          <a:noFill/>
          <a:ln w="76200" cmpd="tri">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5A6DFF0-8CB3-4FED-B9AC-B7BCB85D899C}"/>
              </a:ext>
            </a:extLst>
          </p:cNvPr>
          <p:cNvSpPr>
            <a:spLocks noGrp="1" noChangeArrowheads="1"/>
          </p:cNvSpPr>
          <p:nvPr>
            <p:ph type="title"/>
          </p:nvPr>
        </p:nvSpPr>
        <p:spPr>
          <a:xfrm>
            <a:off x="2209800" y="228600"/>
            <a:ext cx="7772400" cy="1143000"/>
          </a:xfrm>
        </p:spPr>
        <p:txBody>
          <a:bodyPr/>
          <a:lstStyle/>
          <a:p>
            <a:r>
              <a:rPr lang="en-US" altLang="en-US"/>
              <a:t>Activation Function</a:t>
            </a:r>
          </a:p>
        </p:txBody>
      </p:sp>
      <p:sp>
        <p:nvSpPr>
          <p:cNvPr id="10243" name="Rectangle 3">
            <a:extLst>
              <a:ext uri="{FF2B5EF4-FFF2-40B4-BE49-F238E27FC236}">
                <a16:creationId xmlns:a16="http://schemas.microsoft.com/office/drawing/2014/main" id="{2C17BBEE-2BC6-407F-909B-08D2D699F9F2}"/>
              </a:ext>
            </a:extLst>
          </p:cNvPr>
          <p:cNvSpPr>
            <a:spLocks noGrp="1" noChangeArrowheads="1"/>
          </p:cNvSpPr>
          <p:nvPr>
            <p:ph idx="1"/>
          </p:nvPr>
        </p:nvSpPr>
        <p:spPr>
          <a:xfrm>
            <a:off x="2209800" y="1295400"/>
            <a:ext cx="7772400" cy="2133600"/>
          </a:xfrm>
        </p:spPr>
        <p:txBody>
          <a:bodyPr/>
          <a:lstStyle/>
          <a:p>
            <a:r>
              <a:rPr lang="en-US" altLang="en-US"/>
              <a:t>To apply the LMS learning rule, also known as the delta rule, we need a differentiable activation function.</a:t>
            </a:r>
          </a:p>
        </p:txBody>
      </p:sp>
      <p:graphicFrame>
        <p:nvGraphicFramePr>
          <p:cNvPr id="10245" name="Object 5">
            <a:extLst>
              <a:ext uri="{FF2B5EF4-FFF2-40B4-BE49-F238E27FC236}">
                <a16:creationId xmlns:a16="http://schemas.microsoft.com/office/drawing/2014/main" id="{B888D301-17FA-43D2-A352-DC155C2A252C}"/>
              </a:ext>
            </a:extLst>
          </p:cNvPr>
          <p:cNvGraphicFramePr>
            <a:graphicFrameLocks noChangeAspect="1"/>
          </p:cNvGraphicFramePr>
          <p:nvPr/>
        </p:nvGraphicFramePr>
        <p:xfrm>
          <a:off x="3886200" y="2895600"/>
          <a:ext cx="5181600" cy="476250"/>
        </p:xfrm>
        <a:graphic>
          <a:graphicData uri="http://schemas.openxmlformats.org/presentationml/2006/ole">
            <mc:AlternateContent xmlns:mc="http://schemas.openxmlformats.org/markup-compatibility/2006">
              <mc:Choice xmlns:v="urn:schemas-microsoft-com:vml" Requires="v">
                <p:oleObj spid="_x0000_s3102" name="Equation" r:id="rId4" imgW="2603160" imgH="241200" progId="Equation.3">
                  <p:embed/>
                </p:oleObj>
              </mc:Choice>
              <mc:Fallback>
                <p:oleObj name="Equation" r:id="rId4" imgW="2603160" imgH="241200" progId="Equation.3">
                  <p:embed/>
                  <p:pic>
                    <p:nvPicPr>
                      <p:cNvPr id="10245" name="Object 5">
                        <a:extLst>
                          <a:ext uri="{FF2B5EF4-FFF2-40B4-BE49-F238E27FC236}">
                            <a16:creationId xmlns:a16="http://schemas.microsoft.com/office/drawing/2014/main" id="{B888D301-17FA-43D2-A352-DC155C2A25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2895600"/>
                        <a:ext cx="5181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6" name="Object 6">
            <a:extLst>
              <a:ext uri="{FF2B5EF4-FFF2-40B4-BE49-F238E27FC236}">
                <a16:creationId xmlns:a16="http://schemas.microsoft.com/office/drawing/2014/main" id="{34F1E1B7-B36C-44BC-9473-01B056E4DEA1}"/>
              </a:ext>
            </a:extLst>
          </p:cNvPr>
          <p:cNvGraphicFramePr>
            <a:graphicFrameLocks noChangeAspect="1"/>
          </p:cNvGraphicFramePr>
          <p:nvPr/>
        </p:nvGraphicFramePr>
        <p:xfrm>
          <a:off x="2667000" y="3733800"/>
          <a:ext cx="2743200" cy="973138"/>
        </p:xfrm>
        <a:graphic>
          <a:graphicData uri="http://schemas.openxmlformats.org/presentationml/2006/ole">
            <mc:AlternateContent xmlns:mc="http://schemas.openxmlformats.org/markup-compatibility/2006">
              <mc:Choice xmlns:v="urn:schemas-microsoft-com:vml" Requires="v">
                <p:oleObj spid="_x0000_s3103" name="Equation" r:id="rId6" imgW="1498320" imgH="533160" progId="Equation.3">
                  <p:embed/>
                </p:oleObj>
              </mc:Choice>
              <mc:Fallback>
                <p:oleObj name="Equation" r:id="rId6" imgW="1498320" imgH="533160" progId="Equation.3">
                  <p:embed/>
                  <p:pic>
                    <p:nvPicPr>
                      <p:cNvPr id="10246" name="Object 6">
                        <a:extLst>
                          <a:ext uri="{FF2B5EF4-FFF2-40B4-BE49-F238E27FC236}">
                            <a16:creationId xmlns:a16="http://schemas.microsoft.com/office/drawing/2014/main" id="{34F1E1B7-B36C-44BC-9473-01B056E4DE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3733800"/>
                        <a:ext cx="2743200" cy="973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7" name="Text Box 7">
            <a:extLst>
              <a:ext uri="{FF2B5EF4-FFF2-40B4-BE49-F238E27FC236}">
                <a16:creationId xmlns:a16="http://schemas.microsoft.com/office/drawing/2014/main" id="{0FC823E9-FB1C-46CE-A2CE-786CC53A4266}"/>
              </a:ext>
            </a:extLst>
          </p:cNvPr>
          <p:cNvSpPr txBox="1">
            <a:spLocks noChangeArrowheads="1"/>
          </p:cNvSpPr>
          <p:nvPr/>
        </p:nvSpPr>
        <p:spPr bwMode="auto">
          <a:xfrm>
            <a:off x="2352830" y="3396734"/>
            <a:ext cx="591829"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a:t>Old:</a:t>
            </a:r>
          </a:p>
        </p:txBody>
      </p:sp>
      <p:sp>
        <p:nvSpPr>
          <p:cNvPr id="10248" name="Line 8">
            <a:extLst>
              <a:ext uri="{FF2B5EF4-FFF2-40B4-BE49-F238E27FC236}">
                <a16:creationId xmlns:a16="http://schemas.microsoft.com/office/drawing/2014/main" id="{534809E5-62FD-4D37-8DC9-C2AA44DDC3B5}"/>
              </a:ext>
            </a:extLst>
          </p:cNvPr>
          <p:cNvSpPr>
            <a:spLocks noChangeShapeType="1"/>
          </p:cNvSpPr>
          <p:nvPr/>
        </p:nvSpPr>
        <p:spPr bwMode="auto">
          <a:xfrm>
            <a:off x="4419600" y="4724400"/>
            <a:ext cx="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0249" name="Line 9">
            <a:extLst>
              <a:ext uri="{FF2B5EF4-FFF2-40B4-BE49-F238E27FC236}">
                <a16:creationId xmlns:a16="http://schemas.microsoft.com/office/drawing/2014/main" id="{B88FDEBF-25EB-4EF7-A738-F9B0862B6606}"/>
              </a:ext>
            </a:extLst>
          </p:cNvPr>
          <p:cNvSpPr>
            <a:spLocks noChangeShapeType="1"/>
          </p:cNvSpPr>
          <p:nvPr/>
        </p:nvSpPr>
        <p:spPr bwMode="auto">
          <a:xfrm>
            <a:off x="2286000" y="6324600"/>
            <a:ext cx="304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0250" name="Line 10">
            <a:extLst>
              <a:ext uri="{FF2B5EF4-FFF2-40B4-BE49-F238E27FC236}">
                <a16:creationId xmlns:a16="http://schemas.microsoft.com/office/drawing/2014/main" id="{8E73069F-D4A5-43ED-9FD9-A80812578FD3}"/>
              </a:ext>
            </a:extLst>
          </p:cNvPr>
          <p:cNvSpPr>
            <a:spLocks noChangeShapeType="1"/>
          </p:cNvSpPr>
          <p:nvPr/>
        </p:nvSpPr>
        <p:spPr bwMode="auto">
          <a:xfrm>
            <a:off x="2438400" y="6324600"/>
            <a:ext cx="15240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0251" name="Line 11">
            <a:extLst>
              <a:ext uri="{FF2B5EF4-FFF2-40B4-BE49-F238E27FC236}">
                <a16:creationId xmlns:a16="http://schemas.microsoft.com/office/drawing/2014/main" id="{1A60AF95-930F-4C57-AEF3-CD6B6903EA33}"/>
              </a:ext>
            </a:extLst>
          </p:cNvPr>
          <p:cNvSpPr>
            <a:spLocks noChangeShapeType="1"/>
          </p:cNvSpPr>
          <p:nvPr/>
        </p:nvSpPr>
        <p:spPr bwMode="auto">
          <a:xfrm flipV="1">
            <a:off x="3962400" y="5334000"/>
            <a:ext cx="0" cy="9906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0252" name="Line 12">
            <a:extLst>
              <a:ext uri="{FF2B5EF4-FFF2-40B4-BE49-F238E27FC236}">
                <a16:creationId xmlns:a16="http://schemas.microsoft.com/office/drawing/2014/main" id="{3C0AB19B-D3D8-4EBF-A503-7F9FA7A2C096}"/>
              </a:ext>
            </a:extLst>
          </p:cNvPr>
          <p:cNvSpPr>
            <a:spLocks noChangeShapeType="1"/>
          </p:cNvSpPr>
          <p:nvPr/>
        </p:nvSpPr>
        <p:spPr bwMode="auto">
          <a:xfrm>
            <a:off x="3962400" y="5334000"/>
            <a:ext cx="15240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graphicFrame>
        <p:nvGraphicFramePr>
          <p:cNvPr id="10253" name="Object 13">
            <a:extLst>
              <a:ext uri="{FF2B5EF4-FFF2-40B4-BE49-F238E27FC236}">
                <a16:creationId xmlns:a16="http://schemas.microsoft.com/office/drawing/2014/main" id="{2A716F20-D5EC-4251-8F6D-A3A81270C630}"/>
              </a:ext>
            </a:extLst>
          </p:cNvPr>
          <p:cNvGraphicFramePr>
            <a:graphicFrameLocks noChangeAspect="1"/>
          </p:cNvGraphicFramePr>
          <p:nvPr/>
        </p:nvGraphicFramePr>
        <p:xfrm>
          <a:off x="3733800" y="6400801"/>
          <a:ext cx="381000" cy="265113"/>
        </p:xfrm>
        <a:graphic>
          <a:graphicData uri="http://schemas.openxmlformats.org/presentationml/2006/ole">
            <mc:AlternateContent xmlns:mc="http://schemas.openxmlformats.org/markup-compatibility/2006">
              <mc:Choice xmlns:v="urn:schemas-microsoft-com:vml" Requires="v">
                <p:oleObj spid="_x0000_s3104" name="Equation" r:id="rId8" imgW="253800" imgH="177480" progId="Equation.3">
                  <p:embed/>
                </p:oleObj>
              </mc:Choice>
              <mc:Fallback>
                <p:oleObj name="Equation" r:id="rId8" imgW="253800" imgH="177480" progId="Equation.3">
                  <p:embed/>
                  <p:pic>
                    <p:nvPicPr>
                      <p:cNvPr id="10253" name="Object 13">
                        <a:extLst>
                          <a:ext uri="{FF2B5EF4-FFF2-40B4-BE49-F238E27FC236}">
                            <a16:creationId xmlns:a16="http://schemas.microsoft.com/office/drawing/2014/main" id="{2A716F20-D5EC-4251-8F6D-A3A81270C63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6400801"/>
                        <a:ext cx="381000" cy="26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4" name="Text Box 14">
            <a:extLst>
              <a:ext uri="{FF2B5EF4-FFF2-40B4-BE49-F238E27FC236}">
                <a16:creationId xmlns:a16="http://schemas.microsoft.com/office/drawing/2014/main" id="{097B42B5-6B1D-49FC-BFA0-67B1130B23F9}"/>
              </a:ext>
            </a:extLst>
          </p:cNvPr>
          <p:cNvSpPr txBox="1">
            <a:spLocks noChangeArrowheads="1"/>
          </p:cNvSpPr>
          <p:nvPr/>
        </p:nvSpPr>
        <p:spPr bwMode="auto">
          <a:xfrm>
            <a:off x="6665669" y="3472934"/>
            <a:ext cx="65453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a:t>New:</a:t>
            </a:r>
          </a:p>
        </p:txBody>
      </p:sp>
      <p:graphicFrame>
        <p:nvGraphicFramePr>
          <p:cNvPr id="10255" name="Object 15">
            <a:extLst>
              <a:ext uri="{FF2B5EF4-FFF2-40B4-BE49-F238E27FC236}">
                <a16:creationId xmlns:a16="http://schemas.microsoft.com/office/drawing/2014/main" id="{1C0BA725-7FD8-49E2-8FDE-9DADDC864646}"/>
              </a:ext>
            </a:extLst>
          </p:cNvPr>
          <p:cNvGraphicFramePr>
            <a:graphicFrameLocks noChangeAspect="1"/>
          </p:cNvGraphicFramePr>
          <p:nvPr/>
        </p:nvGraphicFramePr>
        <p:xfrm>
          <a:off x="7804150" y="3686175"/>
          <a:ext cx="2101850" cy="985838"/>
        </p:xfrm>
        <a:graphic>
          <a:graphicData uri="http://schemas.openxmlformats.org/presentationml/2006/ole">
            <mc:AlternateContent xmlns:mc="http://schemas.openxmlformats.org/markup-compatibility/2006">
              <mc:Choice xmlns:v="urn:schemas-microsoft-com:vml" Requires="v">
                <p:oleObj spid="_x0000_s3105" name="Equation" r:id="rId10" imgW="1054080" imgH="495000" progId="Equation.3">
                  <p:embed/>
                </p:oleObj>
              </mc:Choice>
              <mc:Fallback>
                <p:oleObj name="Equation" r:id="rId10" imgW="1054080" imgH="495000" progId="Equation.3">
                  <p:embed/>
                  <p:pic>
                    <p:nvPicPr>
                      <p:cNvPr id="10255" name="Object 15">
                        <a:extLst>
                          <a:ext uri="{FF2B5EF4-FFF2-40B4-BE49-F238E27FC236}">
                            <a16:creationId xmlns:a16="http://schemas.microsoft.com/office/drawing/2014/main" id="{1C0BA725-7FD8-49E2-8FDE-9DADDC86464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04150" y="3686175"/>
                        <a:ext cx="2101850" cy="985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6" name="Line 16">
            <a:extLst>
              <a:ext uri="{FF2B5EF4-FFF2-40B4-BE49-F238E27FC236}">
                <a16:creationId xmlns:a16="http://schemas.microsoft.com/office/drawing/2014/main" id="{99D00DCF-26D3-43AC-B44D-0392C57B225D}"/>
              </a:ext>
            </a:extLst>
          </p:cNvPr>
          <p:cNvSpPr>
            <a:spLocks noChangeShapeType="1"/>
          </p:cNvSpPr>
          <p:nvPr/>
        </p:nvSpPr>
        <p:spPr bwMode="auto">
          <a:xfrm>
            <a:off x="8610600" y="4800600"/>
            <a:ext cx="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0257" name="Line 17">
            <a:extLst>
              <a:ext uri="{FF2B5EF4-FFF2-40B4-BE49-F238E27FC236}">
                <a16:creationId xmlns:a16="http://schemas.microsoft.com/office/drawing/2014/main" id="{CD615BAC-8471-4AD1-8CF3-E3347FD778F0}"/>
              </a:ext>
            </a:extLst>
          </p:cNvPr>
          <p:cNvSpPr>
            <a:spLocks noChangeShapeType="1"/>
          </p:cNvSpPr>
          <p:nvPr/>
        </p:nvSpPr>
        <p:spPr bwMode="auto">
          <a:xfrm>
            <a:off x="6477000" y="6400800"/>
            <a:ext cx="304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0261" name="Freeform 21">
            <a:extLst>
              <a:ext uri="{FF2B5EF4-FFF2-40B4-BE49-F238E27FC236}">
                <a16:creationId xmlns:a16="http://schemas.microsoft.com/office/drawing/2014/main" id="{F7717B3E-5D2C-4B4A-B3F5-A0BF1AD9F5EB}"/>
              </a:ext>
            </a:extLst>
          </p:cNvPr>
          <p:cNvSpPr>
            <a:spLocks/>
          </p:cNvSpPr>
          <p:nvPr/>
        </p:nvSpPr>
        <p:spPr bwMode="auto">
          <a:xfrm>
            <a:off x="6553200" y="5473700"/>
            <a:ext cx="3200400" cy="939800"/>
          </a:xfrm>
          <a:custGeom>
            <a:avLst/>
            <a:gdLst>
              <a:gd name="T0" fmla="*/ 0 w 2016"/>
              <a:gd name="T1" fmla="*/ 584 h 592"/>
              <a:gd name="T2" fmla="*/ 336 w 2016"/>
              <a:gd name="T3" fmla="*/ 584 h 592"/>
              <a:gd name="T4" fmla="*/ 672 w 2016"/>
              <a:gd name="T5" fmla="*/ 584 h 592"/>
              <a:gd name="T6" fmla="*/ 816 w 2016"/>
              <a:gd name="T7" fmla="*/ 536 h 592"/>
              <a:gd name="T8" fmla="*/ 1104 w 2016"/>
              <a:gd name="T9" fmla="*/ 488 h 592"/>
              <a:gd name="T10" fmla="*/ 1248 w 2016"/>
              <a:gd name="T11" fmla="*/ 392 h 592"/>
              <a:gd name="T12" fmla="*/ 1344 w 2016"/>
              <a:gd name="T13" fmla="*/ 200 h 592"/>
              <a:gd name="T14" fmla="*/ 1392 w 2016"/>
              <a:gd name="T15" fmla="*/ 104 h 592"/>
              <a:gd name="T16" fmla="*/ 1488 w 2016"/>
              <a:gd name="T17" fmla="*/ 56 h 592"/>
              <a:gd name="T18" fmla="*/ 1584 w 2016"/>
              <a:gd name="T19" fmla="*/ 8 h 592"/>
              <a:gd name="T20" fmla="*/ 2016 w 2016"/>
              <a:gd name="T21" fmla="*/ 8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6" h="592">
                <a:moveTo>
                  <a:pt x="0" y="584"/>
                </a:moveTo>
                <a:cubicBezTo>
                  <a:pt x="112" y="584"/>
                  <a:pt x="224" y="584"/>
                  <a:pt x="336" y="584"/>
                </a:cubicBezTo>
                <a:cubicBezTo>
                  <a:pt x="448" y="584"/>
                  <a:pt x="592" y="592"/>
                  <a:pt x="672" y="584"/>
                </a:cubicBezTo>
                <a:cubicBezTo>
                  <a:pt x="752" y="576"/>
                  <a:pt x="744" y="552"/>
                  <a:pt x="816" y="536"/>
                </a:cubicBezTo>
                <a:cubicBezTo>
                  <a:pt x="888" y="520"/>
                  <a:pt x="1032" y="512"/>
                  <a:pt x="1104" y="488"/>
                </a:cubicBezTo>
                <a:cubicBezTo>
                  <a:pt x="1176" y="464"/>
                  <a:pt x="1208" y="440"/>
                  <a:pt x="1248" y="392"/>
                </a:cubicBezTo>
                <a:cubicBezTo>
                  <a:pt x="1288" y="344"/>
                  <a:pt x="1320" y="248"/>
                  <a:pt x="1344" y="200"/>
                </a:cubicBezTo>
                <a:cubicBezTo>
                  <a:pt x="1368" y="152"/>
                  <a:pt x="1368" y="128"/>
                  <a:pt x="1392" y="104"/>
                </a:cubicBezTo>
                <a:cubicBezTo>
                  <a:pt x="1416" y="80"/>
                  <a:pt x="1456" y="72"/>
                  <a:pt x="1488" y="56"/>
                </a:cubicBezTo>
                <a:cubicBezTo>
                  <a:pt x="1520" y="40"/>
                  <a:pt x="1496" y="16"/>
                  <a:pt x="1584" y="8"/>
                </a:cubicBezTo>
                <a:cubicBezTo>
                  <a:pt x="1672" y="0"/>
                  <a:pt x="1844" y="4"/>
                  <a:pt x="2016" y="8"/>
                </a:cubicBezTo>
              </a:path>
            </a:pathLst>
          </a:custGeom>
          <a:noFill/>
          <a:ln w="69850" cap="flat" cmpd="sng">
            <a:solidFill>
              <a:schemeClr val="tx1"/>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ext Box 2">
            <a:extLst>
              <a:ext uri="{FF2B5EF4-FFF2-40B4-BE49-F238E27FC236}">
                <a16:creationId xmlns:a16="http://schemas.microsoft.com/office/drawing/2014/main" id="{4BEC9593-C3B7-47B4-A932-230E789B3CAF}"/>
              </a:ext>
            </a:extLst>
          </p:cNvPr>
          <p:cNvSpPr txBox="1">
            <a:spLocks noChangeArrowheads="1"/>
          </p:cNvSpPr>
          <p:nvPr/>
        </p:nvSpPr>
        <p:spPr bwMode="auto">
          <a:xfrm>
            <a:off x="913775" y="618517"/>
            <a:ext cx="10364451" cy="1596177"/>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algn="ctr" defTabSz="914400">
              <a:lnSpc>
                <a:spcPct val="90000"/>
              </a:lnSpc>
              <a:spcBef>
                <a:spcPct val="0"/>
              </a:spcBef>
              <a:spcAft>
                <a:spcPts val="600"/>
              </a:spcAft>
            </a:pPr>
            <a:r>
              <a:rPr lang="en-US" altLang="en-US" sz="4000" dirty="0">
                <a:solidFill>
                  <a:schemeClr val="tx2">
                    <a:lumMod val="75000"/>
                    <a:lumOff val="25000"/>
                  </a:schemeClr>
                </a:solidFill>
                <a:latin typeface="+mj-lt"/>
                <a:ea typeface="+mj-ea"/>
                <a:cs typeface="+mj-cs"/>
              </a:rPr>
              <a:t>Network Structures</a:t>
            </a:r>
          </a:p>
        </p:txBody>
      </p:sp>
      <p:sp>
        <p:nvSpPr>
          <p:cNvPr id="197635" name="Text Box 3">
            <a:extLst>
              <a:ext uri="{FF2B5EF4-FFF2-40B4-BE49-F238E27FC236}">
                <a16:creationId xmlns:a16="http://schemas.microsoft.com/office/drawing/2014/main" id="{61160343-32E4-4A5F-B9AF-969DA1FE494F}"/>
              </a:ext>
            </a:extLst>
          </p:cNvPr>
          <p:cNvSpPr txBox="1">
            <a:spLocks noChangeArrowheads="1"/>
          </p:cNvSpPr>
          <p:nvPr/>
        </p:nvSpPr>
        <p:spPr bwMode="auto">
          <a:xfrm>
            <a:off x="3505201" y="2057400"/>
            <a:ext cx="6721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n-US" altLang="en-US" sz="2400"/>
          </a:p>
        </p:txBody>
      </p:sp>
      <p:graphicFrame>
        <p:nvGraphicFramePr>
          <p:cNvPr id="197638" name="Text Box 4">
            <a:extLst>
              <a:ext uri="{FF2B5EF4-FFF2-40B4-BE49-F238E27FC236}">
                <a16:creationId xmlns:a16="http://schemas.microsoft.com/office/drawing/2014/main" id="{0816D25E-E46A-4105-8289-7C707F4BDC1D}"/>
              </a:ext>
            </a:extLst>
          </p:cNvPr>
          <p:cNvGraphicFramePr/>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73258-BD9E-47EC-BFD8-12E6D6F23F67}"/>
              </a:ext>
            </a:extLst>
          </p:cNvPr>
          <p:cNvSpPr>
            <a:spLocks noGrp="1"/>
          </p:cNvSpPr>
          <p:nvPr>
            <p:ph type="title"/>
          </p:nvPr>
        </p:nvSpPr>
        <p:spPr/>
        <p:txBody>
          <a:bodyPr/>
          <a:lstStyle/>
          <a:p>
            <a:r>
              <a:rPr lang="en-MY" dirty="0"/>
              <a:t>ANN Architecture</a:t>
            </a:r>
          </a:p>
        </p:txBody>
      </p:sp>
      <p:sp>
        <p:nvSpPr>
          <p:cNvPr id="3" name="Content Placeholder 2">
            <a:extLst>
              <a:ext uri="{FF2B5EF4-FFF2-40B4-BE49-F238E27FC236}">
                <a16:creationId xmlns:a16="http://schemas.microsoft.com/office/drawing/2014/main" id="{FAC35D03-3C97-4CA9-9AE6-AD2F1D867743}"/>
              </a:ext>
            </a:extLst>
          </p:cNvPr>
          <p:cNvSpPr>
            <a:spLocks noGrp="1"/>
          </p:cNvSpPr>
          <p:nvPr>
            <p:ph sz="quarter" idx="13"/>
          </p:nvPr>
        </p:nvSpPr>
        <p:spPr/>
        <p:txBody>
          <a:bodyPr/>
          <a:lstStyle/>
          <a:p>
            <a:endParaRPr lang="en-MY" dirty="0"/>
          </a:p>
        </p:txBody>
      </p:sp>
      <p:grpSp>
        <p:nvGrpSpPr>
          <p:cNvPr id="4" name="Group 22">
            <a:extLst>
              <a:ext uri="{FF2B5EF4-FFF2-40B4-BE49-F238E27FC236}">
                <a16:creationId xmlns:a16="http://schemas.microsoft.com/office/drawing/2014/main" id="{DD67C5B2-DA2D-46BD-9501-1E9B1BAA1806}"/>
              </a:ext>
            </a:extLst>
          </p:cNvPr>
          <p:cNvGrpSpPr>
            <a:grpSpLocks/>
          </p:cNvGrpSpPr>
          <p:nvPr/>
        </p:nvGrpSpPr>
        <p:grpSpPr bwMode="auto">
          <a:xfrm>
            <a:off x="1636857" y="4062956"/>
            <a:ext cx="2282825" cy="1811337"/>
            <a:chOff x="6132094" y="2582805"/>
            <a:chExt cx="2640330" cy="1086452"/>
          </a:xfrm>
          <a:effectLst>
            <a:outerShdw blurRad="50800" dist="38100" dir="2700000" algn="tl" rotWithShape="0">
              <a:prstClr val="black">
                <a:alpha val="40000"/>
              </a:prstClr>
            </a:outerShdw>
          </a:effectLst>
        </p:grpSpPr>
        <p:sp>
          <p:nvSpPr>
            <p:cNvPr id="5" name="Rectangle 3">
              <a:extLst>
                <a:ext uri="{FF2B5EF4-FFF2-40B4-BE49-F238E27FC236}">
                  <a16:creationId xmlns:a16="http://schemas.microsoft.com/office/drawing/2014/main" id="{1F559F42-F820-46DF-9F7B-44C7EA0D228A}"/>
                </a:ext>
              </a:extLst>
            </p:cNvPr>
            <p:cNvSpPr>
              <a:spLocks noChangeAspect="1" noChangeArrowheads="1"/>
            </p:cNvSpPr>
            <p:nvPr/>
          </p:nvSpPr>
          <p:spPr bwMode="auto">
            <a:xfrm>
              <a:off x="6132094" y="2582805"/>
              <a:ext cx="2640330" cy="1086452"/>
            </a:xfrm>
            <a:prstGeom prst="rect">
              <a:avLst/>
            </a:prstGeom>
            <a:gradFill flip="none" rotWithShape="1">
              <a:gsLst>
                <a:gs pos="0">
                  <a:srgbClr val="CC9900"/>
                </a:gs>
                <a:gs pos="50000">
                  <a:srgbClr val="FFCD37"/>
                </a:gs>
                <a:gs pos="100000">
                  <a:srgbClr val="FFCC33"/>
                </a:gs>
              </a:gsLst>
              <a:lin ang="10800000" scaled="1"/>
              <a:tileRect/>
            </a:gradFill>
            <a:ln>
              <a:noFill/>
              <a:headEnd/>
              <a:tailEnd type="none" w="med" len="lg"/>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sz="2800" b="1" dirty="0">
                <a:latin typeface="+mj-lt"/>
              </a:endParaRPr>
            </a:p>
          </p:txBody>
        </p:sp>
        <p:sp>
          <p:nvSpPr>
            <p:cNvPr id="6" name="Rectangle 3">
              <a:extLst>
                <a:ext uri="{FF2B5EF4-FFF2-40B4-BE49-F238E27FC236}">
                  <a16:creationId xmlns:a16="http://schemas.microsoft.com/office/drawing/2014/main" id="{61847003-0F54-4956-923D-BC225207DA5D}"/>
                </a:ext>
              </a:extLst>
            </p:cNvPr>
            <p:cNvSpPr>
              <a:spLocks noChangeArrowheads="1"/>
            </p:cNvSpPr>
            <p:nvPr/>
          </p:nvSpPr>
          <p:spPr bwMode="auto">
            <a:xfrm>
              <a:off x="6152051" y="2594190"/>
              <a:ext cx="2593422" cy="1063542"/>
            </a:xfrm>
            <a:prstGeom prst="rect">
              <a:avLst/>
            </a:prstGeom>
            <a:gradFill flip="none" rotWithShape="1">
              <a:gsLst>
                <a:gs pos="0">
                  <a:srgbClr val="FFCC33"/>
                </a:gs>
                <a:gs pos="50000">
                  <a:srgbClr val="FFFBE5"/>
                </a:gs>
                <a:gs pos="100000">
                  <a:srgbClr val="FFFDEF"/>
                </a:gs>
              </a:gsLst>
              <a:lin ang="10800000" scaled="1"/>
              <a:tileRect/>
            </a:gradFill>
            <a:ln>
              <a:noFill/>
              <a:headEnd/>
              <a:tailEnd type="none" w="med" len="lg"/>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sz="2800" b="1" dirty="0">
                <a:latin typeface="+mj-lt"/>
              </a:endParaRPr>
            </a:p>
          </p:txBody>
        </p:sp>
        <p:sp>
          <p:nvSpPr>
            <p:cNvPr id="7" name="Rectangle 3">
              <a:extLst>
                <a:ext uri="{FF2B5EF4-FFF2-40B4-BE49-F238E27FC236}">
                  <a16:creationId xmlns:a16="http://schemas.microsoft.com/office/drawing/2014/main" id="{D287FC06-6DF6-4045-A74A-D357C33FF559}"/>
                </a:ext>
              </a:extLst>
            </p:cNvPr>
            <p:cNvSpPr>
              <a:spLocks noChangeArrowheads="1"/>
            </p:cNvSpPr>
            <p:nvPr/>
          </p:nvSpPr>
          <p:spPr bwMode="auto">
            <a:xfrm>
              <a:off x="6170445" y="2603729"/>
              <a:ext cx="2556636" cy="1039695"/>
            </a:xfrm>
            <a:prstGeom prst="rect">
              <a:avLst/>
            </a:prstGeom>
            <a:gradFill flip="none" rotWithShape="1">
              <a:gsLst>
                <a:gs pos="0">
                  <a:srgbClr val="FFCC33"/>
                </a:gs>
                <a:gs pos="50000">
                  <a:srgbClr val="FFE263"/>
                </a:gs>
                <a:gs pos="100000">
                  <a:srgbClr val="FFF790"/>
                </a:gs>
              </a:gsLst>
              <a:lin ang="10800000" scaled="1"/>
              <a:tileRect/>
            </a:gradFill>
            <a:ln>
              <a:noFill/>
              <a:headEnd/>
              <a:tailEnd type="none" w="med" len="lg"/>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sz="2800" b="1" dirty="0">
                <a:solidFill>
                  <a:schemeClr val="tx2"/>
                </a:solidFill>
                <a:latin typeface="+mj-lt"/>
              </a:endParaRPr>
            </a:p>
          </p:txBody>
        </p:sp>
      </p:grpSp>
      <p:grpSp>
        <p:nvGrpSpPr>
          <p:cNvPr id="8" name="Group 80">
            <a:extLst>
              <a:ext uri="{FF2B5EF4-FFF2-40B4-BE49-F238E27FC236}">
                <a16:creationId xmlns:a16="http://schemas.microsoft.com/office/drawing/2014/main" id="{907FD98C-95CE-4520-8DCB-549085BDE3C8}"/>
              </a:ext>
            </a:extLst>
          </p:cNvPr>
          <p:cNvGrpSpPr>
            <a:grpSpLocks/>
          </p:cNvGrpSpPr>
          <p:nvPr/>
        </p:nvGrpSpPr>
        <p:grpSpPr bwMode="auto">
          <a:xfrm>
            <a:off x="2997345" y="4503869"/>
            <a:ext cx="935037" cy="1984375"/>
            <a:chOff x="2138363" y="4040188"/>
            <a:chExt cx="935037" cy="1984375"/>
          </a:xfrm>
        </p:grpSpPr>
        <p:grpSp>
          <p:nvGrpSpPr>
            <p:cNvPr id="9" name="Group 62">
              <a:extLst>
                <a:ext uri="{FF2B5EF4-FFF2-40B4-BE49-F238E27FC236}">
                  <a16:creationId xmlns:a16="http://schemas.microsoft.com/office/drawing/2014/main" id="{42BB8E8C-D1E9-4ED4-A82E-ED667EA8C6D9}"/>
                </a:ext>
              </a:extLst>
            </p:cNvPr>
            <p:cNvGrpSpPr>
              <a:grpSpLocks/>
            </p:cNvGrpSpPr>
            <p:nvPr/>
          </p:nvGrpSpPr>
          <p:grpSpPr bwMode="auto">
            <a:xfrm>
              <a:off x="2138363" y="4040188"/>
              <a:ext cx="465137" cy="992187"/>
              <a:chOff x="4206" y="3024"/>
              <a:chExt cx="498" cy="666"/>
            </a:xfrm>
          </p:grpSpPr>
          <p:sp>
            <p:nvSpPr>
              <p:cNvPr id="12" name="Line 63">
                <a:extLst>
                  <a:ext uri="{FF2B5EF4-FFF2-40B4-BE49-F238E27FC236}">
                    <a16:creationId xmlns:a16="http://schemas.microsoft.com/office/drawing/2014/main" id="{7EEDCAC4-35A8-4BBF-8FDD-A37E46D73CA1}"/>
                  </a:ext>
                </a:extLst>
              </p:cNvPr>
              <p:cNvSpPr>
                <a:spLocks noChangeShapeType="1"/>
              </p:cNvSpPr>
              <p:nvPr/>
            </p:nvSpPr>
            <p:spPr bwMode="auto">
              <a:xfrm>
                <a:off x="4224" y="3024"/>
                <a:ext cx="480" cy="336"/>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13" name="Line 64">
                <a:extLst>
                  <a:ext uri="{FF2B5EF4-FFF2-40B4-BE49-F238E27FC236}">
                    <a16:creationId xmlns:a16="http://schemas.microsoft.com/office/drawing/2014/main" id="{923B4576-3704-48D3-B392-0E3B82934150}"/>
                  </a:ext>
                </a:extLst>
              </p:cNvPr>
              <p:cNvSpPr>
                <a:spLocks noChangeShapeType="1"/>
              </p:cNvSpPr>
              <p:nvPr/>
            </p:nvSpPr>
            <p:spPr bwMode="auto">
              <a:xfrm>
                <a:off x="4224" y="3360"/>
                <a:ext cx="48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14" name="Line 65">
                <a:extLst>
                  <a:ext uri="{FF2B5EF4-FFF2-40B4-BE49-F238E27FC236}">
                    <a16:creationId xmlns:a16="http://schemas.microsoft.com/office/drawing/2014/main" id="{6777A5BF-0F7E-47A9-A71E-F93DEC337A61}"/>
                  </a:ext>
                </a:extLst>
              </p:cNvPr>
              <p:cNvSpPr>
                <a:spLocks noChangeShapeType="1"/>
              </p:cNvSpPr>
              <p:nvPr/>
            </p:nvSpPr>
            <p:spPr bwMode="auto">
              <a:xfrm flipV="1">
                <a:off x="4206" y="3360"/>
                <a:ext cx="498" cy="33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MY"/>
              </a:p>
            </p:txBody>
          </p:sp>
        </p:grpSp>
        <p:sp>
          <p:nvSpPr>
            <p:cNvPr id="10" name="Rectangle 52">
              <a:extLst>
                <a:ext uri="{FF2B5EF4-FFF2-40B4-BE49-F238E27FC236}">
                  <a16:creationId xmlns:a16="http://schemas.microsoft.com/office/drawing/2014/main" id="{209B2AC1-7D12-4F20-949E-E52936457B6D}"/>
                </a:ext>
              </a:extLst>
            </p:cNvPr>
            <p:cNvSpPr>
              <a:spLocks noChangeArrowheads="1"/>
            </p:cNvSpPr>
            <p:nvPr/>
          </p:nvSpPr>
          <p:spPr bwMode="auto">
            <a:xfrm>
              <a:off x="2603500" y="4310063"/>
              <a:ext cx="365125" cy="365125"/>
            </a:xfrm>
            <a:prstGeom prst="rect">
              <a:avLst/>
            </a:prstGeom>
            <a:solidFill>
              <a:schemeClr val="tx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nchorCtr="1"/>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2000" b="1" i="1">
                  <a:solidFill>
                    <a:schemeClr val="accent2"/>
                  </a:solidFill>
                  <a:latin typeface="Arial Narrow" panose="020B0606020202030204" pitchFamily="34" charset="0"/>
                </a:rPr>
                <a:t>y</a:t>
              </a:r>
              <a:r>
                <a:rPr lang="en-US" altLang="en-US" sz="2000" b="1" baseline="-25000">
                  <a:solidFill>
                    <a:schemeClr val="accent2"/>
                  </a:solidFill>
                  <a:latin typeface="Arial Narrow" panose="020B0606020202030204" pitchFamily="34" charset="0"/>
                </a:rPr>
                <a:t> </a:t>
              </a:r>
            </a:p>
          </p:txBody>
        </p:sp>
        <p:sp>
          <p:nvSpPr>
            <p:cNvPr id="11" name="Text Box 78">
              <a:extLst>
                <a:ext uri="{FF2B5EF4-FFF2-40B4-BE49-F238E27FC236}">
                  <a16:creationId xmlns:a16="http://schemas.microsoft.com/office/drawing/2014/main" id="{E5C7431C-4D1A-4139-B5D6-AF5B9BDE1767}"/>
                </a:ext>
              </a:extLst>
            </p:cNvPr>
            <p:cNvSpPr txBox="1">
              <a:spLocks noChangeArrowheads="1"/>
            </p:cNvSpPr>
            <p:nvPr/>
          </p:nvSpPr>
          <p:spPr bwMode="auto">
            <a:xfrm>
              <a:off x="2427288" y="5443538"/>
              <a:ext cx="6461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600" b="1" i="1">
                  <a:solidFill>
                    <a:srgbClr val="C0C0C0"/>
                  </a:solidFill>
                  <a:latin typeface="Arial Narrow" panose="020B0606020202030204" pitchFamily="34" charset="0"/>
                </a:rPr>
                <a:t>target</a:t>
              </a:r>
            </a:p>
            <a:p>
              <a:pPr algn="ctr"/>
              <a:r>
                <a:rPr lang="en-US" altLang="en-US" sz="1600" b="1" i="1">
                  <a:solidFill>
                    <a:srgbClr val="C0C0C0"/>
                  </a:solidFill>
                  <a:latin typeface="Arial Narrow" panose="020B0606020202030204" pitchFamily="34" charset="0"/>
                </a:rPr>
                <a:t>layer</a:t>
              </a:r>
            </a:p>
          </p:txBody>
        </p:sp>
      </p:grpSp>
      <p:grpSp>
        <p:nvGrpSpPr>
          <p:cNvPr id="15" name="Group 79">
            <a:extLst>
              <a:ext uri="{FF2B5EF4-FFF2-40B4-BE49-F238E27FC236}">
                <a16:creationId xmlns:a16="http://schemas.microsoft.com/office/drawing/2014/main" id="{E1A29284-98C7-40AA-B11B-9D3A7E0A3572}"/>
              </a:ext>
            </a:extLst>
          </p:cNvPr>
          <p:cNvGrpSpPr>
            <a:grpSpLocks/>
          </p:cNvGrpSpPr>
          <p:nvPr/>
        </p:nvGrpSpPr>
        <p:grpSpPr bwMode="auto">
          <a:xfrm>
            <a:off x="2240107" y="4311782"/>
            <a:ext cx="942975" cy="2176462"/>
            <a:chOff x="1381125" y="3848100"/>
            <a:chExt cx="942975" cy="2176463"/>
          </a:xfrm>
        </p:grpSpPr>
        <p:grpSp>
          <p:nvGrpSpPr>
            <p:cNvPr id="16" name="Group 55">
              <a:extLst>
                <a:ext uri="{FF2B5EF4-FFF2-40B4-BE49-F238E27FC236}">
                  <a16:creationId xmlns:a16="http://schemas.microsoft.com/office/drawing/2014/main" id="{8AECD1E5-445E-446F-9FCF-F875081BD905}"/>
                </a:ext>
              </a:extLst>
            </p:cNvPr>
            <p:cNvGrpSpPr>
              <a:grpSpLocks/>
            </p:cNvGrpSpPr>
            <p:nvPr/>
          </p:nvGrpSpPr>
          <p:grpSpPr bwMode="auto">
            <a:xfrm>
              <a:off x="1381125" y="4065588"/>
              <a:ext cx="420688" cy="990600"/>
              <a:chOff x="3546" y="3072"/>
              <a:chExt cx="438" cy="624"/>
            </a:xfrm>
          </p:grpSpPr>
          <p:sp>
            <p:nvSpPr>
              <p:cNvPr id="21" name="Line 56">
                <a:extLst>
                  <a:ext uri="{FF2B5EF4-FFF2-40B4-BE49-F238E27FC236}">
                    <a16:creationId xmlns:a16="http://schemas.microsoft.com/office/drawing/2014/main" id="{3F7C88F6-DE7D-4868-BA1B-C66BB3033BD0}"/>
                  </a:ext>
                </a:extLst>
              </p:cNvPr>
              <p:cNvSpPr>
                <a:spLocks noChangeShapeType="1"/>
              </p:cNvSpPr>
              <p:nvPr/>
            </p:nvSpPr>
            <p:spPr bwMode="auto">
              <a:xfrm>
                <a:off x="3552" y="3216"/>
                <a:ext cx="432"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22" name="Line 57">
                <a:extLst>
                  <a:ext uri="{FF2B5EF4-FFF2-40B4-BE49-F238E27FC236}">
                    <a16:creationId xmlns:a16="http://schemas.microsoft.com/office/drawing/2014/main" id="{35064ECF-1B55-4B5B-B726-97C2BF3CEC43}"/>
                  </a:ext>
                </a:extLst>
              </p:cNvPr>
              <p:cNvSpPr>
                <a:spLocks noChangeShapeType="1"/>
              </p:cNvSpPr>
              <p:nvPr/>
            </p:nvSpPr>
            <p:spPr bwMode="auto">
              <a:xfrm>
                <a:off x="3549" y="3534"/>
                <a:ext cx="435" cy="16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23" name="Line 58">
                <a:extLst>
                  <a:ext uri="{FF2B5EF4-FFF2-40B4-BE49-F238E27FC236}">
                    <a16:creationId xmlns:a16="http://schemas.microsoft.com/office/drawing/2014/main" id="{353353B1-899A-4B67-A9BD-A9B318D8C6C1}"/>
                  </a:ext>
                </a:extLst>
              </p:cNvPr>
              <p:cNvSpPr>
                <a:spLocks noChangeShapeType="1"/>
              </p:cNvSpPr>
              <p:nvPr/>
            </p:nvSpPr>
            <p:spPr bwMode="auto">
              <a:xfrm flipV="1">
                <a:off x="3552" y="3072"/>
                <a:ext cx="432"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24" name="Line 59">
                <a:extLst>
                  <a:ext uri="{FF2B5EF4-FFF2-40B4-BE49-F238E27FC236}">
                    <a16:creationId xmlns:a16="http://schemas.microsoft.com/office/drawing/2014/main" id="{92A54BAC-941F-4AC0-995A-0ADDF68E3E96}"/>
                  </a:ext>
                </a:extLst>
              </p:cNvPr>
              <p:cNvSpPr>
                <a:spLocks noChangeShapeType="1"/>
              </p:cNvSpPr>
              <p:nvPr/>
            </p:nvSpPr>
            <p:spPr bwMode="auto">
              <a:xfrm>
                <a:off x="3552" y="3216"/>
                <a:ext cx="432" cy="48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25" name="Line 60">
                <a:extLst>
                  <a:ext uri="{FF2B5EF4-FFF2-40B4-BE49-F238E27FC236}">
                    <a16:creationId xmlns:a16="http://schemas.microsoft.com/office/drawing/2014/main" id="{B6809850-9841-4B98-A1A1-13DCB3DA3DB6}"/>
                  </a:ext>
                </a:extLst>
              </p:cNvPr>
              <p:cNvSpPr>
                <a:spLocks noChangeShapeType="1"/>
              </p:cNvSpPr>
              <p:nvPr/>
            </p:nvSpPr>
            <p:spPr bwMode="auto">
              <a:xfrm flipV="1">
                <a:off x="3546" y="3072"/>
                <a:ext cx="438" cy="468"/>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26" name="Line 61">
                <a:extLst>
                  <a:ext uri="{FF2B5EF4-FFF2-40B4-BE49-F238E27FC236}">
                    <a16:creationId xmlns:a16="http://schemas.microsoft.com/office/drawing/2014/main" id="{12EABA08-38FF-4BAB-80DD-AB6B417AECEC}"/>
                  </a:ext>
                </a:extLst>
              </p:cNvPr>
              <p:cNvSpPr>
                <a:spLocks noChangeShapeType="1"/>
              </p:cNvSpPr>
              <p:nvPr/>
            </p:nvSpPr>
            <p:spPr bwMode="auto">
              <a:xfrm flipV="1">
                <a:off x="3552" y="3360"/>
                <a:ext cx="432" cy="18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MY"/>
              </a:p>
            </p:txBody>
          </p:sp>
        </p:grpSp>
        <p:sp>
          <p:nvSpPr>
            <p:cNvPr id="17" name="Rectangle 47">
              <a:extLst>
                <a:ext uri="{FF2B5EF4-FFF2-40B4-BE49-F238E27FC236}">
                  <a16:creationId xmlns:a16="http://schemas.microsoft.com/office/drawing/2014/main" id="{586FF851-9808-4907-825D-D2A88AD6062B}"/>
                </a:ext>
              </a:extLst>
            </p:cNvPr>
            <p:cNvSpPr>
              <a:spLocks noChangeArrowheads="1"/>
            </p:cNvSpPr>
            <p:nvPr/>
          </p:nvSpPr>
          <p:spPr bwMode="auto">
            <a:xfrm>
              <a:off x="1817688" y="3848100"/>
              <a:ext cx="365125" cy="365125"/>
            </a:xfrm>
            <a:prstGeom prst="rect">
              <a:avLst/>
            </a:prstGeom>
            <a:solidFill>
              <a:schemeClr val="tx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nchorCtr="1"/>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2000" b="1" i="1">
                  <a:solidFill>
                    <a:schemeClr val="accent2"/>
                  </a:solidFill>
                  <a:latin typeface="Arial Narrow" panose="020B0606020202030204" pitchFamily="34" charset="0"/>
                </a:rPr>
                <a:t>H</a:t>
              </a:r>
              <a:r>
                <a:rPr lang="en-US" altLang="en-US" sz="2000" b="1" baseline="-25000">
                  <a:solidFill>
                    <a:schemeClr val="accent2"/>
                  </a:solidFill>
                  <a:latin typeface="Arial Narrow" panose="020B0606020202030204" pitchFamily="34" charset="0"/>
                </a:rPr>
                <a:t>1</a:t>
              </a:r>
            </a:p>
          </p:txBody>
        </p:sp>
        <p:sp>
          <p:nvSpPr>
            <p:cNvPr id="18" name="Rectangle 48">
              <a:extLst>
                <a:ext uri="{FF2B5EF4-FFF2-40B4-BE49-F238E27FC236}">
                  <a16:creationId xmlns:a16="http://schemas.microsoft.com/office/drawing/2014/main" id="{B90CF212-3E59-4383-AC3D-2CBE19AF614E}"/>
                </a:ext>
              </a:extLst>
            </p:cNvPr>
            <p:cNvSpPr>
              <a:spLocks noChangeArrowheads="1"/>
            </p:cNvSpPr>
            <p:nvPr/>
          </p:nvSpPr>
          <p:spPr bwMode="auto">
            <a:xfrm>
              <a:off x="1817688" y="4321175"/>
              <a:ext cx="365125" cy="365125"/>
            </a:xfrm>
            <a:prstGeom prst="rect">
              <a:avLst/>
            </a:prstGeom>
            <a:solidFill>
              <a:schemeClr val="tx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nchorCtr="1"/>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2000" b="1" i="1">
                  <a:solidFill>
                    <a:schemeClr val="accent2"/>
                  </a:solidFill>
                  <a:latin typeface="Arial Narrow" panose="020B0606020202030204" pitchFamily="34" charset="0"/>
                </a:rPr>
                <a:t>H</a:t>
              </a:r>
              <a:r>
                <a:rPr lang="en-US" altLang="en-US" sz="2000" b="1" baseline="-25000">
                  <a:solidFill>
                    <a:schemeClr val="accent2"/>
                  </a:solidFill>
                  <a:latin typeface="Arial Narrow" panose="020B0606020202030204" pitchFamily="34" charset="0"/>
                </a:rPr>
                <a:t>2</a:t>
              </a:r>
            </a:p>
          </p:txBody>
        </p:sp>
        <p:sp>
          <p:nvSpPr>
            <p:cNvPr id="19" name="Rectangle 49">
              <a:extLst>
                <a:ext uri="{FF2B5EF4-FFF2-40B4-BE49-F238E27FC236}">
                  <a16:creationId xmlns:a16="http://schemas.microsoft.com/office/drawing/2014/main" id="{289A27FF-D691-4EA8-B62C-A8C7764D651E}"/>
                </a:ext>
              </a:extLst>
            </p:cNvPr>
            <p:cNvSpPr>
              <a:spLocks noChangeArrowheads="1"/>
            </p:cNvSpPr>
            <p:nvPr/>
          </p:nvSpPr>
          <p:spPr bwMode="auto">
            <a:xfrm>
              <a:off x="1801813" y="4838700"/>
              <a:ext cx="365125" cy="365125"/>
            </a:xfrm>
            <a:prstGeom prst="rect">
              <a:avLst/>
            </a:prstGeom>
            <a:solidFill>
              <a:schemeClr val="tx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nchorCtr="1"/>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2000" b="1" i="1">
                  <a:solidFill>
                    <a:schemeClr val="accent2"/>
                  </a:solidFill>
                  <a:latin typeface="Arial Narrow" panose="020B0606020202030204" pitchFamily="34" charset="0"/>
                </a:rPr>
                <a:t>H</a:t>
              </a:r>
              <a:r>
                <a:rPr lang="en-US" altLang="en-US" sz="2000" b="1" baseline="-25000">
                  <a:solidFill>
                    <a:schemeClr val="accent2"/>
                  </a:solidFill>
                  <a:latin typeface="Arial Narrow" panose="020B0606020202030204" pitchFamily="34" charset="0"/>
                </a:rPr>
                <a:t>3</a:t>
              </a:r>
            </a:p>
          </p:txBody>
        </p:sp>
        <p:sp>
          <p:nvSpPr>
            <p:cNvPr id="20" name="Text Box 76">
              <a:extLst>
                <a:ext uri="{FF2B5EF4-FFF2-40B4-BE49-F238E27FC236}">
                  <a16:creationId xmlns:a16="http://schemas.microsoft.com/office/drawing/2014/main" id="{EF251DB1-6F32-4F7C-8908-64BA25651C38}"/>
                </a:ext>
              </a:extLst>
            </p:cNvPr>
            <p:cNvSpPr txBox="1">
              <a:spLocks noChangeArrowheads="1"/>
            </p:cNvSpPr>
            <p:nvPr/>
          </p:nvSpPr>
          <p:spPr bwMode="auto">
            <a:xfrm>
              <a:off x="1595438" y="5443538"/>
              <a:ext cx="7286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600" b="1" i="1">
                  <a:solidFill>
                    <a:srgbClr val="C0C0C0"/>
                  </a:solidFill>
                  <a:latin typeface="Arial Narrow" panose="020B0606020202030204" pitchFamily="34" charset="0"/>
                </a:rPr>
                <a:t>hidden</a:t>
              </a:r>
            </a:p>
            <a:p>
              <a:pPr algn="ctr"/>
              <a:r>
                <a:rPr lang="en-US" altLang="en-US" sz="1600" b="1" i="1">
                  <a:solidFill>
                    <a:srgbClr val="C0C0C0"/>
                  </a:solidFill>
                  <a:latin typeface="Arial Narrow" panose="020B0606020202030204" pitchFamily="34" charset="0"/>
                </a:rPr>
                <a:t>layer</a:t>
              </a:r>
            </a:p>
          </p:txBody>
        </p:sp>
      </p:grpSp>
      <p:grpSp>
        <p:nvGrpSpPr>
          <p:cNvPr id="27" name="Group 78">
            <a:extLst>
              <a:ext uri="{FF2B5EF4-FFF2-40B4-BE49-F238E27FC236}">
                <a16:creationId xmlns:a16="http://schemas.microsoft.com/office/drawing/2014/main" id="{BCB8EEDF-E3A6-4798-8378-B1E9E0D168DB}"/>
              </a:ext>
            </a:extLst>
          </p:cNvPr>
          <p:cNvGrpSpPr>
            <a:grpSpLocks/>
          </p:cNvGrpSpPr>
          <p:nvPr/>
        </p:nvGrpSpPr>
        <p:grpSpPr bwMode="auto">
          <a:xfrm>
            <a:off x="1797195" y="4546732"/>
            <a:ext cx="590550" cy="1941512"/>
            <a:chOff x="938213" y="4083050"/>
            <a:chExt cx="590550" cy="1941513"/>
          </a:xfrm>
        </p:grpSpPr>
        <p:sp>
          <p:nvSpPr>
            <p:cNvPr id="28" name="Rectangle 44">
              <a:extLst>
                <a:ext uri="{FF2B5EF4-FFF2-40B4-BE49-F238E27FC236}">
                  <a16:creationId xmlns:a16="http://schemas.microsoft.com/office/drawing/2014/main" id="{EAD3D27B-2A1A-4579-9194-A1A1F863D220}"/>
                </a:ext>
              </a:extLst>
            </p:cNvPr>
            <p:cNvSpPr>
              <a:spLocks noChangeArrowheads="1"/>
            </p:cNvSpPr>
            <p:nvPr/>
          </p:nvSpPr>
          <p:spPr bwMode="auto">
            <a:xfrm>
              <a:off x="1055688" y="4611688"/>
              <a:ext cx="365125" cy="365125"/>
            </a:xfrm>
            <a:prstGeom prst="rect">
              <a:avLst/>
            </a:prstGeom>
            <a:solidFill>
              <a:schemeClr val="tx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nchorCtr="1"/>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2000" b="1" i="1">
                  <a:solidFill>
                    <a:schemeClr val="accent2"/>
                  </a:solidFill>
                  <a:latin typeface="Arial Narrow" panose="020B0606020202030204" pitchFamily="34" charset="0"/>
                </a:rPr>
                <a:t>x</a:t>
              </a:r>
              <a:r>
                <a:rPr lang="en-US" altLang="en-US" sz="2000" b="1" baseline="-25000">
                  <a:solidFill>
                    <a:schemeClr val="accent2"/>
                  </a:solidFill>
                  <a:latin typeface="Arial Narrow" panose="020B0606020202030204" pitchFamily="34" charset="0"/>
                </a:rPr>
                <a:t>2</a:t>
              </a:r>
            </a:p>
          </p:txBody>
        </p:sp>
        <p:sp>
          <p:nvSpPr>
            <p:cNvPr id="29" name="Text Box 77">
              <a:extLst>
                <a:ext uri="{FF2B5EF4-FFF2-40B4-BE49-F238E27FC236}">
                  <a16:creationId xmlns:a16="http://schemas.microsoft.com/office/drawing/2014/main" id="{00817F6C-F0ED-4AEF-BB10-C00C32F410EE}"/>
                </a:ext>
              </a:extLst>
            </p:cNvPr>
            <p:cNvSpPr txBox="1">
              <a:spLocks noChangeArrowheads="1"/>
            </p:cNvSpPr>
            <p:nvPr/>
          </p:nvSpPr>
          <p:spPr bwMode="auto">
            <a:xfrm>
              <a:off x="938213" y="5443538"/>
              <a:ext cx="5905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600" b="1" i="1">
                  <a:solidFill>
                    <a:srgbClr val="C0C0C0"/>
                  </a:solidFill>
                  <a:latin typeface="Arial Narrow" panose="020B0606020202030204" pitchFamily="34" charset="0"/>
                </a:rPr>
                <a:t>input</a:t>
              </a:r>
            </a:p>
            <a:p>
              <a:pPr algn="ctr"/>
              <a:r>
                <a:rPr lang="en-US" altLang="en-US" sz="1600" b="1" i="1">
                  <a:solidFill>
                    <a:srgbClr val="C0C0C0"/>
                  </a:solidFill>
                  <a:latin typeface="Arial Narrow" panose="020B0606020202030204" pitchFamily="34" charset="0"/>
                </a:rPr>
                <a:t>layer</a:t>
              </a:r>
            </a:p>
          </p:txBody>
        </p:sp>
        <p:sp>
          <p:nvSpPr>
            <p:cNvPr id="30" name="Rectangle 45">
              <a:extLst>
                <a:ext uri="{FF2B5EF4-FFF2-40B4-BE49-F238E27FC236}">
                  <a16:creationId xmlns:a16="http://schemas.microsoft.com/office/drawing/2014/main" id="{DF280CB0-6267-4A3A-9E9D-6BE9CA3414A4}"/>
                </a:ext>
              </a:extLst>
            </p:cNvPr>
            <p:cNvSpPr>
              <a:spLocks noChangeArrowheads="1"/>
            </p:cNvSpPr>
            <p:nvPr/>
          </p:nvSpPr>
          <p:spPr bwMode="auto">
            <a:xfrm>
              <a:off x="1054100" y="4083050"/>
              <a:ext cx="365125" cy="365125"/>
            </a:xfrm>
            <a:prstGeom prst="rect">
              <a:avLst/>
            </a:prstGeom>
            <a:solidFill>
              <a:schemeClr val="tx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nchorCtr="1"/>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2000" b="1" i="1">
                  <a:solidFill>
                    <a:schemeClr val="accent2"/>
                  </a:solidFill>
                  <a:latin typeface="Arial Narrow" panose="020B0606020202030204" pitchFamily="34" charset="0"/>
                </a:rPr>
                <a:t>x</a:t>
              </a:r>
              <a:r>
                <a:rPr lang="en-US" altLang="en-US" sz="2000" b="1" baseline="-25000">
                  <a:solidFill>
                    <a:schemeClr val="accent2"/>
                  </a:solidFill>
                  <a:latin typeface="Arial Narrow" panose="020B0606020202030204" pitchFamily="34" charset="0"/>
                </a:rPr>
                <a:t>1</a:t>
              </a:r>
            </a:p>
          </p:txBody>
        </p:sp>
      </p:grpSp>
      <p:pic>
        <p:nvPicPr>
          <p:cNvPr id="31" name="Picture 53">
            <a:extLst>
              <a:ext uri="{FF2B5EF4-FFF2-40B4-BE49-F238E27FC236}">
                <a16:creationId xmlns:a16="http://schemas.microsoft.com/office/drawing/2014/main" id="{BED1C1B2-8967-46C6-AB5A-85A1C6E6666F}"/>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532082" y="2214694"/>
            <a:ext cx="78486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pic>
      <p:pic>
        <p:nvPicPr>
          <p:cNvPr id="32" name="Picture 59">
            <a:extLst>
              <a:ext uri="{FF2B5EF4-FFF2-40B4-BE49-F238E27FC236}">
                <a16:creationId xmlns:a16="http://schemas.microsoft.com/office/drawing/2014/main" id="{5A50DE70-7632-4C69-B78D-58E01B365AF2}"/>
              </a:ext>
            </a:extLst>
          </p:cNvP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4167332" y="3883157"/>
            <a:ext cx="524827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pic>
    </p:spTree>
    <p:extLst>
      <p:ext uri="{BB962C8B-B14F-4D97-AF65-F5344CB8AC3E}">
        <p14:creationId xmlns:p14="http://schemas.microsoft.com/office/powerpoint/2010/main" val="182282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2">
            <a:extLst>
              <a:ext uri="{FF2B5EF4-FFF2-40B4-BE49-F238E27FC236}">
                <a16:creationId xmlns:a16="http://schemas.microsoft.com/office/drawing/2014/main" id="{AEEF3ECE-316A-46D4-9C97-1104E15BF15C}"/>
              </a:ext>
            </a:extLst>
          </p:cNvPr>
          <p:cNvSpPr txBox="1">
            <a:spLocks noChangeArrowheads="1"/>
          </p:cNvSpPr>
          <p:nvPr/>
        </p:nvSpPr>
        <p:spPr bwMode="auto">
          <a:xfrm>
            <a:off x="1054064" y="618517"/>
            <a:ext cx="5855416" cy="1596177"/>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algn="ctr" defTabSz="914400">
              <a:lnSpc>
                <a:spcPct val="90000"/>
              </a:lnSpc>
              <a:spcBef>
                <a:spcPct val="0"/>
              </a:spcBef>
              <a:spcAft>
                <a:spcPts val="600"/>
              </a:spcAft>
            </a:pPr>
            <a:r>
              <a:rPr lang="en-US" altLang="en-US" sz="4000" dirty="0">
                <a:solidFill>
                  <a:schemeClr val="tx2">
                    <a:lumMod val="75000"/>
                    <a:lumOff val="25000"/>
                  </a:schemeClr>
                </a:solidFill>
                <a:latin typeface="+mj-lt"/>
                <a:ea typeface="+mj-ea"/>
                <a:cs typeface="+mj-cs"/>
              </a:rPr>
              <a:t>Feed-forward Networks</a:t>
            </a:r>
          </a:p>
        </p:txBody>
      </p:sp>
      <p:sp>
        <p:nvSpPr>
          <p:cNvPr id="198660" name="Text Box 4">
            <a:extLst>
              <a:ext uri="{FF2B5EF4-FFF2-40B4-BE49-F238E27FC236}">
                <a16:creationId xmlns:a16="http://schemas.microsoft.com/office/drawing/2014/main" id="{62810551-C1D9-49F4-8793-3D72A36F3965}"/>
              </a:ext>
            </a:extLst>
          </p:cNvPr>
          <p:cNvSpPr txBox="1">
            <a:spLocks noChangeArrowheads="1"/>
          </p:cNvSpPr>
          <p:nvPr/>
        </p:nvSpPr>
        <p:spPr bwMode="auto">
          <a:xfrm>
            <a:off x="1054065" y="2367092"/>
            <a:ext cx="5855415" cy="384744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fontScale="92500" lnSpcReduction="20000"/>
          </a:bodyPr>
          <a:lstStyle/>
          <a:p>
            <a:pPr indent="-228600" defTabSz="914400">
              <a:lnSpc>
                <a:spcPct val="110000"/>
              </a:lnSpc>
              <a:spcAft>
                <a:spcPts val="600"/>
              </a:spcAft>
              <a:buClr>
                <a:schemeClr val="tx1"/>
              </a:buClr>
              <a:buFont typeface="Arial" panose="020B0604020202020204" pitchFamily="34" charset="0"/>
              <a:buChar char="•"/>
            </a:pPr>
            <a:r>
              <a:rPr lang="en-US" altLang="en-US" sz="2000" dirty="0">
                <a:solidFill>
                  <a:schemeClr val="tx2">
                    <a:lumMod val="75000"/>
                    <a:lumOff val="25000"/>
                  </a:schemeClr>
                </a:solidFill>
              </a:rPr>
              <a:t>Arranged in layers.</a:t>
            </a:r>
          </a:p>
          <a:p>
            <a:pPr indent="-228600" defTabSz="914400">
              <a:lnSpc>
                <a:spcPct val="110000"/>
              </a:lnSpc>
              <a:spcAft>
                <a:spcPts val="600"/>
              </a:spcAft>
              <a:buClr>
                <a:schemeClr val="tx1"/>
              </a:buClr>
              <a:buFont typeface="Arial" panose="020B0604020202020204" pitchFamily="34" charset="0"/>
              <a:buChar char="•"/>
            </a:pPr>
            <a:endParaRPr lang="en-US" altLang="en-US" sz="2000" dirty="0">
              <a:solidFill>
                <a:schemeClr val="tx2">
                  <a:lumMod val="75000"/>
                  <a:lumOff val="25000"/>
                </a:schemeClr>
              </a:solidFill>
            </a:endParaRPr>
          </a:p>
          <a:p>
            <a:pPr indent="-228600" defTabSz="914400">
              <a:lnSpc>
                <a:spcPct val="110000"/>
              </a:lnSpc>
              <a:spcAft>
                <a:spcPts val="600"/>
              </a:spcAft>
              <a:buClr>
                <a:schemeClr val="tx1"/>
              </a:buClr>
              <a:buFont typeface="Arial" panose="020B0604020202020204" pitchFamily="34" charset="0"/>
              <a:buChar char="•"/>
            </a:pPr>
            <a:r>
              <a:rPr lang="en-US" altLang="en-US" sz="2000" dirty="0">
                <a:solidFill>
                  <a:schemeClr val="tx2">
                    <a:lumMod val="75000"/>
                    <a:lumOff val="25000"/>
                  </a:schemeClr>
                </a:solidFill>
              </a:rPr>
              <a:t>Each unit is linked only in the unit in next layer.</a:t>
            </a:r>
          </a:p>
          <a:p>
            <a:pPr indent="-228600" defTabSz="914400">
              <a:lnSpc>
                <a:spcPct val="110000"/>
              </a:lnSpc>
              <a:spcAft>
                <a:spcPts val="600"/>
              </a:spcAft>
              <a:buClr>
                <a:schemeClr val="tx1"/>
              </a:buClr>
              <a:buFont typeface="Arial" panose="020B0604020202020204" pitchFamily="34" charset="0"/>
              <a:buChar char="•"/>
            </a:pPr>
            <a:endParaRPr lang="en-US" altLang="en-US" sz="2000" dirty="0">
              <a:solidFill>
                <a:schemeClr val="tx2">
                  <a:lumMod val="75000"/>
                  <a:lumOff val="25000"/>
                </a:schemeClr>
              </a:solidFill>
            </a:endParaRPr>
          </a:p>
          <a:p>
            <a:pPr indent="-228600" defTabSz="914400">
              <a:lnSpc>
                <a:spcPct val="110000"/>
              </a:lnSpc>
              <a:spcAft>
                <a:spcPts val="600"/>
              </a:spcAft>
              <a:buClr>
                <a:schemeClr val="tx1"/>
              </a:buClr>
              <a:buFont typeface="Arial" panose="020B0604020202020204" pitchFamily="34" charset="0"/>
              <a:buChar char="•"/>
            </a:pPr>
            <a:r>
              <a:rPr lang="en-US" altLang="en-US" sz="2000" dirty="0">
                <a:solidFill>
                  <a:schemeClr val="tx2">
                    <a:lumMod val="75000"/>
                    <a:lumOff val="25000"/>
                  </a:schemeClr>
                </a:solidFill>
              </a:rPr>
              <a:t> No units are linked between the same layer, back to </a:t>
            </a:r>
          </a:p>
          <a:p>
            <a:pPr indent="-228600" defTabSz="914400">
              <a:lnSpc>
                <a:spcPct val="110000"/>
              </a:lnSpc>
              <a:spcAft>
                <a:spcPts val="600"/>
              </a:spcAft>
              <a:buClr>
                <a:schemeClr val="tx1"/>
              </a:buClr>
              <a:buFont typeface="Arial" panose="020B0604020202020204" pitchFamily="34" charset="0"/>
              <a:buChar char="•"/>
            </a:pPr>
            <a:r>
              <a:rPr lang="en-US" altLang="en-US" sz="2000" dirty="0">
                <a:solidFill>
                  <a:schemeClr val="tx2">
                    <a:lumMod val="75000"/>
                    <a:lumOff val="25000"/>
                  </a:schemeClr>
                </a:solidFill>
              </a:rPr>
              <a:t>  the previous layer or skipping a layer.</a:t>
            </a:r>
          </a:p>
          <a:p>
            <a:pPr indent="-228600" defTabSz="914400">
              <a:lnSpc>
                <a:spcPct val="110000"/>
              </a:lnSpc>
              <a:spcAft>
                <a:spcPts val="600"/>
              </a:spcAft>
              <a:buClr>
                <a:schemeClr val="tx1"/>
              </a:buClr>
              <a:buFont typeface="Arial" panose="020B0604020202020204" pitchFamily="34" charset="0"/>
              <a:buChar char="•"/>
            </a:pPr>
            <a:endParaRPr lang="en-US" altLang="en-US" sz="2000" dirty="0">
              <a:solidFill>
                <a:schemeClr val="tx2">
                  <a:lumMod val="75000"/>
                  <a:lumOff val="25000"/>
                </a:schemeClr>
              </a:solidFill>
            </a:endParaRPr>
          </a:p>
          <a:p>
            <a:pPr indent="-228600" defTabSz="914400">
              <a:lnSpc>
                <a:spcPct val="110000"/>
              </a:lnSpc>
              <a:spcAft>
                <a:spcPts val="600"/>
              </a:spcAft>
              <a:buClr>
                <a:schemeClr val="tx1"/>
              </a:buClr>
              <a:buFont typeface="Arial" panose="020B0604020202020204" pitchFamily="34" charset="0"/>
              <a:buChar char="•"/>
            </a:pPr>
            <a:r>
              <a:rPr lang="en-US" altLang="en-US" sz="2000" dirty="0">
                <a:solidFill>
                  <a:schemeClr val="tx2">
                    <a:lumMod val="75000"/>
                    <a:lumOff val="25000"/>
                  </a:schemeClr>
                </a:solidFill>
              </a:rPr>
              <a:t>-Computations can proceed uniformly from input to</a:t>
            </a:r>
          </a:p>
          <a:p>
            <a:pPr indent="-228600" defTabSz="914400">
              <a:lnSpc>
                <a:spcPct val="110000"/>
              </a:lnSpc>
              <a:spcAft>
                <a:spcPts val="600"/>
              </a:spcAft>
              <a:buClr>
                <a:schemeClr val="tx1"/>
              </a:buClr>
              <a:buFont typeface="Arial" panose="020B0604020202020204" pitchFamily="34" charset="0"/>
              <a:buChar char="•"/>
            </a:pPr>
            <a:r>
              <a:rPr lang="en-US" altLang="en-US" sz="2000" dirty="0">
                <a:solidFill>
                  <a:schemeClr val="tx2">
                    <a:lumMod val="75000"/>
                    <a:lumOff val="25000"/>
                  </a:schemeClr>
                </a:solidFill>
              </a:rPr>
              <a:t>  output units.</a:t>
            </a:r>
          </a:p>
          <a:p>
            <a:pPr indent="-228600" defTabSz="914400">
              <a:lnSpc>
                <a:spcPct val="110000"/>
              </a:lnSpc>
              <a:spcAft>
                <a:spcPts val="600"/>
              </a:spcAft>
              <a:buClr>
                <a:schemeClr val="tx1"/>
              </a:buClr>
              <a:buFont typeface="Arial" panose="020B0604020202020204" pitchFamily="34" charset="0"/>
              <a:buChar char="•"/>
            </a:pPr>
            <a:endParaRPr lang="en-US" altLang="en-US" sz="2000" dirty="0">
              <a:solidFill>
                <a:schemeClr val="tx2">
                  <a:lumMod val="75000"/>
                  <a:lumOff val="25000"/>
                </a:schemeClr>
              </a:solidFill>
            </a:endParaRPr>
          </a:p>
          <a:p>
            <a:pPr indent="-228600" defTabSz="914400">
              <a:lnSpc>
                <a:spcPct val="110000"/>
              </a:lnSpc>
              <a:spcAft>
                <a:spcPts val="600"/>
              </a:spcAft>
              <a:buClr>
                <a:schemeClr val="tx1"/>
              </a:buClr>
              <a:buFont typeface="Arial" panose="020B0604020202020204" pitchFamily="34" charset="0"/>
              <a:buChar char="•"/>
            </a:pPr>
            <a:r>
              <a:rPr lang="en-US" altLang="en-US" sz="2000" dirty="0">
                <a:solidFill>
                  <a:schemeClr val="tx2">
                    <a:lumMod val="75000"/>
                    <a:lumOff val="25000"/>
                  </a:schemeClr>
                </a:solidFill>
              </a:rPr>
              <a:t>- No internal state exists.</a:t>
            </a:r>
          </a:p>
        </p:txBody>
      </p:sp>
      <p:pic>
        <p:nvPicPr>
          <p:cNvPr id="72" name="Graphic 71" descr="Stream">
            <a:extLst>
              <a:ext uri="{FF2B5EF4-FFF2-40B4-BE49-F238E27FC236}">
                <a16:creationId xmlns:a16="http://schemas.microsoft.com/office/drawing/2014/main" id="{848D450D-2EF2-470E-AA7E-4BAEC1C092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7704" y="1524495"/>
            <a:ext cx="3840815" cy="3840815"/>
          </a:xfrm>
          <a:prstGeom prst="rect">
            <a:avLst/>
          </a:prstGeom>
        </p:spPr>
      </p:pic>
      <p:sp>
        <p:nvSpPr>
          <p:cNvPr id="198659" name="Text Box 3">
            <a:extLst>
              <a:ext uri="{FF2B5EF4-FFF2-40B4-BE49-F238E27FC236}">
                <a16:creationId xmlns:a16="http://schemas.microsoft.com/office/drawing/2014/main" id="{96FBBBCF-EDCC-4787-AE30-F5EBC00CC59C}"/>
              </a:ext>
            </a:extLst>
          </p:cNvPr>
          <p:cNvSpPr txBox="1">
            <a:spLocks noChangeArrowheads="1"/>
          </p:cNvSpPr>
          <p:nvPr/>
        </p:nvSpPr>
        <p:spPr bwMode="auto">
          <a:xfrm>
            <a:off x="2895601" y="1828800"/>
            <a:ext cx="6721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n-US" altLang="en-US" sz="2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721" name="Rectangle 41">
            <a:extLst>
              <a:ext uri="{FF2B5EF4-FFF2-40B4-BE49-F238E27FC236}">
                <a16:creationId xmlns:a16="http://schemas.microsoft.com/office/drawing/2014/main" id="{3539524A-988D-4294-AE03-CE57B50C3D32}"/>
              </a:ext>
            </a:extLst>
          </p:cNvPr>
          <p:cNvSpPr>
            <a:spLocks noChangeArrowheads="1"/>
          </p:cNvSpPr>
          <p:nvPr/>
        </p:nvSpPr>
        <p:spPr bwMode="auto">
          <a:xfrm>
            <a:off x="1828800" y="838200"/>
            <a:ext cx="8534400" cy="54102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99682" name="Text Box 2">
            <a:extLst>
              <a:ext uri="{FF2B5EF4-FFF2-40B4-BE49-F238E27FC236}">
                <a16:creationId xmlns:a16="http://schemas.microsoft.com/office/drawing/2014/main" id="{E70AFD3C-C830-4584-A93A-671EF581FB57}"/>
              </a:ext>
            </a:extLst>
          </p:cNvPr>
          <p:cNvSpPr txBox="1">
            <a:spLocks noChangeArrowheads="1"/>
          </p:cNvSpPr>
          <p:nvPr/>
        </p:nvSpPr>
        <p:spPr bwMode="auto">
          <a:xfrm>
            <a:off x="2438400" y="0"/>
            <a:ext cx="7848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4000" dirty="0">
                <a:solidFill>
                  <a:schemeClr val="tx2">
                    <a:lumMod val="75000"/>
                    <a:lumOff val="25000"/>
                  </a:schemeClr>
                </a:solidFill>
                <a:latin typeface="+mj-lt"/>
                <a:ea typeface="+mj-ea"/>
                <a:cs typeface="+mj-cs"/>
              </a:rPr>
              <a:t>Feed-Forward Example</a:t>
            </a:r>
          </a:p>
        </p:txBody>
      </p:sp>
      <p:sp>
        <p:nvSpPr>
          <p:cNvPr id="199683" name="Text Box 3">
            <a:extLst>
              <a:ext uri="{FF2B5EF4-FFF2-40B4-BE49-F238E27FC236}">
                <a16:creationId xmlns:a16="http://schemas.microsoft.com/office/drawing/2014/main" id="{DCB4B14F-BDC6-481E-BA58-D954694F1EEA}"/>
              </a:ext>
            </a:extLst>
          </p:cNvPr>
          <p:cNvSpPr txBox="1">
            <a:spLocks noChangeArrowheads="1"/>
          </p:cNvSpPr>
          <p:nvPr/>
        </p:nvSpPr>
        <p:spPr bwMode="auto">
          <a:xfrm>
            <a:off x="2590800" y="1828800"/>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en-US" altLang="en-US" sz="1400" b="1">
                <a:solidFill>
                  <a:srgbClr val="F0FDA1"/>
                </a:solidFill>
                <a:latin typeface="Courier New" panose="02070309020205020404" pitchFamily="49" charset="0"/>
                <a:ea typeface="MingLiU" panose="02020509000000000000" pitchFamily="49" charset="-120"/>
              </a:rPr>
              <a:t>I1</a:t>
            </a:r>
          </a:p>
        </p:txBody>
      </p:sp>
      <p:grpSp>
        <p:nvGrpSpPr>
          <p:cNvPr id="199684" name="Group 4">
            <a:extLst>
              <a:ext uri="{FF2B5EF4-FFF2-40B4-BE49-F238E27FC236}">
                <a16:creationId xmlns:a16="http://schemas.microsoft.com/office/drawing/2014/main" id="{49D63843-69BF-47E2-AB0F-FED8CA8730AC}"/>
              </a:ext>
            </a:extLst>
          </p:cNvPr>
          <p:cNvGrpSpPr>
            <a:grpSpLocks/>
          </p:cNvGrpSpPr>
          <p:nvPr/>
        </p:nvGrpSpPr>
        <p:grpSpPr bwMode="auto">
          <a:xfrm>
            <a:off x="1905000" y="1600200"/>
            <a:ext cx="8763000" cy="5029200"/>
            <a:chOff x="768" y="1344"/>
            <a:chExt cx="4608" cy="2424"/>
          </a:xfrm>
        </p:grpSpPr>
        <p:sp>
          <p:nvSpPr>
            <p:cNvPr id="199685" name="Rectangle 5">
              <a:extLst>
                <a:ext uri="{FF2B5EF4-FFF2-40B4-BE49-F238E27FC236}">
                  <a16:creationId xmlns:a16="http://schemas.microsoft.com/office/drawing/2014/main" id="{683AEDCF-0FE5-4FCA-8BCF-0670468E2A2F}"/>
                </a:ext>
              </a:extLst>
            </p:cNvPr>
            <p:cNvSpPr>
              <a:spLocks noChangeArrowheads="1"/>
            </p:cNvSpPr>
            <p:nvPr/>
          </p:nvSpPr>
          <p:spPr bwMode="auto">
            <a:xfrm>
              <a:off x="1008" y="2688"/>
              <a:ext cx="432" cy="432"/>
            </a:xfrm>
            <a:prstGeom prst="rect">
              <a:avLst/>
            </a:prstGeom>
            <a:solidFill>
              <a:schemeClr val="tx2"/>
            </a:solidFill>
            <a:ln w="38100">
              <a:solidFill>
                <a:schemeClr val="bg1"/>
              </a:solidFill>
              <a:miter lim="800000"/>
              <a:headEnd/>
              <a:tailEnd/>
            </a:ln>
          </p:spPr>
          <p:txBody>
            <a:bodyPr/>
            <a:lstStyle/>
            <a:p>
              <a:endParaRPr lang="en-MY"/>
            </a:p>
          </p:txBody>
        </p:sp>
        <p:sp>
          <p:nvSpPr>
            <p:cNvPr id="199686" name="Text Box 6">
              <a:extLst>
                <a:ext uri="{FF2B5EF4-FFF2-40B4-BE49-F238E27FC236}">
                  <a16:creationId xmlns:a16="http://schemas.microsoft.com/office/drawing/2014/main" id="{0DF32003-1470-4E87-876F-A21864575327}"/>
                </a:ext>
              </a:extLst>
            </p:cNvPr>
            <p:cNvSpPr txBox="1">
              <a:spLocks noChangeArrowheads="1"/>
            </p:cNvSpPr>
            <p:nvPr/>
          </p:nvSpPr>
          <p:spPr bwMode="auto">
            <a:xfrm>
              <a:off x="768" y="2784"/>
              <a:ext cx="57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en-US" altLang="en-US" sz="1600" b="1">
                  <a:solidFill>
                    <a:srgbClr val="F0FDA1"/>
                  </a:solidFill>
                  <a:latin typeface="Courier New" panose="02070309020205020404" pitchFamily="49" charset="0"/>
                  <a:ea typeface="MingLiU" panose="02020509000000000000" pitchFamily="49" charset="-120"/>
                </a:rPr>
                <a:t>I2</a:t>
              </a:r>
              <a:endParaRPr lang="en-US" altLang="en-US" sz="1400" b="1">
                <a:solidFill>
                  <a:srgbClr val="F0FDA1"/>
                </a:solidFill>
                <a:latin typeface="Courier New" panose="02070309020205020404" pitchFamily="49" charset="0"/>
                <a:ea typeface="MingLiU" panose="02020509000000000000" pitchFamily="49" charset="-120"/>
              </a:endParaRPr>
            </a:p>
          </p:txBody>
        </p:sp>
        <p:sp>
          <p:nvSpPr>
            <p:cNvPr id="199687" name="Line 7">
              <a:extLst>
                <a:ext uri="{FF2B5EF4-FFF2-40B4-BE49-F238E27FC236}">
                  <a16:creationId xmlns:a16="http://schemas.microsoft.com/office/drawing/2014/main" id="{EA5F14BB-3315-4610-BC16-424227F5A07A}"/>
                </a:ext>
              </a:extLst>
            </p:cNvPr>
            <p:cNvSpPr>
              <a:spLocks noChangeShapeType="1"/>
            </p:cNvSpPr>
            <p:nvPr/>
          </p:nvSpPr>
          <p:spPr bwMode="auto">
            <a:xfrm>
              <a:off x="1440" y="2928"/>
              <a:ext cx="648" cy="192"/>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MY"/>
            </a:p>
          </p:txBody>
        </p:sp>
        <p:sp>
          <p:nvSpPr>
            <p:cNvPr id="199688" name="Oval 8">
              <a:extLst>
                <a:ext uri="{FF2B5EF4-FFF2-40B4-BE49-F238E27FC236}">
                  <a16:creationId xmlns:a16="http://schemas.microsoft.com/office/drawing/2014/main" id="{A305F1C4-CB7B-4893-BEA6-DB7BE64F5423}"/>
                </a:ext>
              </a:extLst>
            </p:cNvPr>
            <p:cNvSpPr>
              <a:spLocks noChangeArrowheads="1"/>
            </p:cNvSpPr>
            <p:nvPr/>
          </p:nvSpPr>
          <p:spPr bwMode="auto">
            <a:xfrm>
              <a:off x="2064" y="2928"/>
              <a:ext cx="792" cy="504"/>
            </a:xfrm>
            <a:prstGeom prst="ellipse">
              <a:avLst/>
            </a:prstGeom>
            <a:solidFill>
              <a:schemeClr val="tx2"/>
            </a:solidFill>
            <a:ln w="38100">
              <a:solidFill>
                <a:schemeClr val="bg1"/>
              </a:solidFill>
              <a:round/>
              <a:headEnd/>
              <a:tailEnd/>
            </a:ln>
          </p:spPr>
          <p:txBody>
            <a:bodyPr/>
            <a:lstStyle/>
            <a:p>
              <a:endParaRPr lang="en-MY"/>
            </a:p>
          </p:txBody>
        </p:sp>
        <p:sp>
          <p:nvSpPr>
            <p:cNvPr id="199689" name="Text Box 9">
              <a:extLst>
                <a:ext uri="{FF2B5EF4-FFF2-40B4-BE49-F238E27FC236}">
                  <a16:creationId xmlns:a16="http://schemas.microsoft.com/office/drawing/2014/main" id="{F059D27F-4888-44F7-9DC1-8D5958FEBF75}"/>
                </a:ext>
              </a:extLst>
            </p:cNvPr>
            <p:cNvSpPr txBox="1">
              <a:spLocks noChangeArrowheads="1"/>
            </p:cNvSpPr>
            <p:nvPr/>
          </p:nvSpPr>
          <p:spPr bwMode="auto">
            <a:xfrm>
              <a:off x="2160" y="3072"/>
              <a:ext cx="57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r>
                <a:rPr lang="en-US" altLang="en-US" sz="1200">
                  <a:solidFill>
                    <a:srgbClr val="F0FDA1"/>
                  </a:solidFill>
                  <a:latin typeface="Arial Black" panose="020B0A04020102020204" pitchFamily="34" charset="0"/>
                  <a:ea typeface="MingLiU" panose="02020509000000000000" pitchFamily="49" charset="-120"/>
                </a:rPr>
                <a:t>t = -0.5</a:t>
              </a:r>
            </a:p>
          </p:txBody>
        </p:sp>
        <p:sp>
          <p:nvSpPr>
            <p:cNvPr id="199690" name="Text Box 10">
              <a:extLst>
                <a:ext uri="{FF2B5EF4-FFF2-40B4-BE49-F238E27FC236}">
                  <a16:creationId xmlns:a16="http://schemas.microsoft.com/office/drawing/2014/main" id="{45DAB9A8-E716-4BF0-9DEC-4E906A901EBF}"/>
                </a:ext>
              </a:extLst>
            </p:cNvPr>
            <p:cNvSpPr txBox="1">
              <a:spLocks noChangeArrowheads="1"/>
            </p:cNvSpPr>
            <p:nvPr/>
          </p:nvSpPr>
          <p:spPr bwMode="auto">
            <a:xfrm>
              <a:off x="1488" y="3072"/>
              <a:ext cx="57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en-US" altLang="en-US" sz="1200">
                  <a:solidFill>
                    <a:srgbClr val="F0FDA1"/>
                  </a:solidFill>
                  <a:latin typeface="Arial Black" panose="020B0A04020102020204" pitchFamily="34" charset="0"/>
                  <a:ea typeface="MingLiU" panose="02020509000000000000" pitchFamily="49" charset="-120"/>
                </a:rPr>
                <a:t>W</a:t>
              </a:r>
              <a:r>
                <a:rPr lang="en-US" altLang="en-US" sz="1200" baseline="-25000">
                  <a:solidFill>
                    <a:srgbClr val="F0FDA1"/>
                  </a:solidFill>
                  <a:latin typeface="Arial Black" panose="020B0A04020102020204" pitchFamily="34" charset="0"/>
                  <a:ea typeface="MingLiU" panose="02020509000000000000" pitchFamily="49" charset="-120"/>
                </a:rPr>
                <a:t>24</a:t>
              </a:r>
              <a:r>
                <a:rPr lang="en-US" altLang="en-US" sz="1200">
                  <a:solidFill>
                    <a:srgbClr val="F0FDA1"/>
                  </a:solidFill>
                  <a:latin typeface="Arial Black" panose="020B0A04020102020204" pitchFamily="34" charset="0"/>
                  <a:ea typeface="MingLiU" panose="02020509000000000000" pitchFamily="49" charset="-120"/>
                </a:rPr>
                <a:t>= -1</a:t>
              </a:r>
            </a:p>
          </p:txBody>
        </p:sp>
        <p:sp>
          <p:nvSpPr>
            <p:cNvPr id="199691" name="Text Box 11">
              <a:extLst>
                <a:ext uri="{FF2B5EF4-FFF2-40B4-BE49-F238E27FC236}">
                  <a16:creationId xmlns:a16="http://schemas.microsoft.com/office/drawing/2014/main" id="{56E2E1B0-B247-41A9-9318-1572E314B42F}"/>
                </a:ext>
              </a:extLst>
            </p:cNvPr>
            <p:cNvSpPr txBox="1">
              <a:spLocks noChangeArrowheads="1"/>
            </p:cNvSpPr>
            <p:nvPr/>
          </p:nvSpPr>
          <p:spPr bwMode="auto">
            <a:xfrm>
              <a:off x="2304" y="3408"/>
              <a:ext cx="57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en-US" altLang="en-US" sz="1600" b="1">
                  <a:solidFill>
                    <a:srgbClr val="F0FDA1"/>
                  </a:solidFill>
                  <a:latin typeface="Courier New" panose="02070309020205020404" pitchFamily="49" charset="0"/>
                  <a:ea typeface="MingLiU" panose="02020509000000000000" pitchFamily="49" charset="-120"/>
                </a:rPr>
                <a:t>H4</a:t>
              </a:r>
            </a:p>
          </p:txBody>
        </p:sp>
        <p:sp>
          <p:nvSpPr>
            <p:cNvPr id="199692" name="Line 12">
              <a:extLst>
                <a:ext uri="{FF2B5EF4-FFF2-40B4-BE49-F238E27FC236}">
                  <a16:creationId xmlns:a16="http://schemas.microsoft.com/office/drawing/2014/main" id="{7C55A33F-985C-4F19-B157-CB382D673E46}"/>
                </a:ext>
              </a:extLst>
            </p:cNvPr>
            <p:cNvSpPr>
              <a:spLocks noChangeShapeType="1"/>
            </p:cNvSpPr>
            <p:nvPr/>
          </p:nvSpPr>
          <p:spPr bwMode="auto">
            <a:xfrm>
              <a:off x="2880" y="3168"/>
              <a:ext cx="432"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MY"/>
            </a:p>
          </p:txBody>
        </p:sp>
        <p:sp>
          <p:nvSpPr>
            <p:cNvPr id="199693" name="Text Box 13">
              <a:extLst>
                <a:ext uri="{FF2B5EF4-FFF2-40B4-BE49-F238E27FC236}">
                  <a16:creationId xmlns:a16="http://schemas.microsoft.com/office/drawing/2014/main" id="{5E1BB357-BF86-4473-AA7B-FAE1B69DF9EC}"/>
                </a:ext>
              </a:extLst>
            </p:cNvPr>
            <p:cNvSpPr txBox="1">
              <a:spLocks noChangeArrowheads="1"/>
            </p:cNvSpPr>
            <p:nvPr/>
          </p:nvSpPr>
          <p:spPr bwMode="auto">
            <a:xfrm>
              <a:off x="2832" y="3168"/>
              <a:ext cx="57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en-US" altLang="en-US" sz="1200">
                  <a:solidFill>
                    <a:srgbClr val="F0FDA1"/>
                  </a:solidFill>
                  <a:latin typeface="Arial Black" panose="020B0A04020102020204" pitchFamily="34" charset="0"/>
                  <a:ea typeface="MingLiU" panose="02020509000000000000" pitchFamily="49" charset="-120"/>
                </a:rPr>
                <a:t>W</a:t>
              </a:r>
              <a:r>
                <a:rPr lang="en-US" altLang="en-US" sz="1200" baseline="-25000">
                  <a:solidFill>
                    <a:srgbClr val="F0FDA1"/>
                  </a:solidFill>
                  <a:latin typeface="Arial Black" panose="020B0A04020102020204" pitchFamily="34" charset="0"/>
                  <a:ea typeface="MingLiU" panose="02020509000000000000" pitchFamily="49" charset="-120"/>
                </a:rPr>
                <a:t>46</a:t>
              </a:r>
              <a:r>
                <a:rPr lang="en-US" altLang="en-US" sz="1200">
                  <a:solidFill>
                    <a:srgbClr val="F0FDA1"/>
                  </a:solidFill>
                  <a:latin typeface="Arial Black" panose="020B0A04020102020204" pitchFamily="34" charset="0"/>
                  <a:ea typeface="MingLiU" panose="02020509000000000000" pitchFamily="49" charset="-120"/>
                </a:rPr>
                <a:t> = 1</a:t>
              </a:r>
            </a:p>
          </p:txBody>
        </p:sp>
        <p:sp>
          <p:nvSpPr>
            <p:cNvPr id="199694" name="Oval 14">
              <a:extLst>
                <a:ext uri="{FF2B5EF4-FFF2-40B4-BE49-F238E27FC236}">
                  <a16:creationId xmlns:a16="http://schemas.microsoft.com/office/drawing/2014/main" id="{3B3A00A3-19AC-4B09-8A45-F60CF75182AA}"/>
                </a:ext>
              </a:extLst>
            </p:cNvPr>
            <p:cNvSpPr>
              <a:spLocks noChangeArrowheads="1"/>
            </p:cNvSpPr>
            <p:nvPr/>
          </p:nvSpPr>
          <p:spPr bwMode="auto">
            <a:xfrm>
              <a:off x="3312" y="2928"/>
              <a:ext cx="792" cy="504"/>
            </a:xfrm>
            <a:prstGeom prst="ellipse">
              <a:avLst/>
            </a:prstGeom>
            <a:solidFill>
              <a:schemeClr val="tx2"/>
            </a:solidFill>
            <a:ln w="38100">
              <a:solidFill>
                <a:schemeClr val="bg1"/>
              </a:solidFill>
              <a:round/>
              <a:headEnd/>
              <a:tailEnd/>
            </a:ln>
          </p:spPr>
          <p:txBody>
            <a:bodyPr/>
            <a:lstStyle/>
            <a:p>
              <a:endParaRPr lang="en-MY"/>
            </a:p>
          </p:txBody>
        </p:sp>
        <p:sp>
          <p:nvSpPr>
            <p:cNvPr id="199695" name="Text Box 15">
              <a:extLst>
                <a:ext uri="{FF2B5EF4-FFF2-40B4-BE49-F238E27FC236}">
                  <a16:creationId xmlns:a16="http://schemas.microsoft.com/office/drawing/2014/main" id="{ECC7F71F-591E-4B5B-9156-6CE81983ED42}"/>
                </a:ext>
              </a:extLst>
            </p:cNvPr>
            <p:cNvSpPr txBox="1">
              <a:spLocks noChangeArrowheads="1"/>
            </p:cNvSpPr>
            <p:nvPr/>
          </p:nvSpPr>
          <p:spPr bwMode="auto">
            <a:xfrm>
              <a:off x="3456" y="3120"/>
              <a:ext cx="57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en-US" altLang="en-US" sz="1200">
                  <a:solidFill>
                    <a:srgbClr val="F0FDA1"/>
                  </a:solidFill>
                  <a:latin typeface="Arial Black" panose="020B0A04020102020204" pitchFamily="34" charset="0"/>
                  <a:ea typeface="MingLiU" panose="02020509000000000000" pitchFamily="49" charset="-120"/>
                </a:rPr>
                <a:t>t = 1.5</a:t>
              </a:r>
            </a:p>
          </p:txBody>
        </p:sp>
        <p:sp>
          <p:nvSpPr>
            <p:cNvPr id="199696" name="Text Box 16">
              <a:extLst>
                <a:ext uri="{FF2B5EF4-FFF2-40B4-BE49-F238E27FC236}">
                  <a16:creationId xmlns:a16="http://schemas.microsoft.com/office/drawing/2014/main" id="{12580BC1-E3A2-435D-843D-0E154E6D6976}"/>
                </a:ext>
              </a:extLst>
            </p:cNvPr>
            <p:cNvSpPr txBox="1">
              <a:spLocks noChangeArrowheads="1"/>
            </p:cNvSpPr>
            <p:nvPr/>
          </p:nvSpPr>
          <p:spPr bwMode="auto">
            <a:xfrm>
              <a:off x="3600" y="3408"/>
              <a:ext cx="576" cy="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en-US" altLang="en-US" sz="1600" b="1">
                  <a:solidFill>
                    <a:srgbClr val="F0FDA1"/>
                  </a:solidFill>
                  <a:latin typeface="Courier New" panose="02070309020205020404" pitchFamily="49" charset="0"/>
                  <a:ea typeface="MingLiU" panose="02020509000000000000" pitchFamily="49" charset="-120"/>
                </a:rPr>
                <a:t>H6</a:t>
              </a:r>
            </a:p>
          </p:txBody>
        </p:sp>
        <p:sp>
          <p:nvSpPr>
            <p:cNvPr id="199697" name="Line 17">
              <a:extLst>
                <a:ext uri="{FF2B5EF4-FFF2-40B4-BE49-F238E27FC236}">
                  <a16:creationId xmlns:a16="http://schemas.microsoft.com/office/drawing/2014/main" id="{173AAF43-4408-4CA0-B251-003D8B252439}"/>
                </a:ext>
              </a:extLst>
            </p:cNvPr>
            <p:cNvSpPr>
              <a:spLocks noChangeShapeType="1"/>
            </p:cNvSpPr>
            <p:nvPr/>
          </p:nvSpPr>
          <p:spPr bwMode="auto">
            <a:xfrm flipV="1">
              <a:off x="4080" y="2736"/>
              <a:ext cx="360" cy="36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MY"/>
            </a:p>
          </p:txBody>
        </p:sp>
        <p:sp>
          <p:nvSpPr>
            <p:cNvPr id="199698" name="Text Box 18">
              <a:extLst>
                <a:ext uri="{FF2B5EF4-FFF2-40B4-BE49-F238E27FC236}">
                  <a16:creationId xmlns:a16="http://schemas.microsoft.com/office/drawing/2014/main" id="{2FA93705-0113-433C-A7B8-828A4B5DB165}"/>
                </a:ext>
              </a:extLst>
            </p:cNvPr>
            <p:cNvSpPr txBox="1">
              <a:spLocks noChangeArrowheads="1"/>
            </p:cNvSpPr>
            <p:nvPr/>
          </p:nvSpPr>
          <p:spPr bwMode="auto">
            <a:xfrm>
              <a:off x="4176" y="2928"/>
              <a:ext cx="57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en-US" altLang="en-US" sz="1200">
                  <a:solidFill>
                    <a:srgbClr val="F0FDA1"/>
                  </a:solidFill>
                  <a:latin typeface="Arial Black" panose="020B0A04020102020204" pitchFamily="34" charset="0"/>
                  <a:ea typeface="MingLiU" panose="02020509000000000000" pitchFamily="49" charset="-120"/>
                </a:rPr>
                <a:t>W</a:t>
              </a:r>
              <a:r>
                <a:rPr lang="en-US" altLang="en-US" sz="1200" baseline="-25000">
                  <a:solidFill>
                    <a:srgbClr val="F0FDA1"/>
                  </a:solidFill>
                  <a:latin typeface="Arial Black" panose="020B0A04020102020204" pitchFamily="34" charset="0"/>
                  <a:ea typeface="MingLiU" panose="02020509000000000000" pitchFamily="49" charset="-120"/>
                </a:rPr>
                <a:t>67</a:t>
              </a:r>
              <a:r>
                <a:rPr lang="en-US" altLang="en-US" sz="1200">
                  <a:solidFill>
                    <a:srgbClr val="F0FDA1"/>
                  </a:solidFill>
                  <a:latin typeface="Arial Black" panose="020B0A04020102020204" pitchFamily="34" charset="0"/>
                  <a:ea typeface="MingLiU" panose="02020509000000000000" pitchFamily="49" charset="-120"/>
                </a:rPr>
                <a:t> = 1</a:t>
              </a:r>
            </a:p>
          </p:txBody>
        </p:sp>
        <p:sp>
          <p:nvSpPr>
            <p:cNvPr id="199699" name="Oval 19">
              <a:extLst>
                <a:ext uri="{FF2B5EF4-FFF2-40B4-BE49-F238E27FC236}">
                  <a16:creationId xmlns:a16="http://schemas.microsoft.com/office/drawing/2014/main" id="{6869378A-2F06-4C0E-A57A-8F4F717B6EA0}"/>
                </a:ext>
              </a:extLst>
            </p:cNvPr>
            <p:cNvSpPr>
              <a:spLocks noChangeArrowheads="1"/>
            </p:cNvSpPr>
            <p:nvPr/>
          </p:nvSpPr>
          <p:spPr bwMode="auto">
            <a:xfrm>
              <a:off x="4272" y="2256"/>
              <a:ext cx="792" cy="504"/>
            </a:xfrm>
            <a:prstGeom prst="ellipse">
              <a:avLst/>
            </a:prstGeom>
            <a:solidFill>
              <a:schemeClr val="tx2"/>
            </a:solidFill>
            <a:ln w="38100">
              <a:solidFill>
                <a:schemeClr val="bg1"/>
              </a:solidFill>
              <a:round/>
              <a:headEnd/>
              <a:tailEnd/>
            </a:ln>
          </p:spPr>
          <p:txBody>
            <a:bodyPr/>
            <a:lstStyle/>
            <a:p>
              <a:endParaRPr lang="en-MY"/>
            </a:p>
          </p:txBody>
        </p:sp>
        <p:sp>
          <p:nvSpPr>
            <p:cNvPr id="199700" name="Text Box 20">
              <a:extLst>
                <a:ext uri="{FF2B5EF4-FFF2-40B4-BE49-F238E27FC236}">
                  <a16:creationId xmlns:a16="http://schemas.microsoft.com/office/drawing/2014/main" id="{EBFE220B-2867-48D3-A4F2-AD7E3C58BB04}"/>
                </a:ext>
              </a:extLst>
            </p:cNvPr>
            <p:cNvSpPr txBox="1">
              <a:spLocks noChangeArrowheads="1"/>
            </p:cNvSpPr>
            <p:nvPr/>
          </p:nvSpPr>
          <p:spPr bwMode="auto">
            <a:xfrm>
              <a:off x="4416" y="2448"/>
              <a:ext cx="576"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en-US" altLang="en-US" sz="1200">
                  <a:solidFill>
                    <a:srgbClr val="F0FDA1"/>
                  </a:solidFill>
                  <a:latin typeface="Arial Black" panose="020B0A04020102020204" pitchFamily="34" charset="0"/>
                  <a:ea typeface="MingLiU" panose="02020509000000000000" pitchFamily="49" charset="-120"/>
                </a:rPr>
                <a:t>t = 0.5</a:t>
              </a:r>
            </a:p>
          </p:txBody>
        </p:sp>
        <p:sp>
          <p:nvSpPr>
            <p:cNvPr id="199701" name="Line 21">
              <a:extLst>
                <a:ext uri="{FF2B5EF4-FFF2-40B4-BE49-F238E27FC236}">
                  <a16:creationId xmlns:a16="http://schemas.microsoft.com/office/drawing/2014/main" id="{F79CE5F1-E570-4C62-935A-65302C19C4D3}"/>
                </a:ext>
              </a:extLst>
            </p:cNvPr>
            <p:cNvSpPr>
              <a:spLocks noChangeShapeType="1"/>
            </p:cNvSpPr>
            <p:nvPr/>
          </p:nvSpPr>
          <p:spPr bwMode="auto">
            <a:xfrm>
              <a:off x="5088" y="2496"/>
              <a:ext cx="288"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MY"/>
            </a:p>
          </p:txBody>
        </p:sp>
        <p:sp>
          <p:nvSpPr>
            <p:cNvPr id="199702" name="Rectangle 22">
              <a:extLst>
                <a:ext uri="{FF2B5EF4-FFF2-40B4-BE49-F238E27FC236}">
                  <a16:creationId xmlns:a16="http://schemas.microsoft.com/office/drawing/2014/main" id="{C5CF7310-930A-4610-A02F-3C0858D27C46}"/>
                </a:ext>
              </a:extLst>
            </p:cNvPr>
            <p:cNvSpPr>
              <a:spLocks noChangeArrowheads="1"/>
            </p:cNvSpPr>
            <p:nvPr/>
          </p:nvSpPr>
          <p:spPr bwMode="auto">
            <a:xfrm>
              <a:off x="1056" y="1872"/>
              <a:ext cx="432" cy="432"/>
            </a:xfrm>
            <a:prstGeom prst="rect">
              <a:avLst/>
            </a:prstGeom>
            <a:solidFill>
              <a:schemeClr val="tx2"/>
            </a:solidFill>
            <a:ln w="38100">
              <a:solidFill>
                <a:schemeClr val="bg1"/>
              </a:solidFill>
              <a:miter lim="800000"/>
              <a:headEnd/>
              <a:tailEnd/>
            </a:ln>
          </p:spPr>
          <p:txBody>
            <a:bodyPr/>
            <a:lstStyle/>
            <a:p>
              <a:endParaRPr lang="en-MY"/>
            </a:p>
          </p:txBody>
        </p:sp>
        <p:sp>
          <p:nvSpPr>
            <p:cNvPr id="199703" name="Text Box 23">
              <a:extLst>
                <a:ext uri="{FF2B5EF4-FFF2-40B4-BE49-F238E27FC236}">
                  <a16:creationId xmlns:a16="http://schemas.microsoft.com/office/drawing/2014/main" id="{663EABE7-AE1A-4650-A1BC-B26F068C70D6}"/>
                </a:ext>
              </a:extLst>
            </p:cNvPr>
            <p:cNvSpPr txBox="1">
              <a:spLocks noChangeArrowheads="1"/>
            </p:cNvSpPr>
            <p:nvPr/>
          </p:nvSpPr>
          <p:spPr bwMode="auto">
            <a:xfrm>
              <a:off x="768" y="1968"/>
              <a:ext cx="57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en-US" altLang="en-US" sz="1600" b="1">
                  <a:solidFill>
                    <a:srgbClr val="F0FDA1"/>
                  </a:solidFill>
                  <a:latin typeface="Courier New" panose="02070309020205020404" pitchFamily="49" charset="0"/>
                  <a:ea typeface="MingLiU" panose="02020509000000000000" pitchFamily="49" charset="-120"/>
                </a:rPr>
                <a:t>I1</a:t>
              </a:r>
            </a:p>
          </p:txBody>
        </p:sp>
        <p:sp>
          <p:nvSpPr>
            <p:cNvPr id="199704" name="Line 24">
              <a:extLst>
                <a:ext uri="{FF2B5EF4-FFF2-40B4-BE49-F238E27FC236}">
                  <a16:creationId xmlns:a16="http://schemas.microsoft.com/office/drawing/2014/main" id="{D7134918-D615-4F78-AB78-F68AFA0A978A}"/>
                </a:ext>
              </a:extLst>
            </p:cNvPr>
            <p:cNvSpPr>
              <a:spLocks noChangeShapeType="1"/>
            </p:cNvSpPr>
            <p:nvPr/>
          </p:nvSpPr>
          <p:spPr bwMode="auto">
            <a:xfrm flipV="1">
              <a:off x="1488" y="1776"/>
              <a:ext cx="576" cy="288"/>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MY"/>
            </a:p>
          </p:txBody>
        </p:sp>
        <p:sp>
          <p:nvSpPr>
            <p:cNvPr id="199705" name="Oval 25">
              <a:extLst>
                <a:ext uri="{FF2B5EF4-FFF2-40B4-BE49-F238E27FC236}">
                  <a16:creationId xmlns:a16="http://schemas.microsoft.com/office/drawing/2014/main" id="{01C61E09-9EDF-4C40-B79C-4E8DD9B7D755}"/>
                </a:ext>
              </a:extLst>
            </p:cNvPr>
            <p:cNvSpPr>
              <a:spLocks noChangeArrowheads="1"/>
            </p:cNvSpPr>
            <p:nvPr/>
          </p:nvSpPr>
          <p:spPr bwMode="auto">
            <a:xfrm>
              <a:off x="2064" y="1536"/>
              <a:ext cx="792" cy="504"/>
            </a:xfrm>
            <a:prstGeom prst="ellipse">
              <a:avLst/>
            </a:prstGeom>
            <a:solidFill>
              <a:schemeClr val="tx2"/>
            </a:solidFill>
            <a:ln w="38100">
              <a:solidFill>
                <a:schemeClr val="bg1"/>
              </a:solidFill>
              <a:round/>
              <a:headEnd/>
              <a:tailEnd/>
            </a:ln>
          </p:spPr>
          <p:txBody>
            <a:bodyPr/>
            <a:lstStyle/>
            <a:p>
              <a:endParaRPr lang="en-MY"/>
            </a:p>
          </p:txBody>
        </p:sp>
        <p:sp>
          <p:nvSpPr>
            <p:cNvPr id="199706" name="Text Box 26">
              <a:extLst>
                <a:ext uri="{FF2B5EF4-FFF2-40B4-BE49-F238E27FC236}">
                  <a16:creationId xmlns:a16="http://schemas.microsoft.com/office/drawing/2014/main" id="{32D59EF7-7C43-4CF8-A1A8-D176C0A85D7D}"/>
                </a:ext>
              </a:extLst>
            </p:cNvPr>
            <p:cNvSpPr txBox="1">
              <a:spLocks noChangeArrowheads="1"/>
            </p:cNvSpPr>
            <p:nvPr/>
          </p:nvSpPr>
          <p:spPr bwMode="auto">
            <a:xfrm>
              <a:off x="2208" y="1680"/>
              <a:ext cx="576"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en-US" altLang="en-US" sz="1200">
                  <a:solidFill>
                    <a:srgbClr val="F0FDA1"/>
                  </a:solidFill>
                  <a:latin typeface="Arial Black" panose="020B0A04020102020204" pitchFamily="34" charset="0"/>
                  <a:ea typeface="MingLiU" panose="02020509000000000000" pitchFamily="49" charset="-120"/>
                </a:rPr>
                <a:t>t = -0.5</a:t>
              </a:r>
            </a:p>
          </p:txBody>
        </p:sp>
        <p:sp>
          <p:nvSpPr>
            <p:cNvPr id="199707" name="Text Box 27">
              <a:extLst>
                <a:ext uri="{FF2B5EF4-FFF2-40B4-BE49-F238E27FC236}">
                  <a16:creationId xmlns:a16="http://schemas.microsoft.com/office/drawing/2014/main" id="{67DE7BD0-5DBF-4B98-ABF2-3D40C75D0F7B}"/>
                </a:ext>
              </a:extLst>
            </p:cNvPr>
            <p:cNvSpPr txBox="1">
              <a:spLocks noChangeArrowheads="1"/>
            </p:cNvSpPr>
            <p:nvPr/>
          </p:nvSpPr>
          <p:spPr bwMode="auto">
            <a:xfrm>
              <a:off x="1536" y="1680"/>
              <a:ext cx="57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en-US" altLang="en-US" sz="1200">
                  <a:solidFill>
                    <a:srgbClr val="F0FDA1"/>
                  </a:solidFill>
                  <a:latin typeface="Arial Black" panose="020B0A04020102020204" pitchFamily="34" charset="0"/>
                  <a:ea typeface="MingLiU" panose="02020509000000000000" pitchFamily="49" charset="-120"/>
                </a:rPr>
                <a:t>W</a:t>
              </a:r>
              <a:r>
                <a:rPr lang="en-US" altLang="en-US" sz="1200" baseline="-25000">
                  <a:solidFill>
                    <a:srgbClr val="F0FDA1"/>
                  </a:solidFill>
                  <a:latin typeface="Arial Black" panose="020B0A04020102020204" pitchFamily="34" charset="0"/>
                  <a:ea typeface="MingLiU" panose="02020509000000000000" pitchFamily="49" charset="-120"/>
                </a:rPr>
                <a:t>13</a:t>
              </a:r>
              <a:r>
                <a:rPr lang="en-US" altLang="en-US" sz="1200">
                  <a:solidFill>
                    <a:srgbClr val="F0FDA1"/>
                  </a:solidFill>
                  <a:latin typeface="Arial Black" panose="020B0A04020102020204" pitchFamily="34" charset="0"/>
                  <a:ea typeface="MingLiU" panose="02020509000000000000" pitchFamily="49" charset="-120"/>
                </a:rPr>
                <a:t> = -1</a:t>
              </a:r>
            </a:p>
          </p:txBody>
        </p:sp>
        <p:sp>
          <p:nvSpPr>
            <p:cNvPr id="199708" name="Text Box 28">
              <a:extLst>
                <a:ext uri="{FF2B5EF4-FFF2-40B4-BE49-F238E27FC236}">
                  <a16:creationId xmlns:a16="http://schemas.microsoft.com/office/drawing/2014/main" id="{B18324D5-2A37-4B40-A6F8-DCC1FD907749}"/>
                </a:ext>
              </a:extLst>
            </p:cNvPr>
            <p:cNvSpPr txBox="1">
              <a:spLocks noChangeArrowheads="1"/>
            </p:cNvSpPr>
            <p:nvPr/>
          </p:nvSpPr>
          <p:spPr bwMode="auto">
            <a:xfrm>
              <a:off x="2304" y="1344"/>
              <a:ext cx="57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en-US" altLang="en-US" sz="1600" b="1">
                  <a:solidFill>
                    <a:srgbClr val="F0FDA1"/>
                  </a:solidFill>
                  <a:latin typeface="Courier New" panose="02070309020205020404" pitchFamily="49" charset="0"/>
                  <a:ea typeface="MingLiU" panose="02020509000000000000" pitchFamily="49" charset="-120"/>
                </a:rPr>
                <a:t>H3</a:t>
              </a:r>
            </a:p>
          </p:txBody>
        </p:sp>
        <p:sp>
          <p:nvSpPr>
            <p:cNvPr id="199709" name="Line 29">
              <a:extLst>
                <a:ext uri="{FF2B5EF4-FFF2-40B4-BE49-F238E27FC236}">
                  <a16:creationId xmlns:a16="http://schemas.microsoft.com/office/drawing/2014/main" id="{F36ADB4F-8BAD-4833-8AF1-5649D5195570}"/>
                </a:ext>
              </a:extLst>
            </p:cNvPr>
            <p:cNvSpPr>
              <a:spLocks noChangeShapeType="1"/>
            </p:cNvSpPr>
            <p:nvPr/>
          </p:nvSpPr>
          <p:spPr bwMode="auto">
            <a:xfrm>
              <a:off x="2880" y="1776"/>
              <a:ext cx="432"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MY"/>
            </a:p>
          </p:txBody>
        </p:sp>
        <p:sp>
          <p:nvSpPr>
            <p:cNvPr id="199710" name="Text Box 30">
              <a:extLst>
                <a:ext uri="{FF2B5EF4-FFF2-40B4-BE49-F238E27FC236}">
                  <a16:creationId xmlns:a16="http://schemas.microsoft.com/office/drawing/2014/main" id="{20E595C8-E03F-4ABB-AF4B-54A97D230F65}"/>
                </a:ext>
              </a:extLst>
            </p:cNvPr>
            <p:cNvSpPr txBox="1">
              <a:spLocks noChangeArrowheads="1"/>
            </p:cNvSpPr>
            <p:nvPr/>
          </p:nvSpPr>
          <p:spPr bwMode="auto">
            <a:xfrm>
              <a:off x="2832" y="1584"/>
              <a:ext cx="57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en-US" altLang="en-US" sz="1200">
                  <a:solidFill>
                    <a:srgbClr val="F0FDA1"/>
                  </a:solidFill>
                  <a:latin typeface="Arial Black" panose="020B0A04020102020204" pitchFamily="34" charset="0"/>
                  <a:ea typeface="MingLiU" panose="02020509000000000000" pitchFamily="49" charset="-120"/>
                </a:rPr>
                <a:t>W</a:t>
              </a:r>
              <a:r>
                <a:rPr lang="en-US" altLang="en-US" sz="1200" baseline="-25000">
                  <a:solidFill>
                    <a:srgbClr val="F0FDA1"/>
                  </a:solidFill>
                  <a:latin typeface="Arial Black" panose="020B0A04020102020204" pitchFamily="34" charset="0"/>
                  <a:ea typeface="MingLiU" panose="02020509000000000000" pitchFamily="49" charset="-120"/>
                </a:rPr>
                <a:t>35</a:t>
              </a:r>
              <a:r>
                <a:rPr lang="en-US" altLang="en-US" sz="1200">
                  <a:solidFill>
                    <a:srgbClr val="F0FDA1"/>
                  </a:solidFill>
                  <a:latin typeface="Arial Black" panose="020B0A04020102020204" pitchFamily="34" charset="0"/>
                  <a:ea typeface="MingLiU" panose="02020509000000000000" pitchFamily="49" charset="-120"/>
                </a:rPr>
                <a:t> = 1</a:t>
              </a:r>
            </a:p>
          </p:txBody>
        </p:sp>
        <p:sp>
          <p:nvSpPr>
            <p:cNvPr id="199711" name="Oval 31">
              <a:extLst>
                <a:ext uri="{FF2B5EF4-FFF2-40B4-BE49-F238E27FC236}">
                  <a16:creationId xmlns:a16="http://schemas.microsoft.com/office/drawing/2014/main" id="{0B6A99BB-44BB-4B37-B2EE-166029A328E2}"/>
                </a:ext>
              </a:extLst>
            </p:cNvPr>
            <p:cNvSpPr>
              <a:spLocks noChangeArrowheads="1"/>
            </p:cNvSpPr>
            <p:nvPr/>
          </p:nvSpPr>
          <p:spPr bwMode="auto">
            <a:xfrm>
              <a:off x="3312" y="1536"/>
              <a:ext cx="792" cy="504"/>
            </a:xfrm>
            <a:prstGeom prst="ellipse">
              <a:avLst/>
            </a:prstGeom>
            <a:solidFill>
              <a:schemeClr val="tx2"/>
            </a:solidFill>
            <a:ln w="38100">
              <a:solidFill>
                <a:schemeClr val="bg1"/>
              </a:solidFill>
              <a:round/>
              <a:headEnd/>
              <a:tailEnd/>
            </a:ln>
          </p:spPr>
          <p:txBody>
            <a:bodyPr/>
            <a:lstStyle/>
            <a:p>
              <a:endParaRPr lang="en-MY"/>
            </a:p>
          </p:txBody>
        </p:sp>
        <p:sp>
          <p:nvSpPr>
            <p:cNvPr id="199712" name="Text Box 32">
              <a:extLst>
                <a:ext uri="{FF2B5EF4-FFF2-40B4-BE49-F238E27FC236}">
                  <a16:creationId xmlns:a16="http://schemas.microsoft.com/office/drawing/2014/main" id="{D8910D0D-0A61-4E35-97C0-A3E0464E9A55}"/>
                </a:ext>
              </a:extLst>
            </p:cNvPr>
            <p:cNvSpPr txBox="1">
              <a:spLocks noChangeArrowheads="1"/>
            </p:cNvSpPr>
            <p:nvPr/>
          </p:nvSpPr>
          <p:spPr bwMode="auto">
            <a:xfrm>
              <a:off x="3456" y="1680"/>
              <a:ext cx="57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en-US" altLang="en-US" sz="1200">
                  <a:solidFill>
                    <a:srgbClr val="F0FDA1"/>
                  </a:solidFill>
                  <a:latin typeface="Arial Black" panose="020B0A04020102020204" pitchFamily="34" charset="0"/>
                  <a:ea typeface="MingLiU" panose="02020509000000000000" pitchFamily="49" charset="-120"/>
                </a:rPr>
                <a:t>t = 1.5</a:t>
              </a:r>
            </a:p>
          </p:txBody>
        </p:sp>
        <p:sp>
          <p:nvSpPr>
            <p:cNvPr id="199713" name="Text Box 33">
              <a:extLst>
                <a:ext uri="{FF2B5EF4-FFF2-40B4-BE49-F238E27FC236}">
                  <a16:creationId xmlns:a16="http://schemas.microsoft.com/office/drawing/2014/main" id="{8CC30B3A-F5EF-4FF2-927C-56EF66888E27}"/>
                </a:ext>
              </a:extLst>
            </p:cNvPr>
            <p:cNvSpPr txBox="1">
              <a:spLocks noChangeArrowheads="1"/>
            </p:cNvSpPr>
            <p:nvPr/>
          </p:nvSpPr>
          <p:spPr bwMode="auto">
            <a:xfrm>
              <a:off x="3552" y="1344"/>
              <a:ext cx="57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en-US" altLang="en-US" sz="1600" b="1">
                  <a:solidFill>
                    <a:srgbClr val="F0FDA1"/>
                  </a:solidFill>
                  <a:latin typeface="Courier New" panose="02070309020205020404" pitchFamily="49" charset="0"/>
                  <a:ea typeface="MingLiU" panose="02020509000000000000" pitchFamily="49" charset="-120"/>
                </a:rPr>
                <a:t>H5</a:t>
              </a:r>
            </a:p>
          </p:txBody>
        </p:sp>
        <p:sp>
          <p:nvSpPr>
            <p:cNvPr id="199714" name="Text Box 34">
              <a:extLst>
                <a:ext uri="{FF2B5EF4-FFF2-40B4-BE49-F238E27FC236}">
                  <a16:creationId xmlns:a16="http://schemas.microsoft.com/office/drawing/2014/main" id="{B86BEC46-002F-4A41-9399-6C894F7F85D8}"/>
                </a:ext>
              </a:extLst>
            </p:cNvPr>
            <p:cNvSpPr txBox="1">
              <a:spLocks noChangeArrowheads="1"/>
            </p:cNvSpPr>
            <p:nvPr/>
          </p:nvSpPr>
          <p:spPr bwMode="auto">
            <a:xfrm>
              <a:off x="4032" y="2400"/>
              <a:ext cx="57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en-US" altLang="en-US" sz="1600" b="1">
                  <a:solidFill>
                    <a:srgbClr val="F0FDA1"/>
                  </a:solidFill>
                  <a:latin typeface="Courier New" panose="02070309020205020404" pitchFamily="49" charset="0"/>
                  <a:ea typeface="MingLiU" panose="02020509000000000000" pitchFamily="49" charset="-120"/>
                </a:rPr>
                <a:t>O7</a:t>
              </a:r>
            </a:p>
          </p:txBody>
        </p:sp>
        <p:sp>
          <p:nvSpPr>
            <p:cNvPr id="199715" name="Line 35">
              <a:extLst>
                <a:ext uri="{FF2B5EF4-FFF2-40B4-BE49-F238E27FC236}">
                  <a16:creationId xmlns:a16="http://schemas.microsoft.com/office/drawing/2014/main" id="{189398C1-E811-4043-9771-69ED4435A10D}"/>
                </a:ext>
              </a:extLst>
            </p:cNvPr>
            <p:cNvSpPr>
              <a:spLocks noChangeShapeType="1"/>
            </p:cNvSpPr>
            <p:nvPr/>
          </p:nvSpPr>
          <p:spPr bwMode="auto">
            <a:xfrm>
              <a:off x="4080" y="1920"/>
              <a:ext cx="360" cy="36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MY"/>
            </a:p>
          </p:txBody>
        </p:sp>
        <p:sp>
          <p:nvSpPr>
            <p:cNvPr id="199716" name="Text Box 36">
              <a:extLst>
                <a:ext uri="{FF2B5EF4-FFF2-40B4-BE49-F238E27FC236}">
                  <a16:creationId xmlns:a16="http://schemas.microsoft.com/office/drawing/2014/main" id="{EDC99911-B850-45FF-83A5-20819D7D4B22}"/>
                </a:ext>
              </a:extLst>
            </p:cNvPr>
            <p:cNvSpPr txBox="1">
              <a:spLocks noChangeArrowheads="1"/>
            </p:cNvSpPr>
            <p:nvPr/>
          </p:nvSpPr>
          <p:spPr bwMode="auto">
            <a:xfrm>
              <a:off x="4176" y="1920"/>
              <a:ext cx="57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en-US" altLang="en-US" sz="1200">
                  <a:solidFill>
                    <a:srgbClr val="F0FDA1"/>
                  </a:solidFill>
                  <a:latin typeface="Arial Black" panose="020B0A04020102020204" pitchFamily="34" charset="0"/>
                  <a:ea typeface="MingLiU" panose="02020509000000000000" pitchFamily="49" charset="-120"/>
                </a:rPr>
                <a:t>W</a:t>
              </a:r>
              <a:r>
                <a:rPr lang="en-US" altLang="en-US" sz="1200" baseline="-25000">
                  <a:solidFill>
                    <a:srgbClr val="F0FDA1"/>
                  </a:solidFill>
                  <a:latin typeface="Arial Black" panose="020B0A04020102020204" pitchFamily="34" charset="0"/>
                  <a:ea typeface="MingLiU" panose="02020509000000000000" pitchFamily="49" charset="-120"/>
                </a:rPr>
                <a:t>57</a:t>
              </a:r>
              <a:r>
                <a:rPr lang="en-US" altLang="en-US" sz="1200">
                  <a:solidFill>
                    <a:srgbClr val="F0FDA1"/>
                  </a:solidFill>
                  <a:latin typeface="Arial Black" panose="020B0A04020102020204" pitchFamily="34" charset="0"/>
                  <a:ea typeface="MingLiU" panose="02020509000000000000" pitchFamily="49" charset="-120"/>
                </a:rPr>
                <a:t> = 1</a:t>
              </a:r>
            </a:p>
          </p:txBody>
        </p:sp>
        <p:sp>
          <p:nvSpPr>
            <p:cNvPr id="199717" name="Line 37">
              <a:extLst>
                <a:ext uri="{FF2B5EF4-FFF2-40B4-BE49-F238E27FC236}">
                  <a16:creationId xmlns:a16="http://schemas.microsoft.com/office/drawing/2014/main" id="{1585791E-3B5A-4AC1-A99F-6CF500CAE95D}"/>
                </a:ext>
              </a:extLst>
            </p:cNvPr>
            <p:cNvSpPr>
              <a:spLocks noChangeShapeType="1"/>
            </p:cNvSpPr>
            <p:nvPr/>
          </p:nvSpPr>
          <p:spPr bwMode="auto">
            <a:xfrm flipV="1">
              <a:off x="1440" y="1968"/>
              <a:ext cx="1920" cy="96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99718" name="Line 38">
              <a:extLst>
                <a:ext uri="{FF2B5EF4-FFF2-40B4-BE49-F238E27FC236}">
                  <a16:creationId xmlns:a16="http://schemas.microsoft.com/office/drawing/2014/main" id="{9D23EF3E-5ABA-42CB-8E20-4CFFCAE9FB2F}"/>
                </a:ext>
              </a:extLst>
            </p:cNvPr>
            <p:cNvSpPr>
              <a:spLocks noChangeShapeType="1"/>
            </p:cNvSpPr>
            <p:nvPr/>
          </p:nvSpPr>
          <p:spPr bwMode="auto">
            <a:xfrm>
              <a:off x="1488" y="2064"/>
              <a:ext cx="1920" cy="96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99719" name="Text Box 39">
              <a:extLst>
                <a:ext uri="{FF2B5EF4-FFF2-40B4-BE49-F238E27FC236}">
                  <a16:creationId xmlns:a16="http://schemas.microsoft.com/office/drawing/2014/main" id="{45AA3874-3B13-40E4-B0BF-710DC06835A6}"/>
                </a:ext>
              </a:extLst>
            </p:cNvPr>
            <p:cNvSpPr txBox="1">
              <a:spLocks noChangeArrowheads="1"/>
            </p:cNvSpPr>
            <p:nvPr/>
          </p:nvSpPr>
          <p:spPr bwMode="auto">
            <a:xfrm>
              <a:off x="3072" y="2112"/>
              <a:ext cx="57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en-US" altLang="en-US" sz="1200">
                  <a:solidFill>
                    <a:srgbClr val="F0FDA1"/>
                  </a:solidFill>
                  <a:latin typeface="Arial Black" panose="020B0A04020102020204" pitchFamily="34" charset="0"/>
                  <a:ea typeface="MingLiU" panose="02020509000000000000" pitchFamily="49" charset="-120"/>
                </a:rPr>
                <a:t>W</a:t>
              </a:r>
              <a:r>
                <a:rPr lang="en-US" altLang="en-US" sz="1200" baseline="-25000">
                  <a:solidFill>
                    <a:srgbClr val="F0FDA1"/>
                  </a:solidFill>
                  <a:latin typeface="Arial Black" panose="020B0A04020102020204" pitchFamily="34" charset="0"/>
                  <a:ea typeface="MingLiU" panose="02020509000000000000" pitchFamily="49" charset="-120"/>
                </a:rPr>
                <a:t>25</a:t>
              </a:r>
              <a:r>
                <a:rPr lang="en-US" altLang="en-US" sz="1200">
                  <a:solidFill>
                    <a:srgbClr val="F0FDA1"/>
                  </a:solidFill>
                  <a:latin typeface="Arial Black" panose="020B0A04020102020204" pitchFamily="34" charset="0"/>
                  <a:ea typeface="MingLiU" panose="02020509000000000000" pitchFamily="49" charset="-120"/>
                </a:rPr>
                <a:t> = 1</a:t>
              </a:r>
            </a:p>
          </p:txBody>
        </p:sp>
        <p:sp>
          <p:nvSpPr>
            <p:cNvPr id="199720" name="Text Box 40">
              <a:extLst>
                <a:ext uri="{FF2B5EF4-FFF2-40B4-BE49-F238E27FC236}">
                  <a16:creationId xmlns:a16="http://schemas.microsoft.com/office/drawing/2014/main" id="{1EC0B24B-E145-4049-9DDE-45895F0C0AC8}"/>
                </a:ext>
              </a:extLst>
            </p:cNvPr>
            <p:cNvSpPr txBox="1">
              <a:spLocks noChangeArrowheads="1"/>
            </p:cNvSpPr>
            <p:nvPr/>
          </p:nvSpPr>
          <p:spPr bwMode="auto">
            <a:xfrm>
              <a:off x="3024" y="2688"/>
              <a:ext cx="57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en-US" altLang="en-US" sz="1200">
                  <a:solidFill>
                    <a:srgbClr val="F0FDA1"/>
                  </a:solidFill>
                  <a:latin typeface="Arial Black" panose="020B0A04020102020204" pitchFamily="34" charset="0"/>
                  <a:ea typeface="MingLiU" panose="02020509000000000000" pitchFamily="49" charset="-120"/>
                </a:rPr>
                <a:t>W</a:t>
              </a:r>
              <a:r>
                <a:rPr lang="en-US" altLang="en-US" sz="1200" baseline="-25000">
                  <a:solidFill>
                    <a:srgbClr val="F0FDA1"/>
                  </a:solidFill>
                  <a:latin typeface="Arial Black" panose="020B0A04020102020204" pitchFamily="34" charset="0"/>
                  <a:ea typeface="MingLiU" panose="02020509000000000000" pitchFamily="49" charset="-120"/>
                </a:rPr>
                <a:t>16</a:t>
              </a:r>
              <a:r>
                <a:rPr lang="en-US" altLang="en-US" sz="1200">
                  <a:solidFill>
                    <a:srgbClr val="F0FDA1"/>
                  </a:solidFill>
                  <a:latin typeface="Arial Black" panose="020B0A04020102020204" pitchFamily="34" charset="0"/>
                  <a:ea typeface="MingLiU" panose="02020509000000000000" pitchFamily="49" charset="-120"/>
                </a:rPr>
                <a:t> = 1</a:t>
              </a:r>
            </a:p>
          </p:txBody>
        </p:sp>
      </p:grpSp>
      <p:sp>
        <p:nvSpPr>
          <p:cNvPr id="199722" name="Text Box 42">
            <a:extLst>
              <a:ext uri="{FF2B5EF4-FFF2-40B4-BE49-F238E27FC236}">
                <a16:creationId xmlns:a16="http://schemas.microsoft.com/office/drawing/2014/main" id="{4E9F78AE-0D59-479E-9865-7616DECCC57D}"/>
              </a:ext>
            </a:extLst>
          </p:cNvPr>
          <p:cNvSpPr txBox="1">
            <a:spLocks noChangeArrowheads="1"/>
          </p:cNvSpPr>
          <p:nvPr/>
        </p:nvSpPr>
        <p:spPr bwMode="auto">
          <a:xfrm>
            <a:off x="3810000" y="6477001"/>
            <a:ext cx="510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Inputs skip the layer in this case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Graphic 71" descr="Laptop Secure">
            <a:extLst>
              <a:ext uri="{FF2B5EF4-FFF2-40B4-BE49-F238E27FC236}">
                <a16:creationId xmlns:a16="http://schemas.microsoft.com/office/drawing/2014/main" id="{C20B0197-4C5B-431A-9AF8-8765F523D2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90790" y="2367091"/>
            <a:ext cx="3424107" cy="3424107"/>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01730" name="Text Box 2">
            <a:extLst>
              <a:ext uri="{FF2B5EF4-FFF2-40B4-BE49-F238E27FC236}">
                <a16:creationId xmlns:a16="http://schemas.microsoft.com/office/drawing/2014/main" id="{9B6B2A69-ADF9-4B73-9799-3813631DA9D7}"/>
              </a:ext>
            </a:extLst>
          </p:cNvPr>
          <p:cNvSpPr txBox="1">
            <a:spLocks noChangeArrowheads="1"/>
          </p:cNvSpPr>
          <p:nvPr/>
        </p:nvSpPr>
        <p:spPr bwMode="auto">
          <a:xfrm>
            <a:off x="913775" y="618517"/>
            <a:ext cx="10364451" cy="1596177"/>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algn="ctr" defTabSz="914400">
              <a:lnSpc>
                <a:spcPct val="90000"/>
              </a:lnSpc>
              <a:spcBef>
                <a:spcPct val="0"/>
              </a:spcBef>
              <a:spcAft>
                <a:spcPts val="600"/>
              </a:spcAft>
            </a:pPr>
            <a:r>
              <a:rPr lang="en-US" altLang="en-US" sz="4000" dirty="0">
                <a:solidFill>
                  <a:schemeClr val="tx2">
                    <a:lumMod val="75000"/>
                    <a:lumOff val="25000"/>
                  </a:schemeClr>
                </a:solidFill>
                <a:latin typeface="+mj-lt"/>
                <a:ea typeface="+mj-ea"/>
                <a:cs typeface="+mj-cs"/>
              </a:rPr>
              <a:t>Recurrent Network </a:t>
            </a:r>
          </a:p>
        </p:txBody>
      </p:sp>
      <p:sp>
        <p:nvSpPr>
          <p:cNvPr id="201732" name="Text Box 4">
            <a:extLst>
              <a:ext uri="{FF2B5EF4-FFF2-40B4-BE49-F238E27FC236}">
                <a16:creationId xmlns:a16="http://schemas.microsoft.com/office/drawing/2014/main" id="{A655702A-374E-4EFF-9AE9-8E3FF1615545}"/>
              </a:ext>
            </a:extLst>
          </p:cNvPr>
          <p:cNvSpPr txBox="1">
            <a:spLocks noChangeArrowheads="1"/>
          </p:cNvSpPr>
          <p:nvPr/>
        </p:nvSpPr>
        <p:spPr bwMode="auto">
          <a:xfrm>
            <a:off x="913774" y="2367092"/>
            <a:ext cx="4860493" cy="342410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fontScale="85000" lnSpcReduction="20000"/>
          </a:bodyPr>
          <a:lstStyle/>
          <a:p>
            <a:pPr indent="-228600" defTabSz="914400">
              <a:lnSpc>
                <a:spcPct val="110000"/>
              </a:lnSpc>
              <a:spcAft>
                <a:spcPts val="600"/>
              </a:spcAft>
              <a:buClr>
                <a:schemeClr val="tx1"/>
              </a:buClr>
              <a:buFont typeface="Arial" panose="020B0604020202020204" pitchFamily="34" charset="0"/>
              <a:buChar char="•"/>
            </a:pPr>
            <a:r>
              <a:rPr lang="en-US" altLang="en-US" sz="2000" dirty="0">
                <a:solidFill>
                  <a:schemeClr val="tx2">
                    <a:lumMod val="75000"/>
                    <a:lumOff val="25000"/>
                  </a:schemeClr>
                </a:solidFill>
              </a:rPr>
              <a:t> The brain is not and cannot be a feed-forward network.</a:t>
            </a:r>
          </a:p>
          <a:p>
            <a:pPr indent="-228600" defTabSz="914400">
              <a:lnSpc>
                <a:spcPct val="110000"/>
              </a:lnSpc>
              <a:spcAft>
                <a:spcPts val="600"/>
              </a:spcAft>
              <a:buClr>
                <a:schemeClr val="tx1"/>
              </a:buClr>
              <a:buFont typeface="Arial" panose="020B0604020202020204" pitchFamily="34" charset="0"/>
              <a:buChar char="•"/>
            </a:pPr>
            <a:endParaRPr lang="en-US" altLang="en-US" sz="2000" dirty="0">
              <a:solidFill>
                <a:schemeClr val="tx2">
                  <a:lumMod val="75000"/>
                  <a:lumOff val="25000"/>
                </a:schemeClr>
              </a:solidFill>
            </a:endParaRPr>
          </a:p>
          <a:p>
            <a:pPr indent="-228600" defTabSz="914400">
              <a:lnSpc>
                <a:spcPct val="110000"/>
              </a:lnSpc>
              <a:spcAft>
                <a:spcPts val="600"/>
              </a:spcAft>
              <a:buClr>
                <a:schemeClr val="tx1"/>
              </a:buClr>
              <a:buFont typeface="Arial" panose="020B0604020202020204" pitchFamily="34" charset="0"/>
              <a:buChar char="•"/>
            </a:pPr>
            <a:r>
              <a:rPr lang="en-US" altLang="en-US" sz="2000" dirty="0">
                <a:solidFill>
                  <a:schemeClr val="tx2">
                    <a:lumMod val="75000"/>
                    <a:lumOff val="25000"/>
                  </a:schemeClr>
                </a:solidFill>
              </a:rPr>
              <a:t> Allows activation to be fed back to the previous unit.</a:t>
            </a:r>
          </a:p>
          <a:p>
            <a:pPr indent="-228600" defTabSz="914400">
              <a:lnSpc>
                <a:spcPct val="110000"/>
              </a:lnSpc>
              <a:spcAft>
                <a:spcPts val="600"/>
              </a:spcAft>
              <a:buClr>
                <a:schemeClr val="tx1"/>
              </a:buClr>
              <a:buFont typeface="Arial" panose="020B0604020202020204" pitchFamily="34" charset="0"/>
              <a:buChar char="•"/>
            </a:pPr>
            <a:endParaRPr lang="en-US" altLang="en-US" sz="2000" dirty="0">
              <a:solidFill>
                <a:schemeClr val="tx2">
                  <a:lumMod val="75000"/>
                  <a:lumOff val="25000"/>
                </a:schemeClr>
              </a:solidFill>
            </a:endParaRPr>
          </a:p>
          <a:p>
            <a:pPr indent="-228600" defTabSz="914400">
              <a:lnSpc>
                <a:spcPct val="110000"/>
              </a:lnSpc>
              <a:spcAft>
                <a:spcPts val="600"/>
              </a:spcAft>
              <a:buClr>
                <a:schemeClr val="tx1"/>
              </a:buClr>
              <a:buFont typeface="Arial" panose="020B0604020202020204" pitchFamily="34" charset="0"/>
              <a:buChar char="•"/>
            </a:pPr>
            <a:r>
              <a:rPr lang="en-US" altLang="en-US" sz="2000" dirty="0">
                <a:solidFill>
                  <a:schemeClr val="tx2">
                    <a:lumMod val="75000"/>
                    <a:lumOff val="25000"/>
                  </a:schemeClr>
                </a:solidFill>
              </a:rPr>
              <a:t> Internal state is stored in its activation level.</a:t>
            </a:r>
          </a:p>
          <a:p>
            <a:pPr indent="-228600" defTabSz="914400">
              <a:lnSpc>
                <a:spcPct val="110000"/>
              </a:lnSpc>
              <a:spcAft>
                <a:spcPts val="600"/>
              </a:spcAft>
              <a:buClr>
                <a:schemeClr val="tx1"/>
              </a:buClr>
              <a:buFont typeface="Arial" panose="020B0604020202020204" pitchFamily="34" charset="0"/>
              <a:buChar char="•"/>
            </a:pPr>
            <a:endParaRPr lang="en-US" altLang="en-US" sz="2000" dirty="0">
              <a:solidFill>
                <a:schemeClr val="tx2">
                  <a:lumMod val="75000"/>
                  <a:lumOff val="25000"/>
                </a:schemeClr>
              </a:solidFill>
            </a:endParaRPr>
          </a:p>
          <a:p>
            <a:pPr indent="-228600" defTabSz="914400">
              <a:lnSpc>
                <a:spcPct val="110000"/>
              </a:lnSpc>
              <a:spcAft>
                <a:spcPts val="600"/>
              </a:spcAft>
              <a:buClr>
                <a:schemeClr val="tx1"/>
              </a:buClr>
              <a:buFont typeface="Arial" panose="020B0604020202020204" pitchFamily="34" charset="0"/>
              <a:buChar char="•"/>
            </a:pPr>
            <a:r>
              <a:rPr lang="en-US" altLang="en-US" sz="2000" dirty="0">
                <a:solidFill>
                  <a:schemeClr val="tx2">
                    <a:lumMod val="75000"/>
                    <a:lumOff val="25000"/>
                  </a:schemeClr>
                </a:solidFill>
              </a:rPr>
              <a:t> Can become unstable </a:t>
            </a:r>
          </a:p>
          <a:p>
            <a:pPr indent="-228600" defTabSz="914400">
              <a:lnSpc>
                <a:spcPct val="110000"/>
              </a:lnSpc>
              <a:spcAft>
                <a:spcPts val="600"/>
              </a:spcAft>
              <a:buClr>
                <a:schemeClr val="tx1"/>
              </a:buClr>
              <a:buFont typeface="Arial" panose="020B0604020202020204" pitchFamily="34" charset="0"/>
              <a:buChar char="•"/>
            </a:pPr>
            <a:endParaRPr lang="en-US" altLang="en-US" sz="2000" dirty="0">
              <a:solidFill>
                <a:schemeClr val="tx2">
                  <a:lumMod val="75000"/>
                  <a:lumOff val="25000"/>
                </a:schemeClr>
              </a:solidFill>
            </a:endParaRPr>
          </a:p>
          <a:p>
            <a:pPr indent="-228600" defTabSz="914400">
              <a:lnSpc>
                <a:spcPct val="110000"/>
              </a:lnSpc>
              <a:spcAft>
                <a:spcPts val="600"/>
              </a:spcAft>
              <a:buClr>
                <a:schemeClr val="tx1"/>
              </a:buClr>
              <a:buFont typeface="Arial" panose="020B0604020202020204" pitchFamily="34" charset="0"/>
              <a:buChar char="•"/>
            </a:pPr>
            <a:r>
              <a:rPr lang="en-US" altLang="en-US" sz="2000" dirty="0">
                <a:solidFill>
                  <a:schemeClr val="tx2">
                    <a:lumMod val="75000"/>
                    <a:lumOff val="25000"/>
                  </a:schemeClr>
                </a:solidFill>
              </a:rPr>
              <a:t>Can oscillate.</a:t>
            </a:r>
          </a:p>
          <a:p>
            <a:pPr indent="-228600" defTabSz="914400">
              <a:lnSpc>
                <a:spcPct val="110000"/>
              </a:lnSpc>
              <a:spcAft>
                <a:spcPts val="600"/>
              </a:spcAft>
              <a:buClr>
                <a:schemeClr val="tx1"/>
              </a:buClr>
              <a:buFont typeface="Arial" panose="020B0604020202020204" pitchFamily="34" charset="0"/>
              <a:buChar char="•"/>
            </a:pPr>
            <a:endParaRPr lang="en-US" altLang="en-US" sz="1400" cap="all" dirty="0"/>
          </a:p>
        </p:txBody>
      </p:sp>
      <p:sp>
        <p:nvSpPr>
          <p:cNvPr id="201731" name="Text Box 3">
            <a:extLst>
              <a:ext uri="{FF2B5EF4-FFF2-40B4-BE49-F238E27FC236}">
                <a16:creationId xmlns:a16="http://schemas.microsoft.com/office/drawing/2014/main" id="{DB8BC823-04E1-4B16-A5DB-965FE29DD44A}"/>
              </a:ext>
            </a:extLst>
          </p:cNvPr>
          <p:cNvSpPr txBox="1">
            <a:spLocks noChangeArrowheads="1"/>
          </p:cNvSpPr>
          <p:nvPr/>
        </p:nvSpPr>
        <p:spPr bwMode="auto">
          <a:xfrm>
            <a:off x="3505201" y="2057400"/>
            <a:ext cx="6721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n-US" altLang="en-US" sz="24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6" name="Rectangle 4">
            <a:extLst>
              <a:ext uri="{FF2B5EF4-FFF2-40B4-BE49-F238E27FC236}">
                <a16:creationId xmlns:a16="http://schemas.microsoft.com/office/drawing/2014/main" id="{CB36313C-6A02-4171-AAE1-4FD1ECD1692C}"/>
              </a:ext>
            </a:extLst>
          </p:cNvPr>
          <p:cNvSpPr>
            <a:spLocks noChangeArrowheads="1"/>
          </p:cNvSpPr>
          <p:nvPr/>
        </p:nvSpPr>
        <p:spPr bwMode="auto">
          <a:xfrm>
            <a:off x="913775" y="643467"/>
            <a:ext cx="6620882" cy="51300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indent="-228600" defTabSz="914400">
              <a:lnSpc>
                <a:spcPct val="120000"/>
              </a:lnSpc>
              <a:spcAft>
                <a:spcPts val="600"/>
              </a:spcAft>
              <a:buClr>
                <a:schemeClr val="tx1"/>
              </a:buClr>
              <a:buFont typeface="Arial" panose="020B0604020202020204" pitchFamily="34" charset="0"/>
              <a:buChar char="•"/>
            </a:pPr>
            <a:r>
              <a:rPr lang="en-US" altLang="en-US" sz="2000" dirty="0">
                <a:solidFill>
                  <a:schemeClr val="tx2">
                    <a:lumMod val="75000"/>
                    <a:lumOff val="25000"/>
                  </a:schemeClr>
                </a:solidFill>
              </a:rPr>
              <a:t>May take long time to compute a stable output.</a:t>
            </a:r>
          </a:p>
          <a:p>
            <a:pPr indent="-228600" defTabSz="914400">
              <a:lnSpc>
                <a:spcPct val="120000"/>
              </a:lnSpc>
              <a:spcAft>
                <a:spcPts val="600"/>
              </a:spcAft>
              <a:buClr>
                <a:schemeClr val="tx1"/>
              </a:buClr>
              <a:buFont typeface="Arial" panose="020B0604020202020204" pitchFamily="34" charset="0"/>
              <a:buChar char="•"/>
            </a:pPr>
            <a:endParaRPr lang="en-US" altLang="en-US" sz="2000" dirty="0">
              <a:solidFill>
                <a:schemeClr val="tx2">
                  <a:lumMod val="75000"/>
                  <a:lumOff val="25000"/>
                </a:schemeClr>
              </a:solidFill>
            </a:endParaRPr>
          </a:p>
          <a:p>
            <a:pPr indent="-228600" defTabSz="914400">
              <a:lnSpc>
                <a:spcPct val="120000"/>
              </a:lnSpc>
              <a:spcAft>
                <a:spcPts val="600"/>
              </a:spcAft>
              <a:buClr>
                <a:schemeClr val="tx1"/>
              </a:buClr>
              <a:buFont typeface="Arial" panose="020B0604020202020204" pitchFamily="34" charset="0"/>
              <a:buChar char="•"/>
            </a:pPr>
            <a:r>
              <a:rPr lang="en-US" altLang="en-US" sz="2000" dirty="0">
                <a:solidFill>
                  <a:schemeClr val="tx2">
                    <a:lumMod val="75000"/>
                    <a:lumOff val="25000"/>
                  </a:schemeClr>
                </a:solidFill>
              </a:rPr>
              <a:t>Learning process is much more difficult.</a:t>
            </a:r>
          </a:p>
          <a:p>
            <a:pPr indent="-228600" defTabSz="914400">
              <a:lnSpc>
                <a:spcPct val="120000"/>
              </a:lnSpc>
              <a:spcAft>
                <a:spcPts val="600"/>
              </a:spcAft>
              <a:buClr>
                <a:schemeClr val="tx1"/>
              </a:buClr>
              <a:buFont typeface="Arial" panose="020B0604020202020204" pitchFamily="34" charset="0"/>
              <a:buChar char="•"/>
            </a:pPr>
            <a:endParaRPr lang="en-US" altLang="en-US" sz="2000" dirty="0">
              <a:solidFill>
                <a:schemeClr val="tx2">
                  <a:lumMod val="75000"/>
                  <a:lumOff val="25000"/>
                </a:schemeClr>
              </a:solidFill>
            </a:endParaRPr>
          </a:p>
          <a:p>
            <a:pPr indent="-228600" defTabSz="914400">
              <a:lnSpc>
                <a:spcPct val="120000"/>
              </a:lnSpc>
              <a:spcAft>
                <a:spcPts val="600"/>
              </a:spcAft>
              <a:buClr>
                <a:schemeClr val="tx1"/>
              </a:buClr>
              <a:buFont typeface="Arial" panose="020B0604020202020204" pitchFamily="34" charset="0"/>
              <a:buChar char="•"/>
            </a:pPr>
            <a:r>
              <a:rPr lang="en-US" altLang="en-US" sz="2000" dirty="0">
                <a:solidFill>
                  <a:schemeClr val="tx2">
                    <a:lumMod val="75000"/>
                    <a:lumOff val="25000"/>
                  </a:schemeClr>
                </a:solidFill>
              </a:rPr>
              <a:t> Can implement more complex designs.</a:t>
            </a:r>
          </a:p>
          <a:p>
            <a:pPr indent="-228600" defTabSz="914400">
              <a:lnSpc>
                <a:spcPct val="120000"/>
              </a:lnSpc>
              <a:spcAft>
                <a:spcPts val="600"/>
              </a:spcAft>
              <a:buClr>
                <a:schemeClr val="tx1"/>
              </a:buClr>
              <a:buFont typeface="Arial" panose="020B0604020202020204" pitchFamily="34" charset="0"/>
              <a:buChar char="•"/>
            </a:pPr>
            <a:endParaRPr lang="en-US" altLang="en-US" sz="2000" dirty="0">
              <a:solidFill>
                <a:schemeClr val="tx2">
                  <a:lumMod val="75000"/>
                  <a:lumOff val="25000"/>
                </a:schemeClr>
              </a:solidFill>
            </a:endParaRPr>
          </a:p>
          <a:p>
            <a:pPr indent="-228600" defTabSz="914400">
              <a:lnSpc>
                <a:spcPct val="120000"/>
              </a:lnSpc>
              <a:spcAft>
                <a:spcPts val="600"/>
              </a:spcAft>
              <a:buClr>
                <a:schemeClr val="tx1"/>
              </a:buClr>
              <a:buFont typeface="Arial" panose="020B0604020202020204" pitchFamily="34" charset="0"/>
              <a:buChar char="•"/>
            </a:pPr>
            <a:r>
              <a:rPr lang="en-US" altLang="en-US" sz="2000" dirty="0">
                <a:solidFill>
                  <a:schemeClr val="tx2">
                    <a:lumMod val="75000"/>
                    <a:lumOff val="25000"/>
                  </a:schemeClr>
                </a:solidFill>
              </a:rPr>
              <a:t> Can model certain systems with internal states.</a:t>
            </a:r>
          </a:p>
        </p:txBody>
      </p:sp>
      <p:sp>
        <p:nvSpPr>
          <p:cNvPr id="202755" name="Text Box 3">
            <a:extLst>
              <a:ext uri="{FF2B5EF4-FFF2-40B4-BE49-F238E27FC236}">
                <a16:creationId xmlns:a16="http://schemas.microsoft.com/office/drawing/2014/main" id="{24D8A146-BF25-4F3A-AB4A-B154D8415486}"/>
              </a:ext>
            </a:extLst>
          </p:cNvPr>
          <p:cNvSpPr txBox="1">
            <a:spLocks noChangeArrowheads="1"/>
          </p:cNvSpPr>
          <p:nvPr/>
        </p:nvSpPr>
        <p:spPr bwMode="auto">
          <a:xfrm>
            <a:off x="3505201" y="2057400"/>
            <a:ext cx="6721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n-US" altLang="en-US" sz="2400"/>
          </a:p>
        </p:txBody>
      </p:sp>
      <p:sp>
        <p:nvSpPr>
          <p:cNvPr id="9" name="Text Box 2">
            <a:extLst>
              <a:ext uri="{FF2B5EF4-FFF2-40B4-BE49-F238E27FC236}">
                <a16:creationId xmlns:a16="http://schemas.microsoft.com/office/drawing/2014/main" id="{7C9D4066-A04E-4638-8511-585CF82761EE}"/>
              </a:ext>
            </a:extLst>
          </p:cNvPr>
          <p:cNvSpPr txBox="1">
            <a:spLocks noChangeArrowheads="1"/>
          </p:cNvSpPr>
          <p:nvPr/>
        </p:nvSpPr>
        <p:spPr bwMode="auto">
          <a:xfrm>
            <a:off x="7857411" y="643468"/>
            <a:ext cx="3420815" cy="51300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p>
            <a:pPr defTabSz="914400">
              <a:lnSpc>
                <a:spcPct val="90000"/>
              </a:lnSpc>
              <a:spcBef>
                <a:spcPct val="0"/>
              </a:spcBef>
              <a:spcAft>
                <a:spcPts val="600"/>
              </a:spcAft>
            </a:pPr>
            <a:r>
              <a:rPr lang="en-US" altLang="en-US" sz="4400" cap="all" dirty="0">
                <a:solidFill>
                  <a:schemeClr val="tx1">
                    <a:lumMod val="75000"/>
                    <a:lumOff val="25000"/>
                  </a:schemeClr>
                </a:solidFill>
                <a:latin typeface="+mj-lt"/>
                <a:ea typeface="+mj-ea"/>
                <a:cs typeface="+mj-cs"/>
              </a:rPr>
              <a:t>Recurrent Network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330B0F77-90BE-445C-85E9-87E453E77675}"/>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Linear regression</a:t>
            </a:r>
          </a:p>
        </p:txBody>
      </p:sp>
      <p:sp>
        <p:nvSpPr>
          <p:cNvPr id="29698" name="Rectangle 3">
            <a:extLst>
              <a:ext uri="{FF2B5EF4-FFF2-40B4-BE49-F238E27FC236}">
                <a16:creationId xmlns:a16="http://schemas.microsoft.com/office/drawing/2014/main" id="{34F3D83C-0EE4-4800-BEE9-450F55F2E481}"/>
              </a:ext>
            </a:extLst>
          </p:cNvPr>
          <p:cNvSpPr>
            <a:spLocks noGrp="1" noChangeArrowheads="1"/>
          </p:cNvSpPr>
          <p:nvPr>
            <p:ph idx="1"/>
          </p:nvPr>
        </p:nvSpPr>
        <p:spPr>
          <a:xfrm>
            <a:off x="1981200" y="1600201"/>
            <a:ext cx="4648200" cy="4525963"/>
          </a:xfrm>
        </p:spPr>
        <p:txBody>
          <a:bodyPr/>
          <a:lstStyle/>
          <a:p>
            <a:pPr eaLnBrk="1" hangingPunct="1"/>
            <a:r>
              <a:rPr lang="en-US" altLang="en-US" sz="2400">
                <a:ea typeface="ＭＳ Ｐゴシック" panose="020B0600070205080204" pitchFamily="34" charset="-128"/>
              </a:rPr>
              <a:t>Given an input x we would like to compute an output y</a:t>
            </a:r>
          </a:p>
          <a:p>
            <a:pPr eaLnBrk="1" hangingPunct="1"/>
            <a:r>
              <a:rPr lang="en-US" altLang="en-US" sz="2400">
                <a:ea typeface="ＭＳ Ｐゴシック" panose="020B0600070205080204" pitchFamily="34" charset="-128"/>
              </a:rPr>
              <a:t>For example:</a:t>
            </a:r>
          </a:p>
          <a:p>
            <a:pPr eaLnBrk="1" hangingPunct="1">
              <a:buFontTx/>
              <a:buNone/>
            </a:pPr>
            <a:r>
              <a:rPr lang="en-US" altLang="en-US" sz="2400">
                <a:ea typeface="ＭＳ Ｐゴシック" panose="020B0600070205080204" pitchFamily="34" charset="-128"/>
              </a:rPr>
              <a:t>    - Predict height from age</a:t>
            </a:r>
          </a:p>
          <a:p>
            <a:pPr eaLnBrk="1" hangingPunct="1">
              <a:buFontTx/>
              <a:buNone/>
            </a:pPr>
            <a:r>
              <a:rPr lang="en-US" altLang="en-US" sz="2400">
                <a:ea typeface="ＭＳ Ｐゴシック" panose="020B0600070205080204" pitchFamily="34" charset="-128"/>
              </a:rPr>
              <a:t>    - Predict Google</a:t>
            </a:r>
            <a:r>
              <a:rPr lang="ja-JP" altLang="en-US" sz="2400">
                <a:ea typeface="ＭＳ Ｐゴシック" panose="020B0600070205080204" pitchFamily="34" charset="-128"/>
              </a:rPr>
              <a:t>’</a:t>
            </a:r>
            <a:r>
              <a:rPr lang="en-US" altLang="ja-JP" sz="2400">
                <a:ea typeface="ＭＳ Ｐゴシック" panose="020B0600070205080204" pitchFamily="34" charset="-128"/>
              </a:rPr>
              <a:t>s price from Yahoo</a:t>
            </a:r>
            <a:r>
              <a:rPr lang="ja-JP" altLang="en-US" sz="2400">
                <a:ea typeface="ＭＳ Ｐゴシック" panose="020B0600070205080204" pitchFamily="34" charset="-128"/>
              </a:rPr>
              <a:t>’</a:t>
            </a:r>
            <a:r>
              <a:rPr lang="en-US" altLang="ja-JP" sz="2400">
                <a:ea typeface="ＭＳ Ｐゴシック" panose="020B0600070205080204" pitchFamily="34" charset="-128"/>
              </a:rPr>
              <a:t>s price</a:t>
            </a:r>
          </a:p>
          <a:p>
            <a:pPr eaLnBrk="1" hangingPunct="1">
              <a:buFontTx/>
              <a:buNone/>
            </a:pPr>
            <a:r>
              <a:rPr lang="en-US" altLang="en-US" sz="2400">
                <a:ea typeface="ＭＳ Ｐゴシック" panose="020B0600070205080204" pitchFamily="34" charset="-128"/>
              </a:rPr>
              <a:t>    - Predict distance from wall from sensors</a:t>
            </a:r>
            <a:endParaRPr lang="en-US" altLang="en-US">
              <a:ea typeface="ＭＳ Ｐゴシック" panose="020B0600070205080204" pitchFamily="34" charset="-128"/>
            </a:endParaRPr>
          </a:p>
        </p:txBody>
      </p:sp>
      <p:sp>
        <p:nvSpPr>
          <p:cNvPr id="29699" name="Line 4">
            <a:extLst>
              <a:ext uri="{FF2B5EF4-FFF2-40B4-BE49-F238E27FC236}">
                <a16:creationId xmlns:a16="http://schemas.microsoft.com/office/drawing/2014/main" id="{3961AC6B-7642-414D-B2B2-64EC282F1A6E}"/>
              </a:ext>
            </a:extLst>
          </p:cNvPr>
          <p:cNvSpPr>
            <a:spLocks noChangeShapeType="1"/>
          </p:cNvSpPr>
          <p:nvPr/>
        </p:nvSpPr>
        <p:spPr bwMode="auto">
          <a:xfrm flipH="1">
            <a:off x="7239000" y="4800600"/>
            <a:ext cx="3200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29700" name="Line 5">
            <a:extLst>
              <a:ext uri="{FF2B5EF4-FFF2-40B4-BE49-F238E27FC236}">
                <a16:creationId xmlns:a16="http://schemas.microsoft.com/office/drawing/2014/main" id="{FA3ECAC0-D2D9-4A57-9F7C-2DAFC52F621A}"/>
              </a:ext>
            </a:extLst>
          </p:cNvPr>
          <p:cNvSpPr>
            <a:spLocks noChangeShapeType="1"/>
          </p:cNvSpPr>
          <p:nvPr/>
        </p:nvSpPr>
        <p:spPr bwMode="auto">
          <a:xfrm flipV="1">
            <a:off x="7239000" y="1371600"/>
            <a:ext cx="0" cy="3429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29701" name="Oval 6">
            <a:extLst>
              <a:ext uri="{FF2B5EF4-FFF2-40B4-BE49-F238E27FC236}">
                <a16:creationId xmlns:a16="http://schemas.microsoft.com/office/drawing/2014/main" id="{8C048EF3-DCFD-4379-8547-476B86DE7530}"/>
              </a:ext>
            </a:extLst>
          </p:cNvPr>
          <p:cNvSpPr>
            <a:spLocks noChangeArrowheads="1"/>
          </p:cNvSpPr>
          <p:nvPr/>
        </p:nvSpPr>
        <p:spPr bwMode="auto">
          <a:xfrm>
            <a:off x="7772400" y="43434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9702" name="Line 7">
            <a:extLst>
              <a:ext uri="{FF2B5EF4-FFF2-40B4-BE49-F238E27FC236}">
                <a16:creationId xmlns:a16="http://schemas.microsoft.com/office/drawing/2014/main" id="{966A3FA0-1818-4FB8-AF27-1A2A40999FEA}"/>
              </a:ext>
            </a:extLst>
          </p:cNvPr>
          <p:cNvSpPr>
            <a:spLocks noChangeShapeType="1"/>
          </p:cNvSpPr>
          <p:nvPr/>
        </p:nvSpPr>
        <p:spPr bwMode="auto">
          <a:xfrm flipV="1">
            <a:off x="7239000" y="2514600"/>
            <a:ext cx="266700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29703" name="Oval 8">
            <a:extLst>
              <a:ext uri="{FF2B5EF4-FFF2-40B4-BE49-F238E27FC236}">
                <a16:creationId xmlns:a16="http://schemas.microsoft.com/office/drawing/2014/main" id="{23C45D5E-EECA-425F-B504-B2DF7612DF07}"/>
              </a:ext>
            </a:extLst>
          </p:cNvPr>
          <p:cNvSpPr>
            <a:spLocks noChangeArrowheads="1"/>
          </p:cNvSpPr>
          <p:nvPr/>
        </p:nvSpPr>
        <p:spPr bwMode="auto">
          <a:xfrm>
            <a:off x="8077200" y="38100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9704" name="Oval 9">
            <a:extLst>
              <a:ext uri="{FF2B5EF4-FFF2-40B4-BE49-F238E27FC236}">
                <a16:creationId xmlns:a16="http://schemas.microsoft.com/office/drawing/2014/main" id="{C24D5883-EAA8-4ECE-94E4-19C99D3B6AB8}"/>
              </a:ext>
            </a:extLst>
          </p:cNvPr>
          <p:cNvSpPr>
            <a:spLocks noChangeArrowheads="1"/>
          </p:cNvSpPr>
          <p:nvPr/>
        </p:nvSpPr>
        <p:spPr bwMode="auto">
          <a:xfrm>
            <a:off x="9906000" y="28194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9705" name="Oval 10">
            <a:extLst>
              <a:ext uri="{FF2B5EF4-FFF2-40B4-BE49-F238E27FC236}">
                <a16:creationId xmlns:a16="http://schemas.microsoft.com/office/drawing/2014/main" id="{0A524148-9B19-4F35-85DF-3C5B07F81C52}"/>
              </a:ext>
            </a:extLst>
          </p:cNvPr>
          <p:cNvSpPr>
            <a:spLocks noChangeArrowheads="1"/>
          </p:cNvSpPr>
          <p:nvPr/>
        </p:nvSpPr>
        <p:spPr bwMode="auto">
          <a:xfrm>
            <a:off x="9525000" y="29718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9706" name="Oval 11">
            <a:extLst>
              <a:ext uri="{FF2B5EF4-FFF2-40B4-BE49-F238E27FC236}">
                <a16:creationId xmlns:a16="http://schemas.microsoft.com/office/drawing/2014/main" id="{0BF5B286-2F07-43E0-9F11-7E7E882DEF9E}"/>
              </a:ext>
            </a:extLst>
          </p:cNvPr>
          <p:cNvSpPr>
            <a:spLocks noChangeArrowheads="1"/>
          </p:cNvSpPr>
          <p:nvPr/>
        </p:nvSpPr>
        <p:spPr bwMode="auto">
          <a:xfrm>
            <a:off x="9067800" y="29718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9707" name="Oval 12">
            <a:extLst>
              <a:ext uri="{FF2B5EF4-FFF2-40B4-BE49-F238E27FC236}">
                <a16:creationId xmlns:a16="http://schemas.microsoft.com/office/drawing/2014/main" id="{7D03CB67-F462-4196-B9D3-85827E6A2BEE}"/>
              </a:ext>
            </a:extLst>
          </p:cNvPr>
          <p:cNvSpPr>
            <a:spLocks noChangeArrowheads="1"/>
          </p:cNvSpPr>
          <p:nvPr/>
        </p:nvSpPr>
        <p:spPr bwMode="auto">
          <a:xfrm>
            <a:off x="8839200" y="35814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9708" name="Oval 13">
            <a:extLst>
              <a:ext uri="{FF2B5EF4-FFF2-40B4-BE49-F238E27FC236}">
                <a16:creationId xmlns:a16="http://schemas.microsoft.com/office/drawing/2014/main" id="{04052587-E87F-4302-92A9-4849D6AD8361}"/>
              </a:ext>
            </a:extLst>
          </p:cNvPr>
          <p:cNvSpPr>
            <a:spLocks noChangeArrowheads="1"/>
          </p:cNvSpPr>
          <p:nvPr/>
        </p:nvSpPr>
        <p:spPr bwMode="auto">
          <a:xfrm>
            <a:off x="8305800" y="34290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9709" name="Text Box 14">
            <a:extLst>
              <a:ext uri="{FF2B5EF4-FFF2-40B4-BE49-F238E27FC236}">
                <a16:creationId xmlns:a16="http://schemas.microsoft.com/office/drawing/2014/main" id="{B5A6E3CC-9BD8-4CAB-BA9A-BA1981070D14}"/>
              </a:ext>
            </a:extLst>
          </p:cNvPr>
          <p:cNvSpPr txBox="1">
            <a:spLocks noChangeArrowheads="1"/>
          </p:cNvSpPr>
          <p:nvPr/>
        </p:nvSpPr>
        <p:spPr bwMode="auto">
          <a:xfrm>
            <a:off x="8915400" y="4953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t>X</a:t>
            </a:r>
          </a:p>
        </p:txBody>
      </p:sp>
      <p:sp>
        <p:nvSpPr>
          <p:cNvPr id="29710" name="Text Box 15">
            <a:extLst>
              <a:ext uri="{FF2B5EF4-FFF2-40B4-BE49-F238E27FC236}">
                <a16:creationId xmlns:a16="http://schemas.microsoft.com/office/drawing/2014/main" id="{7EF7E502-98DE-4E9D-89DC-3CB7015E812E}"/>
              </a:ext>
            </a:extLst>
          </p:cNvPr>
          <p:cNvSpPr txBox="1">
            <a:spLocks noChangeArrowheads="1"/>
          </p:cNvSpPr>
          <p:nvPr/>
        </p:nvSpPr>
        <p:spPr bwMode="auto">
          <a:xfrm>
            <a:off x="6705600" y="27432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t>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6BBE70-E65A-475F-9670-3553E7E5B2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7A029E-4429-4670-8436-A8E455EE7450}"/>
              </a:ext>
            </a:extLst>
          </p:cNvPr>
          <p:cNvSpPr>
            <a:spLocks noGrp="1"/>
          </p:cNvSpPr>
          <p:nvPr>
            <p:ph type="title"/>
          </p:nvPr>
        </p:nvSpPr>
        <p:spPr>
          <a:xfrm>
            <a:off x="4949072" y="568345"/>
            <a:ext cx="6755199" cy="1560716"/>
          </a:xfrm>
        </p:spPr>
        <p:txBody>
          <a:bodyPr>
            <a:normAutofit/>
          </a:bodyPr>
          <a:lstStyle/>
          <a:p>
            <a:endParaRPr lang="en-MY"/>
          </a:p>
        </p:txBody>
      </p:sp>
      <p:pic>
        <p:nvPicPr>
          <p:cNvPr id="7" name="Graphic 6" descr="Accept">
            <a:extLst>
              <a:ext uri="{FF2B5EF4-FFF2-40B4-BE49-F238E27FC236}">
                <a16:creationId xmlns:a16="http://schemas.microsoft.com/office/drawing/2014/main" id="{AA32B83B-9266-4FA1-BB38-0CE476EFE8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999" y="1309774"/>
            <a:ext cx="4001315" cy="4001315"/>
          </a:xfrm>
          <a:prstGeom prst="rect">
            <a:avLst/>
          </a:prstGeom>
        </p:spPr>
      </p:pic>
      <p:cxnSp>
        <p:nvCxnSpPr>
          <p:cNvPr id="12" name="Straight Connector 11">
            <a:extLst>
              <a:ext uri="{FF2B5EF4-FFF2-40B4-BE49-F238E27FC236}">
                <a16:creationId xmlns:a16="http://schemas.microsoft.com/office/drawing/2014/main" id="{C5051114-0EC6-40A8-A703-06862EF14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9072" y="2176009"/>
            <a:ext cx="67551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63512C7-0C31-41C2-A0C3-46C49C33F8B3}"/>
              </a:ext>
            </a:extLst>
          </p:cNvPr>
          <p:cNvSpPr>
            <a:spLocks noGrp="1"/>
          </p:cNvSpPr>
          <p:nvPr>
            <p:ph sz="quarter" idx="13"/>
          </p:nvPr>
        </p:nvSpPr>
        <p:spPr>
          <a:xfrm>
            <a:off x="4949072" y="2438399"/>
            <a:ext cx="6755199" cy="3661955"/>
          </a:xfrm>
        </p:spPr>
        <p:txBody>
          <a:bodyPr>
            <a:normAutofit/>
          </a:bodyPr>
          <a:lstStyle/>
          <a:p>
            <a:pPr marL="0" indent="0">
              <a:buNone/>
            </a:pPr>
            <a:r>
              <a:rPr lang="en-MY" dirty="0"/>
              <a:t>Thank you</a:t>
            </a:r>
          </a:p>
        </p:txBody>
      </p:sp>
    </p:spTree>
    <p:extLst>
      <p:ext uri="{BB962C8B-B14F-4D97-AF65-F5344CB8AC3E}">
        <p14:creationId xmlns:p14="http://schemas.microsoft.com/office/powerpoint/2010/main" val="1806411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26">
            <a:extLst>
              <a:ext uri="{FF2B5EF4-FFF2-40B4-BE49-F238E27FC236}">
                <a16:creationId xmlns:a16="http://schemas.microsoft.com/office/drawing/2014/main" id="{66A2A729-3B3B-45C7-AEF3-9BD88639D018}"/>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Linear regression</a:t>
            </a:r>
          </a:p>
        </p:txBody>
      </p:sp>
      <p:sp>
        <p:nvSpPr>
          <p:cNvPr id="31746" name="Rectangle 1027">
            <a:extLst>
              <a:ext uri="{FF2B5EF4-FFF2-40B4-BE49-F238E27FC236}">
                <a16:creationId xmlns:a16="http://schemas.microsoft.com/office/drawing/2014/main" id="{065170A6-5DED-4CC8-9888-3860940C057C}"/>
              </a:ext>
            </a:extLst>
          </p:cNvPr>
          <p:cNvSpPr>
            <a:spLocks noGrp="1" noChangeArrowheads="1"/>
          </p:cNvSpPr>
          <p:nvPr>
            <p:ph idx="1"/>
          </p:nvPr>
        </p:nvSpPr>
        <p:spPr>
          <a:xfrm>
            <a:off x="1828800" y="1600201"/>
            <a:ext cx="5029200" cy="4525963"/>
          </a:xfrm>
        </p:spPr>
        <p:txBody>
          <a:bodyPr>
            <a:normAutofit lnSpcReduction="10000"/>
          </a:bodyPr>
          <a:lstStyle/>
          <a:p>
            <a:pPr eaLnBrk="1" hangingPunct="1">
              <a:lnSpc>
                <a:spcPct val="90000"/>
              </a:lnSpc>
            </a:pPr>
            <a:r>
              <a:rPr lang="en-US" altLang="en-US" sz="2400">
                <a:ea typeface="ＭＳ Ｐゴシック" panose="020B0600070205080204" pitchFamily="34" charset="-128"/>
              </a:rPr>
              <a:t>Given an input x we would like to compute an output y</a:t>
            </a:r>
          </a:p>
          <a:p>
            <a:pPr eaLnBrk="1" hangingPunct="1">
              <a:lnSpc>
                <a:spcPct val="90000"/>
              </a:lnSpc>
            </a:pPr>
            <a:r>
              <a:rPr lang="en-US" altLang="en-US" sz="2400">
                <a:ea typeface="ＭＳ Ｐゴシック" panose="020B0600070205080204" pitchFamily="34" charset="-128"/>
              </a:rPr>
              <a:t>In linear regression we assume that y and x are related with the following equation: </a:t>
            </a:r>
          </a:p>
          <a:p>
            <a:pPr eaLnBrk="1" hangingPunct="1">
              <a:lnSpc>
                <a:spcPct val="90000"/>
              </a:lnSpc>
            </a:pPr>
            <a:endParaRPr lang="en-US" altLang="en-US" sz="2400">
              <a:ea typeface="ＭＳ Ｐゴシック" panose="020B0600070205080204" pitchFamily="34" charset="-128"/>
            </a:endParaRPr>
          </a:p>
          <a:p>
            <a:pPr eaLnBrk="1" hangingPunct="1">
              <a:lnSpc>
                <a:spcPct val="90000"/>
              </a:lnSpc>
              <a:buFontTx/>
              <a:buNone/>
            </a:pPr>
            <a:r>
              <a:rPr lang="en-US" altLang="en-US" sz="2400">
                <a:ea typeface="ＭＳ Ｐゴシック" panose="020B0600070205080204" pitchFamily="34" charset="-128"/>
              </a:rPr>
              <a:t>                </a:t>
            </a:r>
          </a:p>
          <a:p>
            <a:pPr eaLnBrk="1" hangingPunct="1">
              <a:lnSpc>
                <a:spcPct val="90000"/>
              </a:lnSpc>
              <a:buFontTx/>
              <a:buNone/>
            </a:pPr>
            <a:r>
              <a:rPr lang="en-US" altLang="en-US" sz="2400">
                <a:ea typeface="ＭＳ Ｐゴシック" panose="020B0600070205080204" pitchFamily="34" charset="-128"/>
              </a:rPr>
              <a:t>                       y = wx+</a:t>
            </a:r>
            <a:r>
              <a:rPr lang="en-US" altLang="en-US" sz="2400">
                <a:ea typeface="ＭＳ Ｐゴシック" panose="020B0600070205080204" pitchFamily="34" charset="-128"/>
                <a:sym typeface="Symbol" panose="05050102010706020507" pitchFamily="18" charset="2"/>
              </a:rPr>
              <a:t></a:t>
            </a:r>
          </a:p>
          <a:p>
            <a:pPr eaLnBrk="1" hangingPunct="1">
              <a:lnSpc>
                <a:spcPct val="90000"/>
              </a:lnSpc>
              <a:buFontTx/>
              <a:buNone/>
            </a:pPr>
            <a:r>
              <a:rPr lang="en-US" altLang="en-US" sz="2400">
                <a:ea typeface="ＭＳ Ｐゴシック" panose="020B0600070205080204" pitchFamily="34" charset="-128"/>
              </a:rPr>
              <a:t>    </a:t>
            </a:r>
          </a:p>
          <a:p>
            <a:pPr eaLnBrk="1" hangingPunct="1">
              <a:lnSpc>
                <a:spcPct val="90000"/>
              </a:lnSpc>
              <a:buFontTx/>
              <a:buNone/>
            </a:pPr>
            <a:r>
              <a:rPr lang="en-US" altLang="en-US" sz="2400">
                <a:ea typeface="ＭＳ Ｐゴシック" panose="020B0600070205080204" pitchFamily="34" charset="-128"/>
              </a:rPr>
              <a:t>    where w is a parameter and </a:t>
            </a:r>
            <a:r>
              <a:rPr lang="en-US" altLang="en-US" sz="2400">
                <a:ea typeface="ＭＳ Ｐゴシック" panose="020B0600070205080204" pitchFamily="34" charset="-128"/>
                <a:sym typeface="Symbol" panose="05050102010706020507" pitchFamily="18" charset="2"/>
              </a:rPr>
              <a:t> represents </a:t>
            </a:r>
            <a:r>
              <a:rPr lang="en-US" altLang="en-US" sz="2400">
                <a:ea typeface="ＭＳ Ｐゴシック" panose="020B0600070205080204" pitchFamily="34" charset="-128"/>
              </a:rPr>
              <a:t>measurement or other noise  </a:t>
            </a:r>
          </a:p>
        </p:txBody>
      </p:sp>
      <p:sp>
        <p:nvSpPr>
          <p:cNvPr id="31747" name="Line 1028">
            <a:extLst>
              <a:ext uri="{FF2B5EF4-FFF2-40B4-BE49-F238E27FC236}">
                <a16:creationId xmlns:a16="http://schemas.microsoft.com/office/drawing/2014/main" id="{D50A01B9-1563-4870-92A8-D0BB3027F04C}"/>
              </a:ext>
            </a:extLst>
          </p:cNvPr>
          <p:cNvSpPr>
            <a:spLocks noChangeShapeType="1"/>
          </p:cNvSpPr>
          <p:nvPr/>
        </p:nvSpPr>
        <p:spPr bwMode="auto">
          <a:xfrm flipH="1">
            <a:off x="7239000" y="4800600"/>
            <a:ext cx="3200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31748" name="Line 1029">
            <a:extLst>
              <a:ext uri="{FF2B5EF4-FFF2-40B4-BE49-F238E27FC236}">
                <a16:creationId xmlns:a16="http://schemas.microsoft.com/office/drawing/2014/main" id="{F99AEDD0-AD56-41D1-8343-DDEDB54454D3}"/>
              </a:ext>
            </a:extLst>
          </p:cNvPr>
          <p:cNvSpPr>
            <a:spLocks noChangeShapeType="1"/>
          </p:cNvSpPr>
          <p:nvPr/>
        </p:nvSpPr>
        <p:spPr bwMode="auto">
          <a:xfrm flipV="1">
            <a:off x="7239000" y="1371600"/>
            <a:ext cx="0" cy="3429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31749" name="Oval 1030">
            <a:extLst>
              <a:ext uri="{FF2B5EF4-FFF2-40B4-BE49-F238E27FC236}">
                <a16:creationId xmlns:a16="http://schemas.microsoft.com/office/drawing/2014/main" id="{7FC136CE-00AB-4C9E-A084-3D4A7ADC8166}"/>
              </a:ext>
            </a:extLst>
          </p:cNvPr>
          <p:cNvSpPr>
            <a:spLocks noChangeArrowheads="1"/>
          </p:cNvSpPr>
          <p:nvPr/>
        </p:nvSpPr>
        <p:spPr bwMode="auto">
          <a:xfrm>
            <a:off x="7772400" y="43434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1750" name="Line 1031">
            <a:extLst>
              <a:ext uri="{FF2B5EF4-FFF2-40B4-BE49-F238E27FC236}">
                <a16:creationId xmlns:a16="http://schemas.microsoft.com/office/drawing/2014/main" id="{3393D39C-8198-42C8-9C68-647FF8D94BD3}"/>
              </a:ext>
            </a:extLst>
          </p:cNvPr>
          <p:cNvSpPr>
            <a:spLocks noChangeShapeType="1"/>
          </p:cNvSpPr>
          <p:nvPr/>
        </p:nvSpPr>
        <p:spPr bwMode="auto">
          <a:xfrm flipV="1">
            <a:off x="7239000" y="2514600"/>
            <a:ext cx="266700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31751" name="Oval 1032">
            <a:extLst>
              <a:ext uri="{FF2B5EF4-FFF2-40B4-BE49-F238E27FC236}">
                <a16:creationId xmlns:a16="http://schemas.microsoft.com/office/drawing/2014/main" id="{9C762F3B-5CC9-4878-88A7-F6A866846309}"/>
              </a:ext>
            </a:extLst>
          </p:cNvPr>
          <p:cNvSpPr>
            <a:spLocks noChangeArrowheads="1"/>
          </p:cNvSpPr>
          <p:nvPr/>
        </p:nvSpPr>
        <p:spPr bwMode="auto">
          <a:xfrm>
            <a:off x="8077200" y="38100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1752" name="Oval 1033">
            <a:extLst>
              <a:ext uri="{FF2B5EF4-FFF2-40B4-BE49-F238E27FC236}">
                <a16:creationId xmlns:a16="http://schemas.microsoft.com/office/drawing/2014/main" id="{082B80D3-26E3-4530-BF78-E124A4064493}"/>
              </a:ext>
            </a:extLst>
          </p:cNvPr>
          <p:cNvSpPr>
            <a:spLocks noChangeArrowheads="1"/>
          </p:cNvSpPr>
          <p:nvPr/>
        </p:nvSpPr>
        <p:spPr bwMode="auto">
          <a:xfrm>
            <a:off x="9906000" y="28194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1753" name="Oval 1034">
            <a:extLst>
              <a:ext uri="{FF2B5EF4-FFF2-40B4-BE49-F238E27FC236}">
                <a16:creationId xmlns:a16="http://schemas.microsoft.com/office/drawing/2014/main" id="{F7DFE69D-B3C2-4208-BC0C-46582829C379}"/>
              </a:ext>
            </a:extLst>
          </p:cNvPr>
          <p:cNvSpPr>
            <a:spLocks noChangeArrowheads="1"/>
          </p:cNvSpPr>
          <p:nvPr/>
        </p:nvSpPr>
        <p:spPr bwMode="auto">
          <a:xfrm>
            <a:off x="9525000" y="29718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1754" name="Oval 1035">
            <a:extLst>
              <a:ext uri="{FF2B5EF4-FFF2-40B4-BE49-F238E27FC236}">
                <a16:creationId xmlns:a16="http://schemas.microsoft.com/office/drawing/2014/main" id="{1B8EEB2F-9D4A-4DA3-8B96-DD9EE301BC9F}"/>
              </a:ext>
            </a:extLst>
          </p:cNvPr>
          <p:cNvSpPr>
            <a:spLocks noChangeArrowheads="1"/>
          </p:cNvSpPr>
          <p:nvPr/>
        </p:nvSpPr>
        <p:spPr bwMode="auto">
          <a:xfrm>
            <a:off x="9067800" y="29718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1755" name="Oval 1036">
            <a:extLst>
              <a:ext uri="{FF2B5EF4-FFF2-40B4-BE49-F238E27FC236}">
                <a16:creationId xmlns:a16="http://schemas.microsoft.com/office/drawing/2014/main" id="{3F10F485-256D-4263-BD95-CBB24B47CFF5}"/>
              </a:ext>
            </a:extLst>
          </p:cNvPr>
          <p:cNvSpPr>
            <a:spLocks noChangeArrowheads="1"/>
          </p:cNvSpPr>
          <p:nvPr/>
        </p:nvSpPr>
        <p:spPr bwMode="auto">
          <a:xfrm>
            <a:off x="8839200" y="35814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1756" name="Oval 1037">
            <a:extLst>
              <a:ext uri="{FF2B5EF4-FFF2-40B4-BE49-F238E27FC236}">
                <a16:creationId xmlns:a16="http://schemas.microsoft.com/office/drawing/2014/main" id="{11C4FB6D-47B3-42AB-9255-D674FE0E445E}"/>
              </a:ext>
            </a:extLst>
          </p:cNvPr>
          <p:cNvSpPr>
            <a:spLocks noChangeArrowheads="1"/>
          </p:cNvSpPr>
          <p:nvPr/>
        </p:nvSpPr>
        <p:spPr bwMode="auto">
          <a:xfrm>
            <a:off x="8305800" y="34290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1757" name="Text Box 1038">
            <a:extLst>
              <a:ext uri="{FF2B5EF4-FFF2-40B4-BE49-F238E27FC236}">
                <a16:creationId xmlns:a16="http://schemas.microsoft.com/office/drawing/2014/main" id="{E3241B21-6709-41C5-A8FA-C010430E2689}"/>
              </a:ext>
            </a:extLst>
          </p:cNvPr>
          <p:cNvSpPr txBox="1">
            <a:spLocks noChangeArrowheads="1"/>
          </p:cNvSpPr>
          <p:nvPr/>
        </p:nvSpPr>
        <p:spPr bwMode="auto">
          <a:xfrm>
            <a:off x="8915400" y="4953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t>X</a:t>
            </a:r>
          </a:p>
        </p:txBody>
      </p:sp>
      <p:sp>
        <p:nvSpPr>
          <p:cNvPr id="31758" name="Text Box 1039">
            <a:extLst>
              <a:ext uri="{FF2B5EF4-FFF2-40B4-BE49-F238E27FC236}">
                <a16:creationId xmlns:a16="http://schemas.microsoft.com/office/drawing/2014/main" id="{9DE6E457-7ADC-4929-8B22-F16BEF186AEA}"/>
              </a:ext>
            </a:extLst>
          </p:cNvPr>
          <p:cNvSpPr txBox="1">
            <a:spLocks noChangeArrowheads="1"/>
          </p:cNvSpPr>
          <p:nvPr/>
        </p:nvSpPr>
        <p:spPr bwMode="auto">
          <a:xfrm>
            <a:off x="6858000" y="27432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t>Y</a:t>
            </a:r>
          </a:p>
        </p:txBody>
      </p:sp>
      <p:sp>
        <p:nvSpPr>
          <p:cNvPr id="661520" name="Text Box 1040">
            <a:extLst>
              <a:ext uri="{FF2B5EF4-FFF2-40B4-BE49-F238E27FC236}">
                <a16:creationId xmlns:a16="http://schemas.microsoft.com/office/drawing/2014/main" id="{2694CF05-ACC8-4BE7-B762-205B5D0B50A3}"/>
              </a:ext>
            </a:extLst>
          </p:cNvPr>
          <p:cNvSpPr txBox="1">
            <a:spLocks noChangeArrowheads="1"/>
          </p:cNvSpPr>
          <p:nvPr/>
        </p:nvSpPr>
        <p:spPr bwMode="auto">
          <a:xfrm>
            <a:off x="1752600" y="36576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solidFill>
                  <a:srgbClr val="FF0000"/>
                </a:solidFill>
              </a:rPr>
              <a:t>What we are trying to predict</a:t>
            </a:r>
            <a:endParaRPr lang="en-US" altLang="en-US" sz="1800"/>
          </a:p>
        </p:txBody>
      </p:sp>
      <p:sp>
        <p:nvSpPr>
          <p:cNvPr id="661521" name="Text Box 1041">
            <a:extLst>
              <a:ext uri="{FF2B5EF4-FFF2-40B4-BE49-F238E27FC236}">
                <a16:creationId xmlns:a16="http://schemas.microsoft.com/office/drawing/2014/main" id="{AEBC8311-68DC-43EE-BE8C-093D42786E6B}"/>
              </a:ext>
            </a:extLst>
          </p:cNvPr>
          <p:cNvSpPr txBox="1">
            <a:spLocks noChangeArrowheads="1"/>
          </p:cNvSpPr>
          <p:nvPr/>
        </p:nvSpPr>
        <p:spPr bwMode="auto">
          <a:xfrm>
            <a:off x="5105400" y="3429001"/>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solidFill>
                  <a:srgbClr val="FF0000"/>
                </a:solidFill>
              </a:rPr>
              <a:t>Observed values</a:t>
            </a:r>
            <a:endParaRPr lang="en-US" altLang="en-US" sz="1800"/>
          </a:p>
        </p:txBody>
      </p:sp>
      <p:sp>
        <p:nvSpPr>
          <p:cNvPr id="661522" name="Line 1042">
            <a:extLst>
              <a:ext uri="{FF2B5EF4-FFF2-40B4-BE49-F238E27FC236}">
                <a16:creationId xmlns:a16="http://schemas.microsoft.com/office/drawing/2014/main" id="{7CD70504-7E1B-4CBF-BEDD-2ACD38C5EF8B}"/>
              </a:ext>
            </a:extLst>
          </p:cNvPr>
          <p:cNvSpPr>
            <a:spLocks noChangeShapeType="1"/>
          </p:cNvSpPr>
          <p:nvPr/>
        </p:nvSpPr>
        <p:spPr bwMode="auto">
          <a:xfrm flipV="1">
            <a:off x="4724400" y="3810000"/>
            <a:ext cx="457200" cy="4572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MY"/>
          </a:p>
        </p:txBody>
      </p:sp>
      <p:sp>
        <p:nvSpPr>
          <p:cNvPr id="661523" name="Line 1043">
            <a:extLst>
              <a:ext uri="{FF2B5EF4-FFF2-40B4-BE49-F238E27FC236}">
                <a16:creationId xmlns:a16="http://schemas.microsoft.com/office/drawing/2014/main" id="{9D36A027-1692-4167-ADF9-4F61B8E02FC2}"/>
              </a:ext>
            </a:extLst>
          </p:cNvPr>
          <p:cNvSpPr>
            <a:spLocks noChangeShapeType="1"/>
          </p:cNvSpPr>
          <p:nvPr/>
        </p:nvSpPr>
        <p:spPr bwMode="auto">
          <a:xfrm flipH="1" flipV="1">
            <a:off x="3276600" y="3886200"/>
            <a:ext cx="609600" cy="3810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MY"/>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15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15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15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1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520" grpId="0"/>
      <p:bldP spid="6615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90E0C-BFD1-4A12-B657-DE04E7B63FF6}"/>
              </a:ext>
            </a:extLst>
          </p:cNvPr>
          <p:cNvSpPr>
            <a:spLocks noGrp="1"/>
          </p:cNvSpPr>
          <p:nvPr>
            <p:ph type="title"/>
          </p:nvPr>
        </p:nvSpPr>
        <p:spPr/>
        <p:txBody>
          <a:bodyPr/>
          <a:lstStyle/>
          <a:p>
            <a:r>
              <a:rPr lang="en-MY" dirty="0"/>
              <a:t>Nomenclature of predictive modelling </a:t>
            </a:r>
          </a:p>
        </p:txBody>
      </p:sp>
      <p:sp>
        <p:nvSpPr>
          <p:cNvPr id="3" name="Content Placeholder 2">
            <a:extLst>
              <a:ext uri="{FF2B5EF4-FFF2-40B4-BE49-F238E27FC236}">
                <a16:creationId xmlns:a16="http://schemas.microsoft.com/office/drawing/2014/main" id="{0CA421E1-EFE6-4E7E-B0E2-B715235C6F57}"/>
              </a:ext>
            </a:extLst>
          </p:cNvPr>
          <p:cNvSpPr>
            <a:spLocks noGrp="1"/>
          </p:cNvSpPr>
          <p:nvPr>
            <p:ph sz="quarter" idx="13"/>
          </p:nvPr>
        </p:nvSpPr>
        <p:spPr/>
        <p:txBody>
          <a:bodyPr/>
          <a:lstStyle/>
          <a:p>
            <a:r>
              <a:rPr lang="en-MY" dirty="0"/>
              <a:t>The input variables are Predictors and out put variables is called Response. </a:t>
            </a:r>
          </a:p>
          <a:p>
            <a:r>
              <a:rPr lang="en-MY" dirty="0"/>
              <a:t>Regression: </a:t>
            </a:r>
          </a:p>
          <a:p>
            <a:endParaRPr lang="en-MY" dirty="0"/>
          </a:p>
          <a:p>
            <a:endParaRPr lang="en-MY" dirty="0"/>
          </a:p>
        </p:txBody>
      </p:sp>
      <p:sp>
        <p:nvSpPr>
          <p:cNvPr id="6" name="Freeform 41">
            <a:extLst>
              <a:ext uri="{FF2B5EF4-FFF2-40B4-BE49-F238E27FC236}">
                <a16:creationId xmlns:a16="http://schemas.microsoft.com/office/drawing/2014/main" id="{EDF184E1-A3FF-4452-8E6D-E2089FC9B86D}"/>
              </a:ext>
            </a:extLst>
          </p:cNvPr>
          <p:cNvSpPr>
            <a:spLocks/>
          </p:cNvSpPr>
          <p:nvPr/>
        </p:nvSpPr>
        <p:spPr bwMode="auto">
          <a:xfrm>
            <a:off x="3237756" y="3509200"/>
            <a:ext cx="22225" cy="7937"/>
          </a:xfrm>
          <a:custGeom>
            <a:avLst/>
            <a:gdLst>
              <a:gd name="T0" fmla="*/ 0 w 73"/>
              <a:gd name="T1" fmla="*/ 0 h 24"/>
              <a:gd name="T2" fmla="*/ 2147483647 w 73"/>
              <a:gd name="T3" fmla="*/ 2147483647 h 24"/>
              <a:gd name="T4" fmla="*/ 2147483647 w 73"/>
              <a:gd name="T5" fmla="*/ 0 h 24"/>
              <a:gd name="T6" fmla="*/ 0 w 73"/>
              <a:gd name="T7" fmla="*/ 0 h 24"/>
              <a:gd name="T8" fmla="*/ 0 60000 65536"/>
              <a:gd name="T9" fmla="*/ 0 60000 65536"/>
              <a:gd name="T10" fmla="*/ 0 60000 65536"/>
              <a:gd name="T11" fmla="*/ 0 60000 65536"/>
              <a:gd name="T12" fmla="*/ 0 w 73"/>
              <a:gd name="T13" fmla="*/ 0 h 24"/>
              <a:gd name="T14" fmla="*/ 73 w 73"/>
              <a:gd name="T15" fmla="*/ 24 h 24"/>
            </a:gdLst>
            <a:ahLst/>
            <a:cxnLst>
              <a:cxn ang="T8">
                <a:pos x="T0" y="T1"/>
              </a:cxn>
              <a:cxn ang="T9">
                <a:pos x="T2" y="T3"/>
              </a:cxn>
              <a:cxn ang="T10">
                <a:pos x="T4" y="T5"/>
              </a:cxn>
              <a:cxn ang="T11">
                <a:pos x="T6" y="T7"/>
              </a:cxn>
            </a:cxnLst>
            <a:rect l="T12" t="T13" r="T14" b="T15"/>
            <a:pathLst>
              <a:path w="73" h="24">
                <a:moveTo>
                  <a:pt x="0" y="0"/>
                </a:moveTo>
                <a:lnTo>
                  <a:pt x="36" y="24"/>
                </a:lnTo>
                <a:lnTo>
                  <a:pt x="73"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7" name="Rectangle 4">
            <a:extLst>
              <a:ext uri="{FF2B5EF4-FFF2-40B4-BE49-F238E27FC236}">
                <a16:creationId xmlns:a16="http://schemas.microsoft.com/office/drawing/2014/main" id="{092C93B8-DB20-4CDF-B407-46867B0374BE}"/>
              </a:ext>
            </a:extLst>
          </p:cNvPr>
          <p:cNvSpPr>
            <a:spLocks noChangeArrowheads="1"/>
          </p:cNvSpPr>
          <p:nvPr/>
        </p:nvSpPr>
        <p:spPr bwMode="auto">
          <a:xfrm>
            <a:off x="2942481" y="2840862"/>
            <a:ext cx="5497513" cy="3200400"/>
          </a:xfrm>
          <a:prstGeom prst="rect">
            <a:avLst/>
          </a:prstGeom>
          <a:solidFill>
            <a:srgbClr val="DE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8" name="Rectangle 5">
            <a:extLst>
              <a:ext uri="{FF2B5EF4-FFF2-40B4-BE49-F238E27FC236}">
                <a16:creationId xmlns:a16="http://schemas.microsoft.com/office/drawing/2014/main" id="{CFF32BB1-1DBE-47F5-9186-4D4015F035EA}"/>
              </a:ext>
            </a:extLst>
          </p:cNvPr>
          <p:cNvSpPr>
            <a:spLocks noChangeArrowheads="1"/>
          </p:cNvSpPr>
          <p:nvPr/>
        </p:nvSpPr>
        <p:spPr bwMode="auto">
          <a:xfrm>
            <a:off x="2942481" y="2840862"/>
            <a:ext cx="5497513" cy="3200400"/>
          </a:xfrm>
          <a:prstGeom prst="rect">
            <a:avLst/>
          </a:prstGeom>
          <a:noFill/>
          <a:ln w="285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9" name="Rectangle 6">
            <a:extLst>
              <a:ext uri="{FF2B5EF4-FFF2-40B4-BE49-F238E27FC236}">
                <a16:creationId xmlns:a16="http://schemas.microsoft.com/office/drawing/2014/main" id="{A54DE539-1CB7-499E-A223-5A60D7D3C8E7}"/>
              </a:ext>
            </a:extLst>
          </p:cNvPr>
          <p:cNvSpPr>
            <a:spLocks noChangeArrowheads="1"/>
          </p:cNvSpPr>
          <p:nvPr/>
        </p:nvSpPr>
        <p:spPr bwMode="auto">
          <a:xfrm>
            <a:off x="5830144" y="2967862"/>
            <a:ext cx="2500312" cy="774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10" name="Freeform 7">
            <a:extLst>
              <a:ext uri="{FF2B5EF4-FFF2-40B4-BE49-F238E27FC236}">
                <a16:creationId xmlns:a16="http://schemas.microsoft.com/office/drawing/2014/main" id="{BCA89D39-DC18-43CF-9B0F-E184A75ED2B8}"/>
              </a:ext>
            </a:extLst>
          </p:cNvPr>
          <p:cNvSpPr>
            <a:spLocks/>
          </p:cNvSpPr>
          <p:nvPr/>
        </p:nvSpPr>
        <p:spPr bwMode="auto">
          <a:xfrm>
            <a:off x="5830144" y="2955162"/>
            <a:ext cx="2513012" cy="25400"/>
          </a:xfrm>
          <a:custGeom>
            <a:avLst/>
            <a:gdLst>
              <a:gd name="T0" fmla="*/ 2147483647 w 7911"/>
              <a:gd name="T1" fmla="*/ 2147483647 h 81"/>
              <a:gd name="T2" fmla="*/ 2147483647 w 7911"/>
              <a:gd name="T3" fmla="*/ 0 h 81"/>
              <a:gd name="T4" fmla="*/ 0 w 7911"/>
              <a:gd name="T5" fmla="*/ 0 h 81"/>
              <a:gd name="T6" fmla="*/ 0 w 7911"/>
              <a:gd name="T7" fmla="*/ 2147483647 h 81"/>
              <a:gd name="T8" fmla="*/ 2147483647 w 7911"/>
              <a:gd name="T9" fmla="*/ 2147483647 h 81"/>
              <a:gd name="T10" fmla="*/ 2147483647 w 7911"/>
              <a:gd name="T11" fmla="*/ 2147483647 h 81"/>
              <a:gd name="T12" fmla="*/ 2147483647 w 7911"/>
              <a:gd name="T13" fmla="*/ 2147483647 h 81"/>
              <a:gd name="T14" fmla="*/ 2147483647 w 7911"/>
              <a:gd name="T15" fmla="*/ 0 h 81"/>
              <a:gd name="T16" fmla="*/ 2147483647 w 7911"/>
              <a:gd name="T17" fmla="*/ 0 h 81"/>
              <a:gd name="T18" fmla="*/ 2147483647 w 7911"/>
              <a:gd name="T19" fmla="*/ 2147483647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11"/>
              <a:gd name="T31" fmla="*/ 0 h 81"/>
              <a:gd name="T32" fmla="*/ 7911 w 7911"/>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11" h="81">
                <a:moveTo>
                  <a:pt x="7911" y="40"/>
                </a:moveTo>
                <a:lnTo>
                  <a:pt x="7871" y="0"/>
                </a:lnTo>
                <a:lnTo>
                  <a:pt x="0" y="0"/>
                </a:lnTo>
                <a:lnTo>
                  <a:pt x="0" y="81"/>
                </a:lnTo>
                <a:lnTo>
                  <a:pt x="7871" y="81"/>
                </a:lnTo>
                <a:lnTo>
                  <a:pt x="7911" y="40"/>
                </a:lnTo>
                <a:lnTo>
                  <a:pt x="7911" y="0"/>
                </a:lnTo>
                <a:lnTo>
                  <a:pt x="7871" y="0"/>
                </a:lnTo>
                <a:lnTo>
                  <a:pt x="7911" y="4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11" name="Freeform 8">
            <a:extLst>
              <a:ext uri="{FF2B5EF4-FFF2-40B4-BE49-F238E27FC236}">
                <a16:creationId xmlns:a16="http://schemas.microsoft.com/office/drawing/2014/main" id="{6B0A33E1-B64D-4E49-B6C0-41D6598DBD1F}"/>
              </a:ext>
            </a:extLst>
          </p:cNvPr>
          <p:cNvSpPr>
            <a:spLocks/>
          </p:cNvSpPr>
          <p:nvPr/>
        </p:nvSpPr>
        <p:spPr bwMode="auto">
          <a:xfrm>
            <a:off x="8317756" y="2967862"/>
            <a:ext cx="25400" cy="788988"/>
          </a:xfrm>
          <a:custGeom>
            <a:avLst/>
            <a:gdLst>
              <a:gd name="T0" fmla="*/ 2147483647 w 80"/>
              <a:gd name="T1" fmla="*/ 2147483647 h 2482"/>
              <a:gd name="T2" fmla="*/ 2147483647 w 80"/>
              <a:gd name="T3" fmla="*/ 2147483647 h 2482"/>
              <a:gd name="T4" fmla="*/ 2147483647 w 80"/>
              <a:gd name="T5" fmla="*/ 0 h 2482"/>
              <a:gd name="T6" fmla="*/ 0 w 80"/>
              <a:gd name="T7" fmla="*/ 0 h 2482"/>
              <a:gd name="T8" fmla="*/ 0 w 80"/>
              <a:gd name="T9" fmla="*/ 2147483647 h 2482"/>
              <a:gd name="T10" fmla="*/ 2147483647 w 80"/>
              <a:gd name="T11" fmla="*/ 2147483647 h 2482"/>
              <a:gd name="T12" fmla="*/ 2147483647 w 80"/>
              <a:gd name="T13" fmla="*/ 2147483647 h 2482"/>
              <a:gd name="T14" fmla="*/ 2147483647 w 80"/>
              <a:gd name="T15" fmla="*/ 2147483647 h 2482"/>
              <a:gd name="T16" fmla="*/ 2147483647 w 80"/>
              <a:gd name="T17" fmla="*/ 2147483647 h 2482"/>
              <a:gd name="T18" fmla="*/ 2147483647 w 80"/>
              <a:gd name="T19" fmla="*/ 2147483647 h 24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2482"/>
              <a:gd name="T32" fmla="*/ 80 w 80"/>
              <a:gd name="T33" fmla="*/ 2482 h 24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2482">
                <a:moveTo>
                  <a:pt x="40" y="2482"/>
                </a:moveTo>
                <a:lnTo>
                  <a:pt x="80" y="2441"/>
                </a:lnTo>
                <a:lnTo>
                  <a:pt x="80" y="0"/>
                </a:lnTo>
                <a:lnTo>
                  <a:pt x="0" y="0"/>
                </a:lnTo>
                <a:lnTo>
                  <a:pt x="0" y="2441"/>
                </a:lnTo>
                <a:lnTo>
                  <a:pt x="40" y="2482"/>
                </a:lnTo>
                <a:lnTo>
                  <a:pt x="80" y="2482"/>
                </a:lnTo>
                <a:lnTo>
                  <a:pt x="80" y="2441"/>
                </a:lnTo>
                <a:lnTo>
                  <a:pt x="40" y="248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12" name="Freeform 9">
            <a:extLst>
              <a:ext uri="{FF2B5EF4-FFF2-40B4-BE49-F238E27FC236}">
                <a16:creationId xmlns:a16="http://schemas.microsoft.com/office/drawing/2014/main" id="{1D699E4E-0DBD-4604-A540-DEC302E09B1C}"/>
              </a:ext>
            </a:extLst>
          </p:cNvPr>
          <p:cNvSpPr>
            <a:spLocks/>
          </p:cNvSpPr>
          <p:nvPr/>
        </p:nvSpPr>
        <p:spPr bwMode="auto">
          <a:xfrm>
            <a:off x="5817444" y="3729862"/>
            <a:ext cx="2513012" cy="26988"/>
          </a:xfrm>
          <a:custGeom>
            <a:avLst/>
            <a:gdLst>
              <a:gd name="T0" fmla="*/ 0 w 7911"/>
              <a:gd name="T1" fmla="*/ 2147483647 h 81"/>
              <a:gd name="T2" fmla="*/ 2147483647 w 7911"/>
              <a:gd name="T3" fmla="*/ 2147483647 h 81"/>
              <a:gd name="T4" fmla="*/ 2147483647 w 7911"/>
              <a:gd name="T5" fmla="*/ 2147483647 h 81"/>
              <a:gd name="T6" fmla="*/ 2147483647 w 7911"/>
              <a:gd name="T7" fmla="*/ 0 h 81"/>
              <a:gd name="T8" fmla="*/ 2147483647 w 7911"/>
              <a:gd name="T9" fmla="*/ 0 h 81"/>
              <a:gd name="T10" fmla="*/ 0 w 7911"/>
              <a:gd name="T11" fmla="*/ 2147483647 h 81"/>
              <a:gd name="T12" fmla="*/ 0 w 7911"/>
              <a:gd name="T13" fmla="*/ 2147483647 h 81"/>
              <a:gd name="T14" fmla="*/ 0 w 7911"/>
              <a:gd name="T15" fmla="*/ 2147483647 h 81"/>
              <a:gd name="T16" fmla="*/ 2147483647 w 7911"/>
              <a:gd name="T17" fmla="*/ 2147483647 h 81"/>
              <a:gd name="T18" fmla="*/ 0 w 7911"/>
              <a:gd name="T19" fmla="*/ 2147483647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11"/>
              <a:gd name="T31" fmla="*/ 0 h 81"/>
              <a:gd name="T32" fmla="*/ 7911 w 7911"/>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11" h="81">
                <a:moveTo>
                  <a:pt x="0" y="40"/>
                </a:moveTo>
                <a:lnTo>
                  <a:pt x="40" y="81"/>
                </a:lnTo>
                <a:lnTo>
                  <a:pt x="7911" y="81"/>
                </a:lnTo>
                <a:lnTo>
                  <a:pt x="7911" y="0"/>
                </a:lnTo>
                <a:lnTo>
                  <a:pt x="40" y="0"/>
                </a:lnTo>
                <a:lnTo>
                  <a:pt x="0" y="40"/>
                </a:lnTo>
                <a:lnTo>
                  <a:pt x="0" y="81"/>
                </a:lnTo>
                <a:lnTo>
                  <a:pt x="40" y="81"/>
                </a:lnTo>
                <a:lnTo>
                  <a:pt x="0" y="4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13" name="Freeform 10">
            <a:extLst>
              <a:ext uri="{FF2B5EF4-FFF2-40B4-BE49-F238E27FC236}">
                <a16:creationId xmlns:a16="http://schemas.microsoft.com/office/drawing/2014/main" id="{EC78BEB5-A9F5-488B-AE42-5E753543FB40}"/>
              </a:ext>
            </a:extLst>
          </p:cNvPr>
          <p:cNvSpPr>
            <a:spLocks/>
          </p:cNvSpPr>
          <p:nvPr/>
        </p:nvSpPr>
        <p:spPr bwMode="auto">
          <a:xfrm>
            <a:off x="5817444" y="2955162"/>
            <a:ext cx="25400" cy="787400"/>
          </a:xfrm>
          <a:custGeom>
            <a:avLst/>
            <a:gdLst>
              <a:gd name="T0" fmla="*/ 2147483647 w 80"/>
              <a:gd name="T1" fmla="*/ 0 h 2481"/>
              <a:gd name="T2" fmla="*/ 0 w 80"/>
              <a:gd name="T3" fmla="*/ 2147483647 h 2481"/>
              <a:gd name="T4" fmla="*/ 0 w 80"/>
              <a:gd name="T5" fmla="*/ 2147483647 h 2481"/>
              <a:gd name="T6" fmla="*/ 2147483647 w 80"/>
              <a:gd name="T7" fmla="*/ 2147483647 h 2481"/>
              <a:gd name="T8" fmla="*/ 2147483647 w 80"/>
              <a:gd name="T9" fmla="*/ 2147483647 h 2481"/>
              <a:gd name="T10" fmla="*/ 2147483647 w 80"/>
              <a:gd name="T11" fmla="*/ 0 h 2481"/>
              <a:gd name="T12" fmla="*/ 2147483647 w 80"/>
              <a:gd name="T13" fmla="*/ 0 h 2481"/>
              <a:gd name="T14" fmla="*/ 0 w 80"/>
              <a:gd name="T15" fmla="*/ 0 h 2481"/>
              <a:gd name="T16" fmla="*/ 0 w 80"/>
              <a:gd name="T17" fmla="*/ 2147483647 h 2481"/>
              <a:gd name="T18" fmla="*/ 2147483647 w 80"/>
              <a:gd name="T19" fmla="*/ 0 h 24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2481"/>
              <a:gd name="T32" fmla="*/ 80 w 80"/>
              <a:gd name="T33" fmla="*/ 2481 h 24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2481">
                <a:moveTo>
                  <a:pt x="40" y="0"/>
                </a:moveTo>
                <a:lnTo>
                  <a:pt x="0" y="40"/>
                </a:lnTo>
                <a:lnTo>
                  <a:pt x="0" y="2481"/>
                </a:lnTo>
                <a:lnTo>
                  <a:pt x="80" y="2481"/>
                </a:lnTo>
                <a:lnTo>
                  <a:pt x="80" y="40"/>
                </a:lnTo>
                <a:lnTo>
                  <a:pt x="40" y="0"/>
                </a:lnTo>
                <a:lnTo>
                  <a:pt x="0" y="0"/>
                </a:lnTo>
                <a:lnTo>
                  <a:pt x="0" y="40"/>
                </a:lnTo>
                <a:lnTo>
                  <a:pt x="4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14" name="Rectangle 11">
            <a:extLst>
              <a:ext uri="{FF2B5EF4-FFF2-40B4-BE49-F238E27FC236}">
                <a16:creationId xmlns:a16="http://schemas.microsoft.com/office/drawing/2014/main" id="{8206F342-B76B-4A87-8CDA-7B62B7EB3FF1}"/>
              </a:ext>
            </a:extLst>
          </p:cNvPr>
          <p:cNvSpPr>
            <a:spLocks noChangeArrowheads="1"/>
          </p:cNvSpPr>
          <p:nvPr/>
        </p:nvSpPr>
        <p:spPr bwMode="auto">
          <a:xfrm>
            <a:off x="5830144" y="4596637"/>
            <a:ext cx="2500312" cy="774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15" name="Freeform 12">
            <a:extLst>
              <a:ext uri="{FF2B5EF4-FFF2-40B4-BE49-F238E27FC236}">
                <a16:creationId xmlns:a16="http://schemas.microsoft.com/office/drawing/2014/main" id="{68226A9B-5E58-4C3D-BBA8-0C02A3A95E9D}"/>
              </a:ext>
            </a:extLst>
          </p:cNvPr>
          <p:cNvSpPr>
            <a:spLocks/>
          </p:cNvSpPr>
          <p:nvPr/>
        </p:nvSpPr>
        <p:spPr bwMode="auto">
          <a:xfrm>
            <a:off x="5830144" y="4583937"/>
            <a:ext cx="2513012" cy="25400"/>
          </a:xfrm>
          <a:custGeom>
            <a:avLst/>
            <a:gdLst>
              <a:gd name="T0" fmla="*/ 2147483647 w 7912"/>
              <a:gd name="T1" fmla="*/ 2147483647 h 81"/>
              <a:gd name="T2" fmla="*/ 2147483647 w 7912"/>
              <a:gd name="T3" fmla="*/ 0 h 81"/>
              <a:gd name="T4" fmla="*/ 0 w 7912"/>
              <a:gd name="T5" fmla="*/ 0 h 81"/>
              <a:gd name="T6" fmla="*/ 0 w 7912"/>
              <a:gd name="T7" fmla="*/ 2147483647 h 81"/>
              <a:gd name="T8" fmla="*/ 2147483647 w 7912"/>
              <a:gd name="T9" fmla="*/ 2147483647 h 81"/>
              <a:gd name="T10" fmla="*/ 2147483647 w 7912"/>
              <a:gd name="T11" fmla="*/ 2147483647 h 81"/>
              <a:gd name="T12" fmla="*/ 2147483647 w 7912"/>
              <a:gd name="T13" fmla="*/ 2147483647 h 81"/>
              <a:gd name="T14" fmla="*/ 2147483647 w 7912"/>
              <a:gd name="T15" fmla="*/ 0 h 81"/>
              <a:gd name="T16" fmla="*/ 2147483647 w 7912"/>
              <a:gd name="T17" fmla="*/ 0 h 81"/>
              <a:gd name="T18" fmla="*/ 2147483647 w 7912"/>
              <a:gd name="T19" fmla="*/ 2147483647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12"/>
              <a:gd name="T31" fmla="*/ 0 h 81"/>
              <a:gd name="T32" fmla="*/ 7912 w 7912"/>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12" h="81">
                <a:moveTo>
                  <a:pt x="7912" y="40"/>
                </a:moveTo>
                <a:lnTo>
                  <a:pt x="7871" y="0"/>
                </a:lnTo>
                <a:lnTo>
                  <a:pt x="0" y="0"/>
                </a:lnTo>
                <a:lnTo>
                  <a:pt x="0" y="81"/>
                </a:lnTo>
                <a:lnTo>
                  <a:pt x="7871" y="81"/>
                </a:lnTo>
                <a:lnTo>
                  <a:pt x="7912" y="40"/>
                </a:lnTo>
                <a:lnTo>
                  <a:pt x="7912" y="0"/>
                </a:lnTo>
                <a:lnTo>
                  <a:pt x="7871" y="0"/>
                </a:lnTo>
                <a:lnTo>
                  <a:pt x="7912" y="4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16" name="Freeform 13">
            <a:extLst>
              <a:ext uri="{FF2B5EF4-FFF2-40B4-BE49-F238E27FC236}">
                <a16:creationId xmlns:a16="http://schemas.microsoft.com/office/drawing/2014/main" id="{F3F558B6-4DE1-4197-A1AD-FFCCC970D115}"/>
              </a:ext>
            </a:extLst>
          </p:cNvPr>
          <p:cNvSpPr>
            <a:spLocks/>
          </p:cNvSpPr>
          <p:nvPr/>
        </p:nvSpPr>
        <p:spPr bwMode="auto">
          <a:xfrm>
            <a:off x="8317756" y="4596637"/>
            <a:ext cx="25400" cy="788988"/>
          </a:xfrm>
          <a:custGeom>
            <a:avLst/>
            <a:gdLst>
              <a:gd name="T0" fmla="*/ 2147483647 w 81"/>
              <a:gd name="T1" fmla="*/ 2147483647 h 2482"/>
              <a:gd name="T2" fmla="*/ 2147483647 w 81"/>
              <a:gd name="T3" fmla="*/ 2147483647 h 2482"/>
              <a:gd name="T4" fmla="*/ 2147483647 w 81"/>
              <a:gd name="T5" fmla="*/ 0 h 2482"/>
              <a:gd name="T6" fmla="*/ 0 w 81"/>
              <a:gd name="T7" fmla="*/ 0 h 2482"/>
              <a:gd name="T8" fmla="*/ 0 w 81"/>
              <a:gd name="T9" fmla="*/ 2147483647 h 2482"/>
              <a:gd name="T10" fmla="*/ 2147483647 w 81"/>
              <a:gd name="T11" fmla="*/ 2147483647 h 2482"/>
              <a:gd name="T12" fmla="*/ 2147483647 w 81"/>
              <a:gd name="T13" fmla="*/ 2147483647 h 2482"/>
              <a:gd name="T14" fmla="*/ 2147483647 w 81"/>
              <a:gd name="T15" fmla="*/ 2147483647 h 2482"/>
              <a:gd name="T16" fmla="*/ 2147483647 w 81"/>
              <a:gd name="T17" fmla="*/ 2147483647 h 2482"/>
              <a:gd name="T18" fmla="*/ 2147483647 w 81"/>
              <a:gd name="T19" fmla="*/ 2147483647 h 24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2482"/>
              <a:gd name="T32" fmla="*/ 81 w 81"/>
              <a:gd name="T33" fmla="*/ 2482 h 24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2482">
                <a:moveTo>
                  <a:pt x="40" y="2482"/>
                </a:moveTo>
                <a:lnTo>
                  <a:pt x="81" y="2441"/>
                </a:lnTo>
                <a:lnTo>
                  <a:pt x="81" y="0"/>
                </a:lnTo>
                <a:lnTo>
                  <a:pt x="0" y="0"/>
                </a:lnTo>
                <a:lnTo>
                  <a:pt x="0" y="2441"/>
                </a:lnTo>
                <a:lnTo>
                  <a:pt x="40" y="2482"/>
                </a:lnTo>
                <a:lnTo>
                  <a:pt x="81" y="2482"/>
                </a:lnTo>
                <a:lnTo>
                  <a:pt x="81" y="2441"/>
                </a:lnTo>
                <a:lnTo>
                  <a:pt x="40" y="248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17" name="Freeform 14">
            <a:extLst>
              <a:ext uri="{FF2B5EF4-FFF2-40B4-BE49-F238E27FC236}">
                <a16:creationId xmlns:a16="http://schemas.microsoft.com/office/drawing/2014/main" id="{1BDAF04B-F338-4EF2-A67C-6AF357BAE67E}"/>
              </a:ext>
            </a:extLst>
          </p:cNvPr>
          <p:cNvSpPr>
            <a:spLocks/>
          </p:cNvSpPr>
          <p:nvPr/>
        </p:nvSpPr>
        <p:spPr bwMode="auto">
          <a:xfrm>
            <a:off x="5817444" y="5358637"/>
            <a:ext cx="2513012" cy="26988"/>
          </a:xfrm>
          <a:custGeom>
            <a:avLst/>
            <a:gdLst>
              <a:gd name="T0" fmla="*/ 0 w 7911"/>
              <a:gd name="T1" fmla="*/ 2147483647 h 81"/>
              <a:gd name="T2" fmla="*/ 2147483647 w 7911"/>
              <a:gd name="T3" fmla="*/ 2147483647 h 81"/>
              <a:gd name="T4" fmla="*/ 2147483647 w 7911"/>
              <a:gd name="T5" fmla="*/ 2147483647 h 81"/>
              <a:gd name="T6" fmla="*/ 2147483647 w 7911"/>
              <a:gd name="T7" fmla="*/ 0 h 81"/>
              <a:gd name="T8" fmla="*/ 2147483647 w 7911"/>
              <a:gd name="T9" fmla="*/ 0 h 81"/>
              <a:gd name="T10" fmla="*/ 0 w 7911"/>
              <a:gd name="T11" fmla="*/ 2147483647 h 81"/>
              <a:gd name="T12" fmla="*/ 0 w 7911"/>
              <a:gd name="T13" fmla="*/ 2147483647 h 81"/>
              <a:gd name="T14" fmla="*/ 0 w 7911"/>
              <a:gd name="T15" fmla="*/ 2147483647 h 81"/>
              <a:gd name="T16" fmla="*/ 2147483647 w 7911"/>
              <a:gd name="T17" fmla="*/ 2147483647 h 81"/>
              <a:gd name="T18" fmla="*/ 0 w 7911"/>
              <a:gd name="T19" fmla="*/ 2147483647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11"/>
              <a:gd name="T31" fmla="*/ 0 h 81"/>
              <a:gd name="T32" fmla="*/ 7911 w 7911"/>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11" h="81">
                <a:moveTo>
                  <a:pt x="0" y="40"/>
                </a:moveTo>
                <a:lnTo>
                  <a:pt x="40" y="81"/>
                </a:lnTo>
                <a:lnTo>
                  <a:pt x="7911" y="81"/>
                </a:lnTo>
                <a:lnTo>
                  <a:pt x="7911" y="0"/>
                </a:lnTo>
                <a:lnTo>
                  <a:pt x="40" y="0"/>
                </a:lnTo>
                <a:lnTo>
                  <a:pt x="0" y="40"/>
                </a:lnTo>
                <a:lnTo>
                  <a:pt x="0" y="81"/>
                </a:lnTo>
                <a:lnTo>
                  <a:pt x="40" y="81"/>
                </a:lnTo>
                <a:lnTo>
                  <a:pt x="0" y="4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18" name="Freeform 15">
            <a:extLst>
              <a:ext uri="{FF2B5EF4-FFF2-40B4-BE49-F238E27FC236}">
                <a16:creationId xmlns:a16="http://schemas.microsoft.com/office/drawing/2014/main" id="{D430B335-9217-4F93-B3D1-48BF11631062}"/>
              </a:ext>
            </a:extLst>
          </p:cNvPr>
          <p:cNvSpPr>
            <a:spLocks/>
          </p:cNvSpPr>
          <p:nvPr/>
        </p:nvSpPr>
        <p:spPr bwMode="auto">
          <a:xfrm>
            <a:off x="5817444" y="4583937"/>
            <a:ext cx="26987" cy="787400"/>
          </a:xfrm>
          <a:custGeom>
            <a:avLst/>
            <a:gdLst>
              <a:gd name="T0" fmla="*/ 2147483647 w 81"/>
              <a:gd name="T1" fmla="*/ 0 h 2481"/>
              <a:gd name="T2" fmla="*/ 0 w 81"/>
              <a:gd name="T3" fmla="*/ 2147483647 h 2481"/>
              <a:gd name="T4" fmla="*/ 0 w 81"/>
              <a:gd name="T5" fmla="*/ 2147483647 h 2481"/>
              <a:gd name="T6" fmla="*/ 2147483647 w 81"/>
              <a:gd name="T7" fmla="*/ 2147483647 h 2481"/>
              <a:gd name="T8" fmla="*/ 2147483647 w 81"/>
              <a:gd name="T9" fmla="*/ 2147483647 h 2481"/>
              <a:gd name="T10" fmla="*/ 2147483647 w 81"/>
              <a:gd name="T11" fmla="*/ 0 h 2481"/>
              <a:gd name="T12" fmla="*/ 2147483647 w 81"/>
              <a:gd name="T13" fmla="*/ 0 h 2481"/>
              <a:gd name="T14" fmla="*/ 0 w 81"/>
              <a:gd name="T15" fmla="*/ 0 h 2481"/>
              <a:gd name="T16" fmla="*/ 0 w 81"/>
              <a:gd name="T17" fmla="*/ 2147483647 h 2481"/>
              <a:gd name="T18" fmla="*/ 2147483647 w 81"/>
              <a:gd name="T19" fmla="*/ 0 h 24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2481"/>
              <a:gd name="T32" fmla="*/ 81 w 81"/>
              <a:gd name="T33" fmla="*/ 2481 h 24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2481">
                <a:moveTo>
                  <a:pt x="40" y="0"/>
                </a:moveTo>
                <a:lnTo>
                  <a:pt x="0" y="40"/>
                </a:lnTo>
                <a:lnTo>
                  <a:pt x="0" y="2481"/>
                </a:lnTo>
                <a:lnTo>
                  <a:pt x="81" y="2481"/>
                </a:lnTo>
                <a:lnTo>
                  <a:pt x="81" y="40"/>
                </a:lnTo>
                <a:lnTo>
                  <a:pt x="40" y="0"/>
                </a:lnTo>
                <a:lnTo>
                  <a:pt x="0" y="0"/>
                </a:lnTo>
                <a:lnTo>
                  <a:pt x="0" y="40"/>
                </a:lnTo>
                <a:lnTo>
                  <a:pt x="4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19" name="Freeform 16">
            <a:extLst>
              <a:ext uri="{FF2B5EF4-FFF2-40B4-BE49-F238E27FC236}">
                <a16:creationId xmlns:a16="http://schemas.microsoft.com/office/drawing/2014/main" id="{0379AE59-3934-43AA-A4D4-505800F9DF3F}"/>
              </a:ext>
            </a:extLst>
          </p:cNvPr>
          <p:cNvSpPr>
            <a:spLocks/>
          </p:cNvSpPr>
          <p:nvPr/>
        </p:nvSpPr>
        <p:spPr bwMode="auto">
          <a:xfrm>
            <a:off x="5088781" y="3312350"/>
            <a:ext cx="373063" cy="682625"/>
          </a:xfrm>
          <a:custGeom>
            <a:avLst/>
            <a:gdLst>
              <a:gd name="T0" fmla="*/ 2147483647 w 1179"/>
              <a:gd name="T1" fmla="*/ 0 h 2147"/>
              <a:gd name="T2" fmla="*/ 2147483647 w 1179"/>
              <a:gd name="T3" fmla="*/ 2147483647 h 2147"/>
              <a:gd name="T4" fmla="*/ 0 w 1179"/>
              <a:gd name="T5" fmla="*/ 2147483647 h 2147"/>
              <a:gd name="T6" fmla="*/ 2147483647 w 1179"/>
              <a:gd name="T7" fmla="*/ 2147483647 h 2147"/>
              <a:gd name="T8" fmla="*/ 2147483647 w 1179"/>
              <a:gd name="T9" fmla="*/ 2147483647 h 2147"/>
              <a:gd name="T10" fmla="*/ 2147483647 w 1179"/>
              <a:gd name="T11" fmla="*/ 0 h 2147"/>
              <a:gd name="T12" fmla="*/ 2147483647 w 1179"/>
              <a:gd name="T13" fmla="*/ 0 h 2147"/>
              <a:gd name="T14" fmla="*/ 2147483647 w 1179"/>
              <a:gd name="T15" fmla="*/ 0 h 2147"/>
              <a:gd name="T16" fmla="*/ 2147483647 w 1179"/>
              <a:gd name="T17" fmla="*/ 2147483647 h 2147"/>
              <a:gd name="T18" fmla="*/ 2147483647 w 1179"/>
              <a:gd name="T19" fmla="*/ 0 h 2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9"/>
              <a:gd name="T31" fmla="*/ 0 h 2147"/>
              <a:gd name="T32" fmla="*/ 1179 w 1179"/>
              <a:gd name="T33" fmla="*/ 2147 h 21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9" h="2147">
                <a:moveTo>
                  <a:pt x="1144" y="0"/>
                </a:moveTo>
                <a:lnTo>
                  <a:pt x="1108" y="22"/>
                </a:lnTo>
                <a:lnTo>
                  <a:pt x="0" y="2110"/>
                </a:lnTo>
                <a:lnTo>
                  <a:pt x="72" y="2147"/>
                </a:lnTo>
                <a:lnTo>
                  <a:pt x="1179" y="60"/>
                </a:lnTo>
                <a:lnTo>
                  <a:pt x="1144" y="0"/>
                </a:lnTo>
                <a:lnTo>
                  <a:pt x="1119" y="0"/>
                </a:lnTo>
                <a:lnTo>
                  <a:pt x="1108" y="22"/>
                </a:lnTo>
                <a:lnTo>
                  <a:pt x="11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20" name="Rectangle 17">
            <a:extLst>
              <a:ext uri="{FF2B5EF4-FFF2-40B4-BE49-F238E27FC236}">
                <a16:creationId xmlns:a16="http://schemas.microsoft.com/office/drawing/2014/main" id="{BBADCEEE-5837-4478-BA4B-6C8F6270498D}"/>
              </a:ext>
            </a:extLst>
          </p:cNvPr>
          <p:cNvSpPr>
            <a:spLocks noChangeArrowheads="1"/>
          </p:cNvSpPr>
          <p:nvPr/>
        </p:nvSpPr>
        <p:spPr bwMode="auto">
          <a:xfrm>
            <a:off x="5450731" y="3312350"/>
            <a:ext cx="303213" cy="2698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21" name="Rectangle 18">
            <a:extLst>
              <a:ext uri="{FF2B5EF4-FFF2-40B4-BE49-F238E27FC236}">
                <a16:creationId xmlns:a16="http://schemas.microsoft.com/office/drawing/2014/main" id="{103DF571-AE6F-4372-BE06-F9E7ED215543}"/>
              </a:ext>
            </a:extLst>
          </p:cNvPr>
          <p:cNvSpPr>
            <a:spLocks noChangeArrowheads="1"/>
          </p:cNvSpPr>
          <p:nvPr/>
        </p:nvSpPr>
        <p:spPr bwMode="auto">
          <a:xfrm>
            <a:off x="3212356" y="5512625"/>
            <a:ext cx="18970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en-US" sz="2800" b="1"/>
              <a:t>Predictor X</a:t>
            </a:r>
          </a:p>
        </p:txBody>
      </p:sp>
      <p:sp>
        <p:nvSpPr>
          <p:cNvPr id="22" name="Freeform 20">
            <a:extLst>
              <a:ext uri="{FF2B5EF4-FFF2-40B4-BE49-F238E27FC236}">
                <a16:creationId xmlns:a16="http://schemas.microsoft.com/office/drawing/2014/main" id="{7F25C3E9-3E81-4A4D-BC9D-729E4A0B08D4}"/>
              </a:ext>
            </a:extLst>
          </p:cNvPr>
          <p:cNvSpPr>
            <a:spLocks/>
          </p:cNvSpPr>
          <p:nvPr/>
        </p:nvSpPr>
        <p:spPr bwMode="auto">
          <a:xfrm>
            <a:off x="3244106" y="4385500"/>
            <a:ext cx="2160588" cy="620712"/>
          </a:xfrm>
          <a:custGeom>
            <a:avLst/>
            <a:gdLst>
              <a:gd name="T0" fmla="*/ 2147483647 w 6805"/>
              <a:gd name="T1" fmla="*/ 0 h 1955"/>
              <a:gd name="T2" fmla="*/ 0 w 6805"/>
              <a:gd name="T3" fmla="*/ 2147483647 h 1955"/>
              <a:gd name="T4" fmla="*/ 2147483647 w 6805"/>
              <a:gd name="T5" fmla="*/ 2147483647 h 1955"/>
              <a:gd name="T6" fmla="*/ 2147483647 w 6805"/>
              <a:gd name="T7" fmla="*/ 2147483647 h 1955"/>
              <a:gd name="T8" fmla="*/ 2147483647 w 6805"/>
              <a:gd name="T9" fmla="*/ 0 h 1955"/>
              <a:gd name="T10" fmla="*/ 0 60000 65536"/>
              <a:gd name="T11" fmla="*/ 0 60000 65536"/>
              <a:gd name="T12" fmla="*/ 0 60000 65536"/>
              <a:gd name="T13" fmla="*/ 0 60000 65536"/>
              <a:gd name="T14" fmla="*/ 0 60000 65536"/>
              <a:gd name="T15" fmla="*/ 0 w 6805"/>
              <a:gd name="T16" fmla="*/ 0 h 1955"/>
              <a:gd name="T17" fmla="*/ 6805 w 6805"/>
              <a:gd name="T18" fmla="*/ 1955 h 1955"/>
            </a:gdLst>
            <a:ahLst/>
            <a:cxnLst>
              <a:cxn ang="T10">
                <a:pos x="T0" y="T1"/>
              </a:cxn>
              <a:cxn ang="T11">
                <a:pos x="T2" y="T3"/>
              </a:cxn>
              <a:cxn ang="T12">
                <a:pos x="T4" y="T5"/>
              </a:cxn>
              <a:cxn ang="T13">
                <a:pos x="T6" y="T7"/>
              </a:cxn>
              <a:cxn ang="T14">
                <a:pos x="T8" y="T9"/>
              </a:cxn>
            </a:cxnLst>
            <a:rect l="T15" t="T16" r="T17" b="T18"/>
            <a:pathLst>
              <a:path w="6805" h="1955">
                <a:moveTo>
                  <a:pt x="6782" y="0"/>
                </a:moveTo>
                <a:lnTo>
                  <a:pt x="0" y="1872"/>
                </a:lnTo>
                <a:lnTo>
                  <a:pt x="23" y="1955"/>
                </a:lnTo>
                <a:lnTo>
                  <a:pt x="6805" y="82"/>
                </a:lnTo>
                <a:lnTo>
                  <a:pt x="6782" y="0"/>
                </a:lnTo>
                <a:close/>
              </a:path>
            </a:pathLst>
          </a:custGeom>
          <a:solidFill>
            <a:srgbClr val="3A9C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23" name="Freeform 21">
            <a:extLst>
              <a:ext uri="{FF2B5EF4-FFF2-40B4-BE49-F238E27FC236}">
                <a16:creationId xmlns:a16="http://schemas.microsoft.com/office/drawing/2014/main" id="{3A4FAE3F-5CB6-4C04-AAC2-67F8CAF3C127}"/>
              </a:ext>
            </a:extLst>
          </p:cNvPr>
          <p:cNvSpPr>
            <a:spLocks/>
          </p:cNvSpPr>
          <p:nvPr/>
        </p:nvSpPr>
        <p:spPr bwMode="auto">
          <a:xfrm>
            <a:off x="3256806" y="3910837"/>
            <a:ext cx="2108200" cy="633413"/>
          </a:xfrm>
          <a:custGeom>
            <a:avLst/>
            <a:gdLst>
              <a:gd name="T0" fmla="*/ 2147483647 w 6640"/>
              <a:gd name="T1" fmla="*/ 0 h 1996"/>
              <a:gd name="T2" fmla="*/ 0 w 6640"/>
              <a:gd name="T3" fmla="*/ 2147483647 h 1996"/>
              <a:gd name="T4" fmla="*/ 2147483647 w 6640"/>
              <a:gd name="T5" fmla="*/ 2147483647 h 1996"/>
              <a:gd name="T6" fmla="*/ 2147483647 w 6640"/>
              <a:gd name="T7" fmla="*/ 2147483647 h 1996"/>
              <a:gd name="T8" fmla="*/ 2147483647 w 6640"/>
              <a:gd name="T9" fmla="*/ 0 h 1996"/>
              <a:gd name="T10" fmla="*/ 0 60000 65536"/>
              <a:gd name="T11" fmla="*/ 0 60000 65536"/>
              <a:gd name="T12" fmla="*/ 0 60000 65536"/>
              <a:gd name="T13" fmla="*/ 0 60000 65536"/>
              <a:gd name="T14" fmla="*/ 0 60000 65536"/>
              <a:gd name="T15" fmla="*/ 0 w 6640"/>
              <a:gd name="T16" fmla="*/ 0 h 1996"/>
              <a:gd name="T17" fmla="*/ 6640 w 6640"/>
              <a:gd name="T18" fmla="*/ 1996 h 1996"/>
            </a:gdLst>
            <a:ahLst/>
            <a:cxnLst>
              <a:cxn ang="T10">
                <a:pos x="T0" y="T1"/>
              </a:cxn>
              <a:cxn ang="T11">
                <a:pos x="T2" y="T3"/>
              </a:cxn>
              <a:cxn ang="T12">
                <a:pos x="T4" y="T5"/>
              </a:cxn>
              <a:cxn ang="T13">
                <a:pos x="T6" y="T7"/>
              </a:cxn>
              <a:cxn ang="T14">
                <a:pos x="T8" y="T9"/>
              </a:cxn>
            </a:cxnLst>
            <a:rect l="T15" t="T16" r="T17" b="T18"/>
            <a:pathLst>
              <a:path w="6640" h="1996">
                <a:moveTo>
                  <a:pt x="6616" y="0"/>
                </a:moveTo>
                <a:lnTo>
                  <a:pt x="0" y="1914"/>
                </a:lnTo>
                <a:lnTo>
                  <a:pt x="24" y="1996"/>
                </a:lnTo>
                <a:lnTo>
                  <a:pt x="6640" y="84"/>
                </a:lnTo>
                <a:lnTo>
                  <a:pt x="6616" y="0"/>
                </a:lnTo>
                <a:close/>
              </a:path>
            </a:pathLst>
          </a:custGeom>
          <a:solidFill>
            <a:srgbClr val="324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24" name="Freeform 22">
            <a:extLst>
              <a:ext uri="{FF2B5EF4-FFF2-40B4-BE49-F238E27FC236}">
                <a16:creationId xmlns:a16="http://schemas.microsoft.com/office/drawing/2014/main" id="{AF324364-E3EF-4276-8DEA-B55736DF3011}"/>
              </a:ext>
            </a:extLst>
          </p:cNvPr>
          <p:cNvSpPr>
            <a:spLocks/>
          </p:cNvSpPr>
          <p:nvPr/>
        </p:nvSpPr>
        <p:spPr bwMode="auto">
          <a:xfrm>
            <a:off x="5068144" y="4482337"/>
            <a:ext cx="412750" cy="484188"/>
          </a:xfrm>
          <a:custGeom>
            <a:avLst/>
            <a:gdLst>
              <a:gd name="T0" fmla="*/ 2147483647 w 1298"/>
              <a:gd name="T1" fmla="*/ 2147483647 h 1522"/>
              <a:gd name="T2" fmla="*/ 2147483647 w 1298"/>
              <a:gd name="T3" fmla="*/ 2147483647 h 1522"/>
              <a:gd name="T4" fmla="*/ 2147483647 w 1298"/>
              <a:gd name="T5" fmla="*/ 0 h 1522"/>
              <a:gd name="T6" fmla="*/ 0 w 1298"/>
              <a:gd name="T7" fmla="*/ 2147483647 h 1522"/>
              <a:gd name="T8" fmla="*/ 2147483647 w 1298"/>
              <a:gd name="T9" fmla="*/ 2147483647 h 1522"/>
              <a:gd name="T10" fmla="*/ 2147483647 w 1298"/>
              <a:gd name="T11" fmla="*/ 2147483647 h 1522"/>
              <a:gd name="T12" fmla="*/ 2147483647 w 1298"/>
              <a:gd name="T13" fmla="*/ 2147483647 h 1522"/>
              <a:gd name="T14" fmla="*/ 2147483647 w 1298"/>
              <a:gd name="T15" fmla="*/ 2147483647 h 1522"/>
              <a:gd name="T16" fmla="*/ 2147483647 w 1298"/>
              <a:gd name="T17" fmla="*/ 2147483647 h 15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8"/>
              <a:gd name="T28" fmla="*/ 0 h 1522"/>
              <a:gd name="T29" fmla="*/ 1298 w 1298"/>
              <a:gd name="T30" fmla="*/ 1522 h 15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8" h="1522">
                <a:moveTo>
                  <a:pt x="1267" y="1522"/>
                </a:moveTo>
                <a:lnTo>
                  <a:pt x="1298" y="1456"/>
                </a:lnTo>
                <a:lnTo>
                  <a:pt x="62" y="0"/>
                </a:lnTo>
                <a:lnTo>
                  <a:pt x="0" y="52"/>
                </a:lnTo>
                <a:lnTo>
                  <a:pt x="1236" y="1508"/>
                </a:lnTo>
                <a:lnTo>
                  <a:pt x="1267" y="1522"/>
                </a:lnTo>
                <a:lnTo>
                  <a:pt x="1236" y="1508"/>
                </a:lnTo>
                <a:lnTo>
                  <a:pt x="1249" y="1522"/>
                </a:lnTo>
                <a:lnTo>
                  <a:pt x="1267" y="15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25" name="Rectangle 23">
            <a:extLst>
              <a:ext uri="{FF2B5EF4-FFF2-40B4-BE49-F238E27FC236}">
                <a16:creationId xmlns:a16="http://schemas.microsoft.com/office/drawing/2014/main" id="{114826A4-F8F8-4A31-8790-5C63469E9B1F}"/>
              </a:ext>
            </a:extLst>
          </p:cNvPr>
          <p:cNvSpPr>
            <a:spLocks noChangeArrowheads="1"/>
          </p:cNvSpPr>
          <p:nvPr/>
        </p:nvSpPr>
        <p:spPr bwMode="auto">
          <a:xfrm>
            <a:off x="5469781" y="4941125"/>
            <a:ext cx="369888" cy="25400"/>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26" name="Freeform 24">
            <a:extLst>
              <a:ext uri="{FF2B5EF4-FFF2-40B4-BE49-F238E27FC236}">
                <a16:creationId xmlns:a16="http://schemas.microsoft.com/office/drawing/2014/main" id="{13F0FB94-6CB6-469A-AE35-92C444DE70FC}"/>
              </a:ext>
            </a:extLst>
          </p:cNvPr>
          <p:cNvSpPr>
            <a:spLocks/>
          </p:cNvSpPr>
          <p:nvPr/>
        </p:nvSpPr>
        <p:spPr bwMode="auto">
          <a:xfrm>
            <a:off x="5079256" y="3312350"/>
            <a:ext cx="390525" cy="692150"/>
          </a:xfrm>
          <a:custGeom>
            <a:avLst/>
            <a:gdLst>
              <a:gd name="T0" fmla="*/ 2147483647 w 1232"/>
              <a:gd name="T1" fmla="*/ 0 h 2176"/>
              <a:gd name="T2" fmla="*/ 2147483647 w 1232"/>
              <a:gd name="T3" fmla="*/ 2147483647 h 2176"/>
              <a:gd name="T4" fmla="*/ 0 w 1232"/>
              <a:gd name="T5" fmla="*/ 2147483647 h 2176"/>
              <a:gd name="T6" fmla="*/ 2147483647 w 1232"/>
              <a:gd name="T7" fmla="*/ 2147483647 h 2176"/>
              <a:gd name="T8" fmla="*/ 2147483647 w 1232"/>
              <a:gd name="T9" fmla="*/ 2147483647 h 2176"/>
              <a:gd name="T10" fmla="*/ 2147483647 w 1232"/>
              <a:gd name="T11" fmla="*/ 0 h 2176"/>
              <a:gd name="T12" fmla="*/ 2147483647 w 1232"/>
              <a:gd name="T13" fmla="*/ 0 h 2176"/>
              <a:gd name="T14" fmla="*/ 2147483647 w 1232"/>
              <a:gd name="T15" fmla="*/ 0 h 2176"/>
              <a:gd name="T16" fmla="*/ 2147483647 w 1232"/>
              <a:gd name="T17" fmla="*/ 2147483647 h 2176"/>
              <a:gd name="T18" fmla="*/ 2147483647 w 1232"/>
              <a:gd name="T19" fmla="*/ 0 h 2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2"/>
              <a:gd name="T31" fmla="*/ 0 h 2176"/>
              <a:gd name="T32" fmla="*/ 1232 w 1232"/>
              <a:gd name="T33" fmla="*/ 2176 h 2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2" h="2176">
                <a:moveTo>
                  <a:pt x="1198" y="0"/>
                </a:moveTo>
                <a:lnTo>
                  <a:pt x="1162" y="22"/>
                </a:lnTo>
                <a:lnTo>
                  <a:pt x="0" y="2137"/>
                </a:lnTo>
                <a:lnTo>
                  <a:pt x="70" y="2176"/>
                </a:lnTo>
                <a:lnTo>
                  <a:pt x="1232" y="60"/>
                </a:lnTo>
                <a:lnTo>
                  <a:pt x="1198" y="0"/>
                </a:lnTo>
                <a:lnTo>
                  <a:pt x="1174" y="0"/>
                </a:lnTo>
                <a:lnTo>
                  <a:pt x="1162" y="22"/>
                </a:lnTo>
                <a:lnTo>
                  <a:pt x="119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27" name="Rectangle 25">
            <a:extLst>
              <a:ext uri="{FF2B5EF4-FFF2-40B4-BE49-F238E27FC236}">
                <a16:creationId xmlns:a16="http://schemas.microsoft.com/office/drawing/2014/main" id="{632B5F2A-941D-4571-A39F-EDAC6A0FEE53}"/>
              </a:ext>
            </a:extLst>
          </p:cNvPr>
          <p:cNvSpPr>
            <a:spLocks noChangeArrowheads="1"/>
          </p:cNvSpPr>
          <p:nvPr/>
        </p:nvSpPr>
        <p:spPr bwMode="auto">
          <a:xfrm>
            <a:off x="5460256" y="3312350"/>
            <a:ext cx="360363" cy="2698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28" name="Freeform 26">
            <a:extLst>
              <a:ext uri="{FF2B5EF4-FFF2-40B4-BE49-F238E27FC236}">
                <a16:creationId xmlns:a16="http://schemas.microsoft.com/office/drawing/2014/main" id="{B0278EDC-9F96-41C1-87BE-2B17484986F9}"/>
              </a:ext>
            </a:extLst>
          </p:cNvPr>
          <p:cNvSpPr>
            <a:spLocks/>
          </p:cNvSpPr>
          <p:nvPr/>
        </p:nvSpPr>
        <p:spPr bwMode="auto">
          <a:xfrm>
            <a:off x="3242519" y="4380737"/>
            <a:ext cx="2163762" cy="630238"/>
          </a:xfrm>
          <a:custGeom>
            <a:avLst/>
            <a:gdLst>
              <a:gd name="T0" fmla="*/ 2147483647 w 6813"/>
              <a:gd name="T1" fmla="*/ 0 h 1983"/>
              <a:gd name="T2" fmla="*/ 0 w 6813"/>
              <a:gd name="T3" fmla="*/ 2147483647 h 1983"/>
              <a:gd name="T4" fmla="*/ 2147483647 w 6813"/>
              <a:gd name="T5" fmla="*/ 2147483647 h 1983"/>
              <a:gd name="T6" fmla="*/ 2147483647 w 6813"/>
              <a:gd name="T7" fmla="*/ 2147483647 h 1983"/>
              <a:gd name="T8" fmla="*/ 2147483647 w 6813"/>
              <a:gd name="T9" fmla="*/ 0 h 1983"/>
              <a:gd name="T10" fmla="*/ 0 60000 65536"/>
              <a:gd name="T11" fmla="*/ 0 60000 65536"/>
              <a:gd name="T12" fmla="*/ 0 60000 65536"/>
              <a:gd name="T13" fmla="*/ 0 60000 65536"/>
              <a:gd name="T14" fmla="*/ 0 60000 65536"/>
              <a:gd name="T15" fmla="*/ 0 w 6813"/>
              <a:gd name="T16" fmla="*/ 0 h 1983"/>
              <a:gd name="T17" fmla="*/ 6813 w 6813"/>
              <a:gd name="T18" fmla="*/ 1983 h 1983"/>
            </a:gdLst>
            <a:ahLst/>
            <a:cxnLst>
              <a:cxn ang="T10">
                <a:pos x="T0" y="T1"/>
              </a:cxn>
              <a:cxn ang="T11">
                <a:pos x="T2" y="T3"/>
              </a:cxn>
              <a:cxn ang="T12">
                <a:pos x="T4" y="T5"/>
              </a:cxn>
              <a:cxn ang="T13">
                <a:pos x="T6" y="T7"/>
              </a:cxn>
              <a:cxn ang="T14">
                <a:pos x="T8" y="T9"/>
              </a:cxn>
            </a:cxnLst>
            <a:rect l="T15" t="T16" r="T17" b="T18"/>
            <a:pathLst>
              <a:path w="6813" h="1983">
                <a:moveTo>
                  <a:pt x="6781" y="0"/>
                </a:moveTo>
                <a:lnTo>
                  <a:pt x="0" y="1871"/>
                </a:lnTo>
                <a:lnTo>
                  <a:pt x="31" y="1983"/>
                </a:lnTo>
                <a:lnTo>
                  <a:pt x="6813" y="111"/>
                </a:lnTo>
                <a:lnTo>
                  <a:pt x="6781" y="0"/>
                </a:lnTo>
                <a:close/>
              </a:path>
            </a:pathLst>
          </a:custGeom>
          <a:solidFill>
            <a:srgbClr val="0092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29" name="Freeform 27">
            <a:extLst>
              <a:ext uri="{FF2B5EF4-FFF2-40B4-BE49-F238E27FC236}">
                <a16:creationId xmlns:a16="http://schemas.microsoft.com/office/drawing/2014/main" id="{E1B2CBF6-50EA-435B-952D-F2906326C3B5}"/>
              </a:ext>
            </a:extLst>
          </p:cNvPr>
          <p:cNvSpPr>
            <a:spLocks/>
          </p:cNvSpPr>
          <p:nvPr/>
        </p:nvSpPr>
        <p:spPr bwMode="auto">
          <a:xfrm>
            <a:off x="3244106" y="3906075"/>
            <a:ext cx="2122488" cy="646112"/>
          </a:xfrm>
          <a:custGeom>
            <a:avLst/>
            <a:gdLst>
              <a:gd name="T0" fmla="*/ 2147483647 w 6687"/>
              <a:gd name="T1" fmla="*/ 0 h 2036"/>
              <a:gd name="T2" fmla="*/ 0 w 6687"/>
              <a:gd name="T3" fmla="*/ 2147483647 h 2036"/>
              <a:gd name="T4" fmla="*/ 2147483647 w 6687"/>
              <a:gd name="T5" fmla="*/ 2147483647 h 2036"/>
              <a:gd name="T6" fmla="*/ 2147483647 w 6687"/>
              <a:gd name="T7" fmla="*/ 2147483647 h 2036"/>
              <a:gd name="T8" fmla="*/ 2147483647 w 6687"/>
              <a:gd name="T9" fmla="*/ 0 h 2036"/>
              <a:gd name="T10" fmla="*/ 0 60000 65536"/>
              <a:gd name="T11" fmla="*/ 0 60000 65536"/>
              <a:gd name="T12" fmla="*/ 0 60000 65536"/>
              <a:gd name="T13" fmla="*/ 0 60000 65536"/>
              <a:gd name="T14" fmla="*/ 0 60000 65536"/>
              <a:gd name="T15" fmla="*/ 0 w 6687"/>
              <a:gd name="T16" fmla="*/ 0 h 2036"/>
              <a:gd name="T17" fmla="*/ 6687 w 6687"/>
              <a:gd name="T18" fmla="*/ 2036 h 2036"/>
            </a:gdLst>
            <a:ahLst/>
            <a:cxnLst>
              <a:cxn ang="T10">
                <a:pos x="T0" y="T1"/>
              </a:cxn>
              <a:cxn ang="T11">
                <a:pos x="T2" y="T3"/>
              </a:cxn>
              <a:cxn ang="T12">
                <a:pos x="T4" y="T5"/>
              </a:cxn>
              <a:cxn ang="T13">
                <a:pos x="T6" y="T7"/>
              </a:cxn>
              <a:cxn ang="T14">
                <a:pos x="T8" y="T9"/>
              </a:cxn>
            </a:cxnLst>
            <a:rect l="T15" t="T16" r="T17" b="T18"/>
            <a:pathLst>
              <a:path w="6687" h="2036">
                <a:moveTo>
                  <a:pt x="6655" y="0"/>
                </a:moveTo>
                <a:lnTo>
                  <a:pt x="0" y="1926"/>
                </a:lnTo>
                <a:lnTo>
                  <a:pt x="31" y="2036"/>
                </a:lnTo>
                <a:lnTo>
                  <a:pt x="6687" y="110"/>
                </a:lnTo>
                <a:lnTo>
                  <a:pt x="6655" y="0"/>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30" name="Freeform 28">
            <a:extLst>
              <a:ext uri="{FF2B5EF4-FFF2-40B4-BE49-F238E27FC236}">
                <a16:creationId xmlns:a16="http://schemas.microsoft.com/office/drawing/2014/main" id="{D854B8F3-5E25-4B4F-8BC7-64F990FA4A6A}"/>
              </a:ext>
            </a:extLst>
          </p:cNvPr>
          <p:cNvSpPr>
            <a:spLocks/>
          </p:cNvSpPr>
          <p:nvPr/>
        </p:nvSpPr>
        <p:spPr bwMode="auto">
          <a:xfrm>
            <a:off x="7711331" y="3512375"/>
            <a:ext cx="368300" cy="1284287"/>
          </a:xfrm>
          <a:custGeom>
            <a:avLst/>
            <a:gdLst>
              <a:gd name="T0" fmla="*/ 2147483647 w 1157"/>
              <a:gd name="T1" fmla="*/ 2147483647 h 4041"/>
              <a:gd name="T2" fmla="*/ 2147483647 w 1157"/>
              <a:gd name="T3" fmla="*/ 2147483647 h 4041"/>
              <a:gd name="T4" fmla="*/ 2147483647 w 1157"/>
              <a:gd name="T5" fmla="*/ 2147483647 h 4041"/>
              <a:gd name="T6" fmla="*/ 0 w 1157"/>
              <a:gd name="T7" fmla="*/ 2147483647 h 4041"/>
              <a:gd name="T8" fmla="*/ 2147483647 w 1157"/>
              <a:gd name="T9" fmla="*/ 2147483647 h 4041"/>
              <a:gd name="T10" fmla="*/ 2147483647 w 1157"/>
              <a:gd name="T11" fmla="*/ 2147483647 h 4041"/>
              <a:gd name="T12" fmla="*/ 0 w 1157"/>
              <a:gd name="T13" fmla="*/ 2147483647 h 4041"/>
              <a:gd name="T14" fmla="*/ 2147483647 w 1157"/>
              <a:gd name="T15" fmla="*/ 0 h 4041"/>
              <a:gd name="T16" fmla="*/ 2147483647 w 1157"/>
              <a:gd name="T17" fmla="*/ 2147483647 h 4041"/>
              <a:gd name="T18" fmla="*/ 2147483647 w 1157"/>
              <a:gd name="T19" fmla="*/ 2147483647 h 4041"/>
              <a:gd name="T20" fmla="*/ 2147483647 w 1157"/>
              <a:gd name="T21" fmla="*/ 2147483647 h 40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7"/>
              <a:gd name="T34" fmla="*/ 0 h 4041"/>
              <a:gd name="T35" fmla="*/ 1157 w 1157"/>
              <a:gd name="T36" fmla="*/ 4041 h 40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7" h="4041">
                <a:moveTo>
                  <a:pt x="849" y="2640"/>
                </a:moveTo>
                <a:lnTo>
                  <a:pt x="1157" y="2640"/>
                </a:lnTo>
                <a:lnTo>
                  <a:pt x="578" y="4041"/>
                </a:lnTo>
                <a:lnTo>
                  <a:pt x="0" y="2640"/>
                </a:lnTo>
                <a:lnTo>
                  <a:pt x="308" y="2640"/>
                </a:lnTo>
                <a:lnTo>
                  <a:pt x="308" y="1401"/>
                </a:lnTo>
                <a:lnTo>
                  <a:pt x="0" y="1401"/>
                </a:lnTo>
                <a:lnTo>
                  <a:pt x="578" y="0"/>
                </a:lnTo>
                <a:lnTo>
                  <a:pt x="1157" y="1401"/>
                </a:lnTo>
                <a:lnTo>
                  <a:pt x="849" y="1401"/>
                </a:lnTo>
                <a:lnTo>
                  <a:pt x="849" y="2640"/>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31" name="Freeform 29">
            <a:extLst>
              <a:ext uri="{FF2B5EF4-FFF2-40B4-BE49-F238E27FC236}">
                <a16:creationId xmlns:a16="http://schemas.microsoft.com/office/drawing/2014/main" id="{969CE5BD-C77C-4844-B2E0-E78E0964077E}"/>
              </a:ext>
            </a:extLst>
          </p:cNvPr>
          <p:cNvSpPr>
            <a:spLocks/>
          </p:cNvSpPr>
          <p:nvPr/>
        </p:nvSpPr>
        <p:spPr bwMode="auto">
          <a:xfrm>
            <a:off x="7711331" y="3512375"/>
            <a:ext cx="368300" cy="1284287"/>
          </a:xfrm>
          <a:custGeom>
            <a:avLst/>
            <a:gdLst>
              <a:gd name="T0" fmla="*/ 2147483647 w 1157"/>
              <a:gd name="T1" fmla="*/ 2147483647 h 4041"/>
              <a:gd name="T2" fmla="*/ 2147483647 w 1157"/>
              <a:gd name="T3" fmla="*/ 2147483647 h 4041"/>
              <a:gd name="T4" fmla="*/ 2147483647 w 1157"/>
              <a:gd name="T5" fmla="*/ 2147483647 h 4041"/>
              <a:gd name="T6" fmla="*/ 0 w 1157"/>
              <a:gd name="T7" fmla="*/ 2147483647 h 4041"/>
              <a:gd name="T8" fmla="*/ 2147483647 w 1157"/>
              <a:gd name="T9" fmla="*/ 2147483647 h 4041"/>
              <a:gd name="T10" fmla="*/ 2147483647 w 1157"/>
              <a:gd name="T11" fmla="*/ 2147483647 h 4041"/>
              <a:gd name="T12" fmla="*/ 0 w 1157"/>
              <a:gd name="T13" fmla="*/ 2147483647 h 4041"/>
              <a:gd name="T14" fmla="*/ 2147483647 w 1157"/>
              <a:gd name="T15" fmla="*/ 0 h 4041"/>
              <a:gd name="T16" fmla="*/ 2147483647 w 1157"/>
              <a:gd name="T17" fmla="*/ 2147483647 h 4041"/>
              <a:gd name="T18" fmla="*/ 2147483647 w 1157"/>
              <a:gd name="T19" fmla="*/ 2147483647 h 4041"/>
              <a:gd name="T20" fmla="*/ 2147483647 w 1157"/>
              <a:gd name="T21" fmla="*/ 2147483647 h 40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7"/>
              <a:gd name="T34" fmla="*/ 0 h 4041"/>
              <a:gd name="T35" fmla="*/ 1157 w 1157"/>
              <a:gd name="T36" fmla="*/ 4041 h 40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7" h="4041">
                <a:moveTo>
                  <a:pt x="849" y="2640"/>
                </a:moveTo>
                <a:lnTo>
                  <a:pt x="1157" y="2640"/>
                </a:lnTo>
                <a:lnTo>
                  <a:pt x="578" y="4041"/>
                </a:lnTo>
                <a:lnTo>
                  <a:pt x="0" y="2640"/>
                </a:lnTo>
                <a:lnTo>
                  <a:pt x="308" y="2640"/>
                </a:lnTo>
                <a:lnTo>
                  <a:pt x="308" y="1401"/>
                </a:lnTo>
                <a:lnTo>
                  <a:pt x="0" y="1401"/>
                </a:lnTo>
                <a:lnTo>
                  <a:pt x="578" y="0"/>
                </a:lnTo>
                <a:lnTo>
                  <a:pt x="1157" y="1401"/>
                </a:lnTo>
                <a:lnTo>
                  <a:pt x="849" y="1401"/>
                </a:lnTo>
                <a:lnTo>
                  <a:pt x="849" y="2640"/>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32" name="Freeform 30">
            <a:extLst>
              <a:ext uri="{FF2B5EF4-FFF2-40B4-BE49-F238E27FC236}">
                <a16:creationId xmlns:a16="http://schemas.microsoft.com/office/drawing/2014/main" id="{6FE72CAC-FB1F-4613-8E3C-55D9B666FD73}"/>
              </a:ext>
            </a:extLst>
          </p:cNvPr>
          <p:cNvSpPr>
            <a:spLocks/>
          </p:cNvSpPr>
          <p:nvPr/>
        </p:nvSpPr>
        <p:spPr bwMode="auto">
          <a:xfrm>
            <a:off x="7781181" y="3610800"/>
            <a:ext cx="228600" cy="1087437"/>
          </a:xfrm>
          <a:custGeom>
            <a:avLst/>
            <a:gdLst>
              <a:gd name="T0" fmla="*/ 2147483647 w 721"/>
              <a:gd name="T1" fmla="*/ 2147483647 h 3422"/>
              <a:gd name="T2" fmla="*/ 2147483647 w 721"/>
              <a:gd name="T3" fmla="*/ 2147483647 h 3422"/>
              <a:gd name="T4" fmla="*/ 2147483647 w 721"/>
              <a:gd name="T5" fmla="*/ 2147483647 h 3422"/>
              <a:gd name="T6" fmla="*/ 2147483647 w 721"/>
              <a:gd name="T7" fmla="*/ 0 h 3422"/>
              <a:gd name="T8" fmla="*/ 0 w 721"/>
              <a:gd name="T9" fmla="*/ 2147483647 h 3422"/>
              <a:gd name="T10" fmla="*/ 2147483647 w 721"/>
              <a:gd name="T11" fmla="*/ 2147483647 h 3422"/>
              <a:gd name="T12" fmla="*/ 2147483647 w 721"/>
              <a:gd name="T13" fmla="*/ 2147483647 h 3422"/>
              <a:gd name="T14" fmla="*/ 0 w 721"/>
              <a:gd name="T15" fmla="*/ 2147483647 h 3422"/>
              <a:gd name="T16" fmla="*/ 2147483647 w 721"/>
              <a:gd name="T17" fmla="*/ 2147483647 h 3422"/>
              <a:gd name="T18" fmla="*/ 2147483647 w 721"/>
              <a:gd name="T19" fmla="*/ 2147483647 h 3422"/>
              <a:gd name="T20" fmla="*/ 2147483647 w 721"/>
              <a:gd name="T21" fmla="*/ 2147483647 h 34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1"/>
              <a:gd name="T34" fmla="*/ 0 h 3422"/>
              <a:gd name="T35" fmla="*/ 721 w 721"/>
              <a:gd name="T36" fmla="*/ 3422 h 34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1" h="3422">
                <a:moveTo>
                  <a:pt x="540" y="2551"/>
                </a:moveTo>
                <a:lnTo>
                  <a:pt x="540" y="874"/>
                </a:lnTo>
                <a:lnTo>
                  <a:pt x="721" y="874"/>
                </a:lnTo>
                <a:lnTo>
                  <a:pt x="360" y="0"/>
                </a:lnTo>
                <a:lnTo>
                  <a:pt x="0" y="874"/>
                </a:lnTo>
                <a:lnTo>
                  <a:pt x="181" y="874"/>
                </a:lnTo>
                <a:lnTo>
                  <a:pt x="181" y="2551"/>
                </a:lnTo>
                <a:lnTo>
                  <a:pt x="0" y="2551"/>
                </a:lnTo>
                <a:lnTo>
                  <a:pt x="360" y="3422"/>
                </a:lnTo>
                <a:lnTo>
                  <a:pt x="721" y="2551"/>
                </a:lnTo>
                <a:lnTo>
                  <a:pt x="540" y="25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33" name="Freeform 31">
            <a:extLst>
              <a:ext uri="{FF2B5EF4-FFF2-40B4-BE49-F238E27FC236}">
                <a16:creationId xmlns:a16="http://schemas.microsoft.com/office/drawing/2014/main" id="{0C3A8C20-46A5-42A7-BBAD-46B8CC629F53}"/>
              </a:ext>
            </a:extLst>
          </p:cNvPr>
          <p:cNvSpPr>
            <a:spLocks/>
          </p:cNvSpPr>
          <p:nvPr/>
        </p:nvSpPr>
        <p:spPr bwMode="auto">
          <a:xfrm>
            <a:off x="7781181" y="3610800"/>
            <a:ext cx="228600" cy="1087437"/>
          </a:xfrm>
          <a:custGeom>
            <a:avLst/>
            <a:gdLst>
              <a:gd name="T0" fmla="*/ 2147483647 w 721"/>
              <a:gd name="T1" fmla="*/ 2147483647 h 3422"/>
              <a:gd name="T2" fmla="*/ 2147483647 w 721"/>
              <a:gd name="T3" fmla="*/ 2147483647 h 3422"/>
              <a:gd name="T4" fmla="*/ 2147483647 w 721"/>
              <a:gd name="T5" fmla="*/ 2147483647 h 3422"/>
              <a:gd name="T6" fmla="*/ 2147483647 w 721"/>
              <a:gd name="T7" fmla="*/ 0 h 3422"/>
              <a:gd name="T8" fmla="*/ 0 w 721"/>
              <a:gd name="T9" fmla="*/ 2147483647 h 3422"/>
              <a:gd name="T10" fmla="*/ 2147483647 w 721"/>
              <a:gd name="T11" fmla="*/ 2147483647 h 3422"/>
              <a:gd name="T12" fmla="*/ 2147483647 w 721"/>
              <a:gd name="T13" fmla="*/ 2147483647 h 3422"/>
              <a:gd name="T14" fmla="*/ 0 w 721"/>
              <a:gd name="T15" fmla="*/ 2147483647 h 3422"/>
              <a:gd name="T16" fmla="*/ 2147483647 w 721"/>
              <a:gd name="T17" fmla="*/ 2147483647 h 3422"/>
              <a:gd name="T18" fmla="*/ 2147483647 w 721"/>
              <a:gd name="T19" fmla="*/ 2147483647 h 3422"/>
              <a:gd name="T20" fmla="*/ 2147483647 w 721"/>
              <a:gd name="T21" fmla="*/ 2147483647 h 34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1"/>
              <a:gd name="T34" fmla="*/ 0 h 3422"/>
              <a:gd name="T35" fmla="*/ 721 w 721"/>
              <a:gd name="T36" fmla="*/ 3422 h 34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1" h="3422">
                <a:moveTo>
                  <a:pt x="540" y="2551"/>
                </a:moveTo>
                <a:lnTo>
                  <a:pt x="540" y="874"/>
                </a:lnTo>
                <a:lnTo>
                  <a:pt x="721" y="874"/>
                </a:lnTo>
                <a:lnTo>
                  <a:pt x="360" y="0"/>
                </a:lnTo>
                <a:lnTo>
                  <a:pt x="0" y="874"/>
                </a:lnTo>
                <a:lnTo>
                  <a:pt x="181" y="874"/>
                </a:lnTo>
                <a:lnTo>
                  <a:pt x="181" y="2551"/>
                </a:lnTo>
                <a:lnTo>
                  <a:pt x="0" y="2551"/>
                </a:lnTo>
                <a:lnTo>
                  <a:pt x="360" y="3422"/>
                </a:lnTo>
                <a:lnTo>
                  <a:pt x="721" y="2551"/>
                </a:lnTo>
                <a:lnTo>
                  <a:pt x="540" y="2551"/>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34" name="Freeform 40">
            <a:extLst>
              <a:ext uri="{FF2B5EF4-FFF2-40B4-BE49-F238E27FC236}">
                <a16:creationId xmlns:a16="http://schemas.microsoft.com/office/drawing/2014/main" id="{464FCD0E-1B53-4CA0-B071-F0DA352BC68F}"/>
              </a:ext>
            </a:extLst>
          </p:cNvPr>
          <p:cNvSpPr>
            <a:spLocks/>
          </p:cNvSpPr>
          <p:nvPr/>
        </p:nvSpPr>
        <p:spPr bwMode="auto">
          <a:xfrm>
            <a:off x="3237756" y="3509200"/>
            <a:ext cx="92075" cy="123825"/>
          </a:xfrm>
          <a:custGeom>
            <a:avLst/>
            <a:gdLst>
              <a:gd name="T0" fmla="*/ 0 w 294"/>
              <a:gd name="T1" fmla="*/ 0 h 387"/>
              <a:gd name="T2" fmla="*/ 2147483647 w 294"/>
              <a:gd name="T3" fmla="*/ 0 h 387"/>
              <a:gd name="T4" fmla="*/ 2147483647 w 294"/>
              <a:gd name="T5" fmla="*/ 2147483647 h 387"/>
              <a:gd name="T6" fmla="*/ 2147483647 w 294"/>
              <a:gd name="T7" fmla="*/ 2147483647 h 387"/>
              <a:gd name="T8" fmla="*/ 0 w 294"/>
              <a:gd name="T9" fmla="*/ 2147483647 h 387"/>
              <a:gd name="T10" fmla="*/ 2147483647 w 294"/>
              <a:gd name="T11" fmla="*/ 2147483647 h 387"/>
              <a:gd name="T12" fmla="*/ 0 w 294"/>
              <a:gd name="T13" fmla="*/ 0 h 387"/>
              <a:gd name="T14" fmla="*/ 0 60000 65536"/>
              <a:gd name="T15" fmla="*/ 0 60000 65536"/>
              <a:gd name="T16" fmla="*/ 0 60000 65536"/>
              <a:gd name="T17" fmla="*/ 0 60000 65536"/>
              <a:gd name="T18" fmla="*/ 0 60000 65536"/>
              <a:gd name="T19" fmla="*/ 0 60000 65536"/>
              <a:gd name="T20" fmla="*/ 0 60000 65536"/>
              <a:gd name="T21" fmla="*/ 0 w 294"/>
              <a:gd name="T22" fmla="*/ 0 h 387"/>
              <a:gd name="T23" fmla="*/ 294 w 294"/>
              <a:gd name="T24" fmla="*/ 387 h 3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4" h="387">
                <a:moveTo>
                  <a:pt x="0" y="0"/>
                </a:moveTo>
                <a:lnTo>
                  <a:pt x="73" y="0"/>
                </a:lnTo>
                <a:lnTo>
                  <a:pt x="294" y="341"/>
                </a:lnTo>
                <a:lnTo>
                  <a:pt x="221" y="387"/>
                </a:lnTo>
                <a:lnTo>
                  <a:pt x="0" y="46"/>
                </a:lnTo>
                <a:lnTo>
                  <a:pt x="73" y="46"/>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35" name="Freeform 42">
            <a:extLst>
              <a:ext uri="{FF2B5EF4-FFF2-40B4-BE49-F238E27FC236}">
                <a16:creationId xmlns:a16="http://schemas.microsoft.com/office/drawing/2014/main" id="{5B0B99F6-7944-4CB1-9211-8EC0EF4FCF61}"/>
              </a:ext>
            </a:extLst>
          </p:cNvPr>
          <p:cNvSpPr>
            <a:spLocks/>
          </p:cNvSpPr>
          <p:nvPr/>
        </p:nvSpPr>
        <p:spPr bwMode="auto">
          <a:xfrm>
            <a:off x="3166319" y="3509200"/>
            <a:ext cx="93662" cy="123825"/>
          </a:xfrm>
          <a:custGeom>
            <a:avLst/>
            <a:gdLst>
              <a:gd name="T0" fmla="*/ 2147483647 w 294"/>
              <a:gd name="T1" fmla="*/ 2147483647 h 387"/>
              <a:gd name="T2" fmla="*/ 0 w 294"/>
              <a:gd name="T3" fmla="*/ 2147483647 h 387"/>
              <a:gd name="T4" fmla="*/ 2147483647 w 294"/>
              <a:gd name="T5" fmla="*/ 0 h 387"/>
              <a:gd name="T6" fmla="*/ 2147483647 w 294"/>
              <a:gd name="T7" fmla="*/ 2147483647 h 387"/>
              <a:gd name="T8" fmla="*/ 2147483647 w 294"/>
              <a:gd name="T9" fmla="*/ 2147483647 h 387"/>
              <a:gd name="T10" fmla="*/ 2147483647 w 294"/>
              <a:gd name="T11" fmla="*/ 2147483647 h 387"/>
              <a:gd name="T12" fmla="*/ 0 60000 65536"/>
              <a:gd name="T13" fmla="*/ 0 60000 65536"/>
              <a:gd name="T14" fmla="*/ 0 60000 65536"/>
              <a:gd name="T15" fmla="*/ 0 60000 65536"/>
              <a:gd name="T16" fmla="*/ 0 60000 65536"/>
              <a:gd name="T17" fmla="*/ 0 60000 65536"/>
              <a:gd name="T18" fmla="*/ 0 w 294"/>
              <a:gd name="T19" fmla="*/ 0 h 387"/>
              <a:gd name="T20" fmla="*/ 294 w 294"/>
              <a:gd name="T21" fmla="*/ 387 h 387"/>
            </a:gdLst>
            <a:ahLst/>
            <a:cxnLst>
              <a:cxn ang="T12">
                <a:pos x="T0" y="T1"/>
              </a:cxn>
              <a:cxn ang="T13">
                <a:pos x="T2" y="T3"/>
              </a:cxn>
              <a:cxn ang="T14">
                <a:pos x="T4" y="T5"/>
              </a:cxn>
              <a:cxn ang="T15">
                <a:pos x="T6" y="T7"/>
              </a:cxn>
              <a:cxn ang="T16">
                <a:pos x="T8" y="T9"/>
              </a:cxn>
              <a:cxn ang="T17">
                <a:pos x="T10" y="T11"/>
              </a:cxn>
            </a:cxnLst>
            <a:rect l="T18" t="T19" r="T20" b="T21"/>
            <a:pathLst>
              <a:path w="294" h="387">
                <a:moveTo>
                  <a:pt x="37" y="365"/>
                </a:moveTo>
                <a:lnTo>
                  <a:pt x="0" y="341"/>
                </a:lnTo>
                <a:lnTo>
                  <a:pt x="221" y="0"/>
                </a:lnTo>
                <a:lnTo>
                  <a:pt x="294" y="46"/>
                </a:lnTo>
                <a:lnTo>
                  <a:pt x="73" y="387"/>
                </a:lnTo>
                <a:lnTo>
                  <a:pt x="37" y="36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36" name="Freeform 43">
            <a:extLst>
              <a:ext uri="{FF2B5EF4-FFF2-40B4-BE49-F238E27FC236}">
                <a16:creationId xmlns:a16="http://schemas.microsoft.com/office/drawing/2014/main" id="{ADF5C5CA-04EB-4AF4-9BB1-3D0159722356}"/>
              </a:ext>
            </a:extLst>
          </p:cNvPr>
          <p:cNvSpPr>
            <a:spLocks/>
          </p:cNvSpPr>
          <p:nvPr/>
        </p:nvSpPr>
        <p:spPr bwMode="auto">
          <a:xfrm>
            <a:off x="3234581" y="3539362"/>
            <a:ext cx="30163" cy="1876425"/>
          </a:xfrm>
          <a:custGeom>
            <a:avLst/>
            <a:gdLst>
              <a:gd name="T0" fmla="*/ 2147483647 w 91"/>
              <a:gd name="T1" fmla="*/ 2147483647 h 5913"/>
              <a:gd name="T2" fmla="*/ 2147483647 w 91"/>
              <a:gd name="T3" fmla="*/ 2147483647 h 5913"/>
              <a:gd name="T4" fmla="*/ 2147483647 w 91"/>
              <a:gd name="T5" fmla="*/ 0 h 5913"/>
              <a:gd name="T6" fmla="*/ 0 w 91"/>
              <a:gd name="T7" fmla="*/ 0 h 5913"/>
              <a:gd name="T8" fmla="*/ 2147483647 w 91"/>
              <a:gd name="T9" fmla="*/ 2147483647 h 5913"/>
              <a:gd name="T10" fmla="*/ 2147483647 w 91"/>
              <a:gd name="T11" fmla="*/ 2147483647 h 5913"/>
              <a:gd name="T12" fmla="*/ 2147483647 w 91"/>
              <a:gd name="T13" fmla="*/ 2147483647 h 5913"/>
              <a:gd name="T14" fmla="*/ 2147483647 w 91"/>
              <a:gd name="T15" fmla="*/ 2147483647 h 5913"/>
              <a:gd name="T16" fmla="*/ 2147483647 w 91"/>
              <a:gd name="T17" fmla="*/ 2147483647 h 59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5913"/>
              <a:gd name="T29" fmla="*/ 91 w 91"/>
              <a:gd name="T30" fmla="*/ 5913 h 59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5913">
                <a:moveTo>
                  <a:pt x="48" y="5913"/>
                </a:moveTo>
                <a:lnTo>
                  <a:pt x="91" y="5869"/>
                </a:lnTo>
                <a:lnTo>
                  <a:pt x="85" y="0"/>
                </a:lnTo>
                <a:lnTo>
                  <a:pt x="0" y="0"/>
                </a:lnTo>
                <a:lnTo>
                  <a:pt x="4" y="5869"/>
                </a:lnTo>
                <a:lnTo>
                  <a:pt x="48" y="5913"/>
                </a:lnTo>
                <a:lnTo>
                  <a:pt x="4" y="5869"/>
                </a:lnTo>
                <a:lnTo>
                  <a:pt x="4" y="5913"/>
                </a:lnTo>
                <a:lnTo>
                  <a:pt x="48" y="59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37" name="Freeform 44">
            <a:extLst>
              <a:ext uri="{FF2B5EF4-FFF2-40B4-BE49-F238E27FC236}">
                <a16:creationId xmlns:a16="http://schemas.microsoft.com/office/drawing/2014/main" id="{417757B6-FCB8-4D47-ADBB-E98A088576AA}"/>
              </a:ext>
            </a:extLst>
          </p:cNvPr>
          <p:cNvSpPr>
            <a:spLocks/>
          </p:cNvSpPr>
          <p:nvPr/>
        </p:nvSpPr>
        <p:spPr bwMode="auto">
          <a:xfrm>
            <a:off x="3250456" y="5388800"/>
            <a:ext cx="2163763" cy="33337"/>
          </a:xfrm>
          <a:custGeom>
            <a:avLst/>
            <a:gdLst>
              <a:gd name="T0" fmla="*/ 2147483647 w 6814"/>
              <a:gd name="T1" fmla="*/ 2147483647 h 103"/>
              <a:gd name="T2" fmla="*/ 0 w 6814"/>
              <a:gd name="T3" fmla="*/ 0 h 103"/>
              <a:gd name="T4" fmla="*/ 0 w 6814"/>
              <a:gd name="T5" fmla="*/ 2147483647 h 103"/>
              <a:gd name="T6" fmla="*/ 2147483647 w 6814"/>
              <a:gd name="T7" fmla="*/ 2147483647 h 103"/>
              <a:gd name="T8" fmla="*/ 2147483647 w 6814"/>
              <a:gd name="T9" fmla="*/ 2147483647 h 103"/>
              <a:gd name="T10" fmla="*/ 0 60000 65536"/>
              <a:gd name="T11" fmla="*/ 0 60000 65536"/>
              <a:gd name="T12" fmla="*/ 0 60000 65536"/>
              <a:gd name="T13" fmla="*/ 0 60000 65536"/>
              <a:gd name="T14" fmla="*/ 0 60000 65536"/>
              <a:gd name="T15" fmla="*/ 0 w 6814"/>
              <a:gd name="T16" fmla="*/ 0 h 103"/>
              <a:gd name="T17" fmla="*/ 6814 w 6814"/>
              <a:gd name="T18" fmla="*/ 103 h 103"/>
            </a:gdLst>
            <a:ahLst/>
            <a:cxnLst>
              <a:cxn ang="T10">
                <a:pos x="T0" y="T1"/>
              </a:cxn>
              <a:cxn ang="T11">
                <a:pos x="T2" y="T3"/>
              </a:cxn>
              <a:cxn ang="T12">
                <a:pos x="T4" y="T5"/>
              </a:cxn>
              <a:cxn ang="T13">
                <a:pos x="T6" y="T7"/>
              </a:cxn>
              <a:cxn ang="T14">
                <a:pos x="T8" y="T9"/>
              </a:cxn>
            </a:cxnLst>
            <a:rect l="T15" t="T16" r="T17" b="T18"/>
            <a:pathLst>
              <a:path w="6814" h="103">
                <a:moveTo>
                  <a:pt x="6814" y="16"/>
                </a:moveTo>
                <a:lnTo>
                  <a:pt x="0" y="0"/>
                </a:lnTo>
                <a:lnTo>
                  <a:pt x="0" y="86"/>
                </a:lnTo>
                <a:lnTo>
                  <a:pt x="6814" y="103"/>
                </a:lnTo>
                <a:lnTo>
                  <a:pt x="6814"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38" name="Freeform 45">
            <a:extLst>
              <a:ext uri="{FF2B5EF4-FFF2-40B4-BE49-F238E27FC236}">
                <a16:creationId xmlns:a16="http://schemas.microsoft.com/office/drawing/2014/main" id="{5F2F6FD4-0BD8-4652-AC31-011C9D32384B}"/>
              </a:ext>
            </a:extLst>
          </p:cNvPr>
          <p:cNvSpPr>
            <a:spLocks/>
          </p:cNvSpPr>
          <p:nvPr/>
        </p:nvSpPr>
        <p:spPr bwMode="auto">
          <a:xfrm>
            <a:off x="5320556" y="5326887"/>
            <a:ext cx="122238" cy="92075"/>
          </a:xfrm>
          <a:custGeom>
            <a:avLst/>
            <a:gdLst>
              <a:gd name="T0" fmla="*/ 2147483647 w 387"/>
              <a:gd name="T1" fmla="*/ 2147483647 h 292"/>
              <a:gd name="T2" fmla="*/ 2147483647 w 387"/>
              <a:gd name="T3" fmla="*/ 2147483647 h 292"/>
              <a:gd name="T4" fmla="*/ 2147483647 w 387"/>
              <a:gd name="T5" fmla="*/ 0 h 292"/>
              <a:gd name="T6" fmla="*/ 0 w 387"/>
              <a:gd name="T7" fmla="*/ 2147483647 h 292"/>
              <a:gd name="T8" fmla="*/ 2147483647 w 387"/>
              <a:gd name="T9" fmla="*/ 2147483647 h 292"/>
              <a:gd name="T10" fmla="*/ 2147483647 w 387"/>
              <a:gd name="T11" fmla="*/ 2147483647 h 292"/>
              <a:gd name="T12" fmla="*/ 2147483647 w 387"/>
              <a:gd name="T13" fmla="*/ 2147483647 h 292"/>
              <a:gd name="T14" fmla="*/ 0 60000 65536"/>
              <a:gd name="T15" fmla="*/ 0 60000 65536"/>
              <a:gd name="T16" fmla="*/ 0 60000 65536"/>
              <a:gd name="T17" fmla="*/ 0 60000 65536"/>
              <a:gd name="T18" fmla="*/ 0 60000 65536"/>
              <a:gd name="T19" fmla="*/ 0 60000 65536"/>
              <a:gd name="T20" fmla="*/ 0 60000 65536"/>
              <a:gd name="T21" fmla="*/ 0 w 387"/>
              <a:gd name="T22" fmla="*/ 0 h 292"/>
              <a:gd name="T23" fmla="*/ 387 w 387"/>
              <a:gd name="T24" fmla="*/ 292 h 2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2">
                <a:moveTo>
                  <a:pt x="386" y="292"/>
                </a:moveTo>
                <a:lnTo>
                  <a:pt x="387" y="221"/>
                </a:lnTo>
                <a:lnTo>
                  <a:pt x="47" y="0"/>
                </a:lnTo>
                <a:lnTo>
                  <a:pt x="0" y="72"/>
                </a:lnTo>
                <a:lnTo>
                  <a:pt x="339" y="292"/>
                </a:lnTo>
                <a:lnTo>
                  <a:pt x="339" y="221"/>
                </a:lnTo>
                <a:lnTo>
                  <a:pt x="386" y="29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39" name="Freeform 47">
            <a:extLst>
              <a:ext uri="{FF2B5EF4-FFF2-40B4-BE49-F238E27FC236}">
                <a16:creationId xmlns:a16="http://schemas.microsoft.com/office/drawing/2014/main" id="{634162D4-241E-4279-9833-593984992FBA}"/>
              </a:ext>
            </a:extLst>
          </p:cNvPr>
          <p:cNvSpPr>
            <a:spLocks/>
          </p:cNvSpPr>
          <p:nvPr/>
        </p:nvSpPr>
        <p:spPr bwMode="auto">
          <a:xfrm>
            <a:off x="5318969" y="5396737"/>
            <a:ext cx="123825" cy="92075"/>
          </a:xfrm>
          <a:custGeom>
            <a:avLst/>
            <a:gdLst>
              <a:gd name="T0" fmla="*/ 2147483647 w 387"/>
              <a:gd name="T1" fmla="*/ 2147483647 h 291"/>
              <a:gd name="T2" fmla="*/ 2147483647 w 387"/>
              <a:gd name="T3" fmla="*/ 2147483647 h 291"/>
              <a:gd name="T4" fmla="*/ 2147483647 w 387"/>
              <a:gd name="T5" fmla="*/ 2147483647 h 291"/>
              <a:gd name="T6" fmla="*/ 2147483647 w 387"/>
              <a:gd name="T7" fmla="*/ 0 h 291"/>
              <a:gd name="T8" fmla="*/ 0 w 387"/>
              <a:gd name="T9" fmla="*/ 2147483647 h 291"/>
              <a:gd name="T10" fmla="*/ 2147483647 w 387"/>
              <a:gd name="T11" fmla="*/ 2147483647 h 291"/>
              <a:gd name="T12" fmla="*/ 0 60000 65536"/>
              <a:gd name="T13" fmla="*/ 0 60000 65536"/>
              <a:gd name="T14" fmla="*/ 0 60000 65536"/>
              <a:gd name="T15" fmla="*/ 0 60000 65536"/>
              <a:gd name="T16" fmla="*/ 0 60000 65536"/>
              <a:gd name="T17" fmla="*/ 0 60000 65536"/>
              <a:gd name="T18" fmla="*/ 0 w 387"/>
              <a:gd name="T19" fmla="*/ 0 h 291"/>
              <a:gd name="T20" fmla="*/ 387 w 387"/>
              <a:gd name="T21" fmla="*/ 291 h 291"/>
            </a:gdLst>
            <a:ahLst/>
            <a:cxnLst>
              <a:cxn ang="T12">
                <a:pos x="T0" y="T1"/>
              </a:cxn>
              <a:cxn ang="T13">
                <a:pos x="T2" y="T3"/>
              </a:cxn>
              <a:cxn ang="T14">
                <a:pos x="T4" y="T5"/>
              </a:cxn>
              <a:cxn ang="T15">
                <a:pos x="T6" y="T7"/>
              </a:cxn>
              <a:cxn ang="T16">
                <a:pos x="T8" y="T9"/>
              </a:cxn>
              <a:cxn ang="T17">
                <a:pos x="T10" y="T11"/>
              </a:cxn>
            </a:cxnLst>
            <a:rect l="T18" t="T19" r="T20" b="T21"/>
            <a:pathLst>
              <a:path w="387" h="291">
                <a:moveTo>
                  <a:pt x="24" y="256"/>
                </a:moveTo>
                <a:lnTo>
                  <a:pt x="47" y="291"/>
                </a:lnTo>
                <a:lnTo>
                  <a:pt x="387" y="71"/>
                </a:lnTo>
                <a:lnTo>
                  <a:pt x="340" y="0"/>
                </a:lnTo>
                <a:lnTo>
                  <a:pt x="0" y="219"/>
                </a:lnTo>
                <a:lnTo>
                  <a:pt x="24" y="25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40" name="Rectangle 48">
            <a:extLst>
              <a:ext uri="{FF2B5EF4-FFF2-40B4-BE49-F238E27FC236}">
                <a16:creationId xmlns:a16="http://schemas.microsoft.com/office/drawing/2014/main" id="{75FAC045-987A-4E95-9360-85C332719630}"/>
              </a:ext>
            </a:extLst>
          </p:cNvPr>
          <p:cNvSpPr>
            <a:spLocks noChangeArrowheads="1"/>
          </p:cNvSpPr>
          <p:nvPr/>
        </p:nvSpPr>
        <p:spPr bwMode="auto">
          <a:xfrm>
            <a:off x="3026619" y="2994850"/>
            <a:ext cx="1206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en-US" sz="2800" b="1"/>
              <a:t>Logit(</a:t>
            </a:r>
            <a:r>
              <a:rPr lang="en-US" altLang="en-US" sz="2800" b="1" i="1"/>
              <a:t>i</a:t>
            </a:r>
            <a:r>
              <a:rPr lang="en-US" altLang="en-US" sz="2800" b="1"/>
              <a:t>)</a:t>
            </a:r>
          </a:p>
        </p:txBody>
      </p:sp>
      <p:sp>
        <p:nvSpPr>
          <p:cNvPr id="41" name="Text Box 54">
            <a:extLst>
              <a:ext uri="{FF2B5EF4-FFF2-40B4-BE49-F238E27FC236}">
                <a16:creationId xmlns:a16="http://schemas.microsoft.com/office/drawing/2014/main" id="{EEBCB476-4214-4730-AD50-F03D57D9C31C}"/>
              </a:ext>
            </a:extLst>
          </p:cNvPr>
          <p:cNvSpPr txBox="1">
            <a:spLocks noChangeArrowheads="1"/>
          </p:cNvSpPr>
          <p:nvPr/>
        </p:nvSpPr>
        <p:spPr bwMode="auto">
          <a:xfrm>
            <a:off x="6073031" y="3145662"/>
            <a:ext cx="2066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2000" b="1"/>
              <a:t>Logit(2)= a</a:t>
            </a:r>
            <a:r>
              <a:rPr lang="en-US" altLang="en-US" sz="2000" b="1" baseline="-25000"/>
              <a:t>2</a:t>
            </a:r>
            <a:r>
              <a:rPr lang="en-US" altLang="en-US" sz="2000" b="1"/>
              <a:t>+</a:t>
            </a:r>
            <a:r>
              <a:rPr lang="en-US" altLang="en-US" sz="2000" b="1">
                <a:solidFill>
                  <a:srgbClr val="FF0000"/>
                </a:solidFill>
              </a:rPr>
              <a:t>B</a:t>
            </a:r>
            <a:r>
              <a:rPr lang="en-US" altLang="en-US" sz="2000" b="1"/>
              <a:t>X</a:t>
            </a:r>
          </a:p>
        </p:txBody>
      </p:sp>
      <p:sp>
        <p:nvSpPr>
          <p:cNvPr id="42" name="Text Box 55">
            <a:extLst>
              <a:ext uri="{FF2B5EF4-FFF2-40B4-BE49-F238E27FC236}">
                <a16:creationId xmlns:a16="http://schemas.microsoft.com/office/drawing/2014/main" id="{1B525574-5CF0-4C05-BB8A-676545C1E8B7}"/>
              </a:ext>
            </a:extLst>
          </p:cNvPr>
          <p:cNvSpPr txBox="1">
            <a:spLocks noChangeArrowheads="1"/>
          </p:cNvSpPr>
          <p:nvPr/>
        </p:nvSpPr>
        <p:spPr bwMode="auto">
          <a:xfrm>
            <a:off x="6073031" y="4822062"/>
            <a:ext cx="2066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2000" b="1"/>
              <a:t>Logit(1)= </a:t>
            </a:r>
            <a:r>
              <a:rPr lang="en-US" altLang="en-US" sz="2000" b="1">
                <a:solidFill>
                  <a:srgbClr val="006600"/>
                </a:solidFill>
              </a:rPr>
              <a:t>a</a:t>
            </a:r>
            <a:r>
              <a:rPr lang="en-US" altLang="en-US" sz="2000" b="1" baseline="-25000">
                <a:solidFill>
                  <a:srgbClr val="006600"/>
                </a:solidFill>
              </a:rPr>
              <a:t>1</a:t>
            </a:r>
            <a:r>
              <a:rPr lang="en-US" altLang="en-US" sz="2000" b="1"/>
              <a:t>+</a:t>
            </a:r>
            <a:r>
              <a:rPr lang="en-US" altLang="en-US" sz="2000" b="1">
                <a:solidFill>
                  <a:srgbClr val="FF0000"/>
                </a:solidFill>
              </a:rPr>
              <a:t>B</a:t>
            </a:r>
            <a:r>
              <a:rPr lang="en-US" altLang="en-US" sz="2000" b="1"/>
              <a:t>X</a:t>
            </a:r>
          </a:p>
        </p:txBody>
      </p:sp>
      <p:sp>
        <p:nvSpPr>
          <p:cNvPr id="43" name="Text Box 56">
            <a:extLst>
              <a:ext uri="{FF2B5EF4-FFF2-40B4-BE49-F238E27FC236}">
                <a16:creationId xmlns:a16="http://schemas.microsoft.com/office/drawing/2014/main" id="{C257BF09-9CDA-44F8-B793-0BCA59A55B3A}"/>
              </a:ext>
            </a:extLst>
          </p:cNvPr>
          <p:cNvSpPr txBox="1">
            <a:spLocks noChangeArrowheads="1"/>
          </p:cNvSpPr>
          <p:nvPr/>
        </p:nvSpPr>
        <p:spPr bwMode="auto">
          <a:xfrm>
            <a:off x="5615831" y="3907662"/>
            <a:ext cx="2095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b="1" dirty="0">
                <a:solidFill>
                  <a:srgbClr val="FF0000"/>
                </a:solidFill>
              </a:rPr>
              <a:t>Equal Slopes</a:t>
            </a:r>
          </a:p>
        </p:txBody>
      </p:sp>
    </p:spTree>
    <p:extLst>
      <p:ext uri="{BB962C8B-B14F-4D97-AF65-F5344CB8AC3E}">
        <p14:creationId xmlns:p14="http://schemas.microsoft.com/office/powerpoint/2010/main" val="2145461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43AC-5E80-4ACD-9A11-339C42CFFBF7}"/>
              </a:ext>
            </a:extLst>
          </p:cNvPr>
          <p:cNvSpPr>
            <a:spLocks noGrp="1"/>
          </p:cNvSpPr>
          <p:nvPr>
            <p:ph type="title"/>
          </p:nvPr>
        </p:nvSpPr>
        <p:spPr/>
        <p:txBody>
          <a:bodyPr/>
          <a:lstStyle/>
          <a:p>
            <a:r>
              <a:rPr lang="en-US" altLang="en-US" dirty="0"/>
              <a:t>Linear Regression Prediction Formula</a:t>
            </a:r>
            <a:endParaRPr lang="en-MY" dirty="0"/>
          </a:p>
        </p:txBody>
      </p:sp>
      <p:sp>
        <p:nvSpPr>
          <p:cNvPr id="3" name="Content Placeholder 2">
            <a:extLst>
              <a:ext uri="{FF2B5EF4-FFF2-40B4-BE49-F238E27FC236}">
                <a16:creationId xmlns:a16="http://schemas.microsoft.com/office/drawing/2014/main" id="{C37B0978-A53B-4776-AE44-FE0EEC30DC8A}"/>
              </a:ext>
            </a:extLst>
          </p:cNvPr>
          <p:cNvSpPr>
            <a:spLocks noGrp="1"/>
          </p:cNvSpPr>
          <p:nvPr>
            <p:ph sz="quarter" idx="13"/>
          </p:nvPr>
        </p:nvSpPr>
        <p:spPr/>
        <p:txBody>
          <a:bodyPr/>
          <a:lstStyle/>
          <a:p>
            <a:endParaRPr lang="en-MY" dirty="0"/>
          </a:p>
        </p:txBody>
      </p:sp>
      <p:sp>
        <p:nvSpPr>
          <p:cNvPr id="4" name="Text Box 128">
            <a:extLst>
              <a:ext uri="{FF2B5EF4-FFF2-40B4-BE49-F238E27FC236}">
                <a16:creationId xmlns:a16="http://schemas.microsoft.com/office/drawing/2014/main" id="{4C532FF1-BB72-4A75-91F7-47A1B80FCFB5}"/>
              </a:ext>
            </a:extLst>
          </p:cNvPr>
          <p:cNvSpPr txBox="1">
            <a:spLocks noChangeArrowheads="1"/>
          </p:cNvSpPr>
          <p:nvPr/>
        </p:nvSpPr>
        <p:spPr bwMode="auto">
          <a:xfrm>
            <a:off x="4464338" y="3154971"/>
            <a:ext cx="11922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2000" b="1" i="1">
                <a:solidFill>
                  <a:srgbClr val="C0C0C0"/>
                </a:solidFill>
                <a:latin typeface="Arial Narrow" panose="020B0606020202030204" pitchFamily="34" charset="0"/>
              </a:rPr>
              <a:t>parameter</a:t>
            </a:r>
          </a:p>
          <a:p>
            <a:pPr algn="ctr"/>
            <a:r>
              <a:rPr lang="en-US" altLang="en-US" sz="2000" b="1" i="1">
                <a:solidFill>
                  <a:srgbClr val="C0C0C0"/>
                </a:solidFill>
                <a:latin typeface="Arial Narrow" panose="020B0606020202030204" pitchFamily="34" charset="0"/>
              </a:rPr>
              <a:t>estimate</a:t>
            </a:r>
          </a:p>
        </p:txBody>
      </p:sp>
      <p:sp>
        <p:nvSpPr>
          <p:cNvPr id="5" name="Text Box 131">
            <a:extLst>
              <a:ext uri="{FF2B5EF4-FFF2-40B4-BE49-F238E27FC236}">
                <a16:creationId xmlns:a16="http://schemas.microsoft.com/office/drawing/2014/main" id="{DDA136F6-F1B5-4D9B-A73B-F0971B91676E}"/>
              </a:ext>
            </a:extLst>
          </p:cNvPr>
          <p:cNvSpPr txBox="1">
            <a:spLocks noChangeArrowheads="1"/>
          </p:cNvSpPr>
          <p:nvPr/>
        </p:nvSpPr>
        <p:spPr bwMode="auto">
          <a:xfrm>
            <a:off x="3480088" y="3154971"/>
            <a:ext cx="1063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2000" b="1" i="1">
                <a:solidFill>
                  <a:srgbClr val="C0C0C0"/>
                </a:solidFill>
                <a:latin typeface="Arial Narrow" panose="020B0606020202030204" pitchFamily="34" charset="0"/>
              </a:rPr>
              <a:t>intercept</a:t>
            </a:r>
          </a:p>
          <a:p>
            <a:pPr algn="ctr"/>
            <a:r>
              <a:rPr lang="en-US" altLang="en-US" sz="2000" b="1" i="1">
                <a:solidFill>
                  <a:srgbClr val="C0C0C0"/>
                </a:solidFill>
                <a:latin typeface="Arial Narrow" panose="020B0606020202030204" pitchFamily="34" charset="0"/>
              </a:rPr>
              <a:t>estimate</a:t>
            </a:r>
          </a:p>
        </p:txBody>
      </p:sp>
      <p:sp>
        <p:nvSpPr>
          <p:cNvPr id="6" name="Text Box 132">
            <a:extLst>
              <a:ext uri="{FF2B5EF4-FFF2-40B4-BE49-F238E27FC236}">
                <a16:creationId xmlns:a16="http://schemas.microsoft.com/office/drawing/2014/main" id="{8D513261-48FD-4A88-85EC-1FBB3E1E7F95}"/>
              </a:ext>
            </a:extLst>
          </p:cNvPr>
          <p:cNvSpPr txBox="1">
            <a:spLocks noChangeArrowheads="1"/>
          </p:cNvSpPr>
          <p:nvPr/>
        </p:nvSpPr>
        <p:spPr bwMode="auto">
          <a:xfrm>
            <a:off x="3341976" y="2562833"/>
            <a:ext cx="44243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r>
              <a:rPr lang="en-US" altLang="en-US" sz="3600" b="1" dirty="0">
                <a:solidFill>
                  <a:schemeClr val="tx2"/>
                </a:solidFill>
              </a:rPr>
              <a:t>= </a:t>
            </a:r>
            <a:r>
              <a:rPr lang="en-US" altLang="en-US" sz="3600" b="1" i="1" dirty="0">
                <a:solidFill>
                  <a:schemeClr val="tx2"/>
                </a:solidFill>
              </a:rPr>
              <a:t>w</a:t>
            </a:r>
            <a:r>
              <a:rPr lang="en-US" altLang="en-US" sz="3600" b="1" baseline="-25000" dirty="0">
                <a:solidFill>
                  <a:schemeClr val="tx2"/>
                </a:solidFill>
              </a:rPr>
              <a:t>0</a:t>
            </a:r>
            <a:r>
              <a:rPr lang="en-US" altLang="en-US" sz="3600" b="1" dirty="0">
                <a:solidFill>
                  <a:schemeClr val="tx2"/>
                </a:solidFill>
              </a:rPr>
              <a:t> + </a:t>
            </a:r>
            <a:r>
              <a:rPr lang="en-US" altLang="en-US" sz="3600" b="1" i="1" dirty="0">
                <a:solidFill>
                  <a:schemeClr val="tx2"/>
                </a:solidFill>
              </a:rPr>
              <a:t>w</a:t>
            </a:r>
            <a:r>
              <a:rPr lang="en-US" altLang="en-US" sz="3600" b="1" baseline="-25000" dirty="0">
                <a:solidFill>
                  <a:schemeClr val="tx2"/>
                </a:solidFill>
              </a:rPr>
              <a:t>1</a:t>
            </a:r>
            <a:r>
              <a:rPr lang="en-US" altLang="en-US" sz="3600" b="1" dirty="0">
                <a:solidFill>
                  <a:schemeClr val="tx2"/>
                </a:solidFill>
                <a:cs typeface="Arial" panose="020B0604020202020204" pitchFamily="34" charset="0"/>
              </a:rPr>
              <a:t> </a:t>
            </a:r>
            <a:r>
              <a:rPr lang="en-US" altLang="en-US" sz="3600" b="1" i="1" dirty="0">
                <a:solidFill>
                  <a:schemeClr val="tx2"/>
                </a:solidFill>
                <a:cs typeface="Arial" panose="020B0604020202020204" pitchFamily="34" charset="0"/>
              </a:rPr>
              <a:t>x</a:t>
            </a:r>
            <a:r>
              <a:rPr lang="en-US" altLang="en-US" sz="3600" b="1" baseline="-25000" dirty="0">
                <a:solidFill>
                  <a:schemeClr val="tx2"/>
                </a:solidFill>
                <a:cs typeface="Arial" panose="020B0604020202020204" pitchFamily="34" charset="0"/>
              </a:rPr>
              <a:t>1</a:t>
            </a:r>
            <a:r>
              <a:rPr lang="en-US" altLang="en-US" sz="3600" b="1" dirty="0">
                <a:solidFill>
                  <a:schemeClr val="tx2"/>
                </a:solidFill>
                <a:cs typeface="Arial" panose="020B0604020202020204" pitchFamily="34" charset="0"/>
              </a:rPr>
              <a:t> + </a:t>
            </a:r>
            <a:r>
              <a:rPr lang="en-US" altLang="en-US" sz="3600" b="1" i="1" dirty="0">
                <a:solidFill>
                  <a:schemeClr val="tx2"/>
                </a:solidFill>
                <a:cs typeface="Arial" panose="020B0604020202020204" pitchFamily="34" charset="0"/>
              </a:rPr>
              <a:t>w</a:t>
            </a:r>
            <a:r>
              <a:rPr lang="en-US" altLang="en-US" sz="3600" b="1" baseline="-25000" dirty="0">
                <a:solidFill>
                  <a:schemeClr val="tx2"/>
                </a:solidFill>
                <a:cs typeface="Arial" panose="020B0604020202020204" pitchFamily="34" charset="0"/>
              </a:rPr>
              <a:t>2</a:t>
            </a:r>
            <a:r>
              <a:rPr lang="en-US" altLang="en-US" sz="3600" b="1" dirty="0">
                <a:solidFill>
                  <a:schemeClr val="tx2"/>
                </a:solidFill>
              </a:rPr>
              <a:t> </a:t>
            </a:r>
            <a:r>
              <a:rPr lang="en-US" altLang="en-US" sz="3600" b="1" i="1" dirty="0">
                <a:solidFill>
                  <a:schemeClr val="tx2"/>
                </a:solidFill>
              </a:rPr>
              <a:t>x</a:t>
            </a:r>
            <a:r>
              <a:rPr lang="en-US" altLang="en-US" sz="3600" b="1" baseline="-25000" dirty="0">
                <a:solidFill>
                  <a:schemeClr val="tx2"/>
                </a:solidFill>
              </a:rPr>
              <a:t>2</a:t>
            </a:r>
            <a:r>
              <a:rPr lang="en-US" altLang="en-US" sz="3600" b="1" dirty="0">
                <a:solidFill>
                  <a:schemeClr val="tx2"/>
                </a:solidFill>
                <a:cs typeface="Arial" panose="020B0604020202020204" pitchFamily="34" charset="0"/>
              </a:rPr>
              <a:t> </a:t>
            </a:r>
          </a:p>
        </p:txBody>
      </p:sp>
      <p:sp>
        <p:nvSpPr>
          <p:cNvPr id="7" name="Rectangle 134">
            <a:extLst>
              <a:ext uri="{FF2B5EF4-FFF2-40B4-BE49-F238E27FC236}">
                <a16:creationId xmlns:a16="http://schemas.microsoft.com/office/drawing/2014/main" id="{C9CF6893-64E4-489B-BE9D-69674EA15E1F}"/>
              </a:ext>
            </a:extLst>
          </p:cNvPr>
          <p:cNvSpPr>
            <a:spLocks noChangeArrowheads="1"/>
          </p:cNvSpPr>
          <p:nvPr/>
        </p:nvSpPr>
        <p:spPr bwMode="auto">
          <a:xfrm>
            <a:off x="3797588" y="2440596"/>
            <a:ext cx="4222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3200" b="1">
                <a:solidFill>
                  <a:schemeClr val="tx2"/>
                </a:solidFill>
              </a:rPr>
              <a:t>^</a:t>
            </a:r>
          </a:p>
        </p:txBody>
      </p:sp>
      <p:sp>
        <p:nvSpPr>
          <p:cNvPr id="8" name="Rectangle 135">
            <a:extLst>
              <a:ext uri="{FF2B5EF4-FFF2-40B4-BE49-F238E27FC236}">
                <a16:creationId xmlns:a16="http://schemas.microsoft.com/office/drawing/2014/main" id="{1592CEAE-A9DD-4C10-9406-CFF9C23F5654}"/>
              </a:ext>
            </a:extLst>
          </p:cNvPr>
          <p:cNvSpPr>
            <a:spLocks noChangeArrowheads="1"/>
          </p:cNvSpPr>
          <p:nvPr/>
        </p:nvSpPr>
        <p:spPr bwMode="auto">
          <a:xfrm>
            <a:off x="4864388" y="2440596"/>
            <a:ext cx="4222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3200" b="1">
                <a:solidFill>
                  <a:schemeClr val="tx2"/>
                </a:solidFill>
              </a:rPr>
              <a:t>^</a:t>
            </a:r>
          </a:p>
        </p:txBody>
      </p:sp>
      <p:sp>
        <p:nvSpPr>
          <p:cNvPr id="9" name="Rectangle 136">
            <a:extLst>
              <a:ext uri="{FF2B5EF4-FFF2-40B4-BE49-F238E27FC236}">
                <a16:creationId xmlns:a16="http://schemas.microsoft.com/office/drawing/2014/main" id="{987F306B-D844-456E-B56F-B0A99AF68A13}"/>
              </a:ext>
            </a:extLst>
          </p:cNvPr>
          <p:cNvSpPr>
            <a:spLocks noChangeArrowheads="1"/>
          </p:cNvSpPr>
          <p:nvPr/>
        </p:nvSpPr>
        <p:spPr bwMode="auto">
          <a:xfrm>
            <a:off x="6431251" y="2440596"/>
            <a:ext cx="4222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3200" b="1">
                <a:solidFill>
                  <a:schemeClr val="tx2"/>
                </a:solidFill>
              </a:rPr>
              <a:t>^</a:t>
            </a:r>
          </a:p>
        </p:txBody>
      </p:sp>
      <p:sp>
        <p:nvSpPr>
          <p:cNvPr id="10" name="Rectangle 137">
            <a:extLst>
              <a:ext uri="{FF2B5EF4-FFF2-40B4-BE49-F238E27FC236}">
                <a16:creationId xmlns:a16="http://schemas.microsoft.com/office/drawing/2014/main" id="{B404011F-B6E3-47C3-95B3-3526E447203A}"/>
              </a:ext>
            </a:extLst>
          </p:cNvPr>
          <p:cNvSpPr>
            <a:spLocks noChangeArrowheads="1"/>
          </p:cNvSpPr>
          <p:nvPr/>
        </p:nvSpPr>
        <p:spPr bwMode="auto">
          <a:xfrm>
            <a:off x="2843501" y="2562833"/>
            <a:ext cx="438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r>
              <a:rPr lang="en-US" altLang="en-US" sz="3600" b="1" i="1">
                <a:solidFill>
                  <a:schemeClr val="tx2"/>
                </a:solidFill>
              </a:rPr>
              <a:t>y</a:t>
            </a:r>
          </a:p>
        </p:txBody>
      </p:sp>
      <p:sp>
        <p:nvSpPr>
          <p:cNvPr id="11" name="Rectangle 138">
            <a:extLst>
              <a:ext uri="{FF2B5EF4-FFF2-40B4-BE49-F238E27FC236}">
                <a16:creationId xmlns:a16="http://schemas.microsoft.com/office/drawing/2014/main" id="{42AE061C-EDEE-4922-AEA6-60D647D50EB2}"/>
              </a:ext>
            </a:extLst>
          </p:cNvPr>
          <p:cNvSpPr>
            <a:spLocks noChangeArrowheads="1"/>
          </p:cNvSpPr>
          <p:nvPr/>
        </p:nvSpPr>
        <p:spPr bwMode="auto">
          <a:xfrm>
            <a:off x="5248563" y="2600933"/>
            <a:ext cx="3095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3600">
                <a:solidFill>
                  <a:schemeClr val="tx2"/>
                </a:solidFill>
                <a:latin typeface="Arial Narrow" panose="020B0606020202030204" pitchFamily="34" charset="0"/>
              </a:rPr>
              <a:t>·</a:t>
            </a:r>
            <a:endParaRPr lang="en-US" altLang="en-US" sz="3600">
              <a:solidFill>
                <a:schemeClr val="tx2"/>
              </a:solidFill>
            </a:endParaRPr>
          </a:p>
        </p:txBody>
      </p:sp>
      <p:sp>
        <p:nvSpPr>
          <p:cNvPr id="12" name="Rectangle 139">
            <a:extLst>
              <a:ext uri="{FF2B5EF4-FFF2-40B4-BE49-F238E27FC236}">
                <a16:creationId xmlns:a16="http://schemas.microsoft.com/office/drawing/2014/main" id="{6C55263D-4806-4A93-B91B-F8FEA442DE8B}"/>
              </a:ext>
            </a:extLst>
          </p:cNvPr>
          <p:cNvSpPr>
            <a:spLocks noChangeArrowheads="1"/>
          </p:cNvSpPr>
          <p:nvPr/>
        </p:nvSpPr>
        <p:spPr bwMode="auto">
          <a:xfrm>
            <a:off x="6847176" y="2600933"/>
            <a:ext cx="3095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3600">
                <a:solidFill>
                  <a:schemeClr val="tx2"/>
                </a:solidFill>
                <a:latin typeface="Arial Narrow" panose="020B0606020202030204" pitchFamily="34" charset="0"/>
              </a:rPr>
              <a:t>·</a:t>
            </a:r>
            <a:endParaRPr lang="en-US" altLang="en-US" sz="3600">
              <a:solidFill>
                <a:schemeClr val="tx2"/>
              </a:solidFill>
            </a:endParaRPr>
          </a:p>
        </p:txBody>
      </p:sp>
      <p:sp>
        <p:nvSpPr>
          <p:cNvPr id="13" name="Text Box 140">
            <a:extLst>
              <a:ext uri="{FF2B5EF4-FFF2-40B4-BE49-F238E27FC236}">
                <a16:creationId xmlns:a16="http://schemas.microsoft.com/office/drawing/2014/main" id="{F8070FF4-7876-4A91-9FCE-C942454FDAA7}"/>
              </a:ext>
            </a:extLst>
          </p:cNvPr>
          <p:cNvSpPr txBox="1">
            <a:spLocks noChangeArrowheads="1"/>
          </p:cNvSpPr>
          <p:nvPr/>
        </p:nvSpPr>
        <p:spPr bwMode="auto">
          <a:xfrm>
            <a:off x="7596476" y="2581883"/>
            <a:ext cx="11890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2000" b="1" i="1">
                <a:solidFill>
                  <a:srgbClr val="C0C0C0"/>
                </a:solidFill>
                <a:latin typeface="Arial Narrow" panose="020B0606020202030204" pitchFamily="34" charset="0"/>
              </a:rPr>
              <a:t>prediction</a:t>
            </a:r>
          </a:p>
          <a:p>
            <a:pPr algn="ctr"/>
            <a:r>
              <a:rPr lang="en-US" altLang="en-US" sz="2000" b="1" i="1">
                <a:solidFill>
                  <a:srgbClr val="C0C0C0"/>
                </a:solidFill>
                <a:latin typeface="Arial Narrow" panose="020B0606020202030204" pitchFamily="34" charset="0"/>
              </a:rPr>
              <a:t>estimate</a:t>
            </a:r>
          </a:p>
        </p:txBody>
      </p:sp>
      <p:sp>
        <p:nvSpPr>
          <p:cNvPr id="14" name="Rectangle 142">
            <a:extLst>
              <a:ext uri="{FF2B5EF4-FFF2-40B4-BE49-F238E27FC236}">
                <a16:creationId xmlns:a16="http://schemas.microsoft.com/office/drawing/2014/main" id="{1471F0CA-3567-4586-92BB-E5A90176006E}"/>
              </a:ext>
            </a:extLst>
          </p:cNvPr>
          <p:cNvSpPr>
            <a:spLocks noChangeArrowheads="1"/>
          </p:cNvSpPr>
          <p:nvPr/>
        </p:nvSpPr>
        <p:spPr bwMode="auto">
          <a:xfrm>
            <a:off x="2881601" y="2440596"/>
            <a:ext cx="4222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3200" b="1">
                <a:solidFill>
                  <a:schemeClr val="tx2"/>
                </a:solidFill>
              </a:rPr>
              <a:t>^</a:t>
            </a:r>
          </a:p>
        </p:txBody>
      </p:sp>
      <p:grpSp>
        <p:nvGrpSpPr>
          <p:cNvPr id="15" name="Group 165">
            <a:extLst>
              <a:ext uri="{FF2B5EF4-FFF2-40B4-BE49-F238E27FC236}">
                <a16:creationId xmlns:a16="http://schemas.microsoft.com/office/drawing/2014/main" id="{8EA29155-F546-4424-92FE-E9B4F1407B92}"/>
              </a:ext>
            </a:extLst>
          </p:cNvPr>
          <p:cNvGrpSpPr>
            <a:grpSpLocks/>
          </p:cNvGrpSpPr>
          <p:nvPr/>
        </p:nvGrpSpPr>
        <p:grpSpPr bwMode="auto">
          <a:xfrm>
            <a:off x="1762413" y="4282096"/>
            <a:ext cx="6840538" cy="1957387"/>
            <a:chOff x="732" y="2497"/>
            <a:chExt cx="4309" cy="1233"/>
          </a:xfrm>
        </p:grpSpPr>
        <p:sp>
          <p:nvSpPr>
            <p:cNvPr id="16" name="Rectangle 143">
              <a:extLst>
                <a:ext uri="{FF2B5EF4-FFF2-40B4-BE49-F238E27FC236}">
                  <a16:creationId xmlns:a16="http://schemas.microsoft.com/office/drawing/2014/main" id="{9458C3D9-7E3D-478A-B7B0-970CB7A74CD5}"/>
                </a:ext>
              </a:extLst>
            </p:cNvPr>
            <p:cNvSpPr>
              <a:spLocks noChangeArrowheads="1"/>
            </p:cNvSpPr>
            <p:nvPr/>
          </p:nvSpPr>
          <p:spPr bwMode="auto">
            <a:xfrm>
              <a:off x="732" y="2497"/>
              <a:ext cx="430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b="1">
                  <a:solidFill>
                    <a:schemeClr val="tx2"/>
                  </a:solidFill>
                  <a:latin typeface="Arial Narrow" panose="020B0606020202030204" pitchFamily="34" charset="0"/>
                </a:rPr>
                <a:t>Choose intercept and parameter estimates to </a:t>
              </a:r>
              <a:r>
                <a:rPr lang="en-US" altLang="en-US" b="1" i="1">
                  <a:solidFill>
                    <a:schemeClr val="tx2"/>
                  </a:solidFill>
                  <a:latin typeface="Arial Narrow" panose="020B0606020202030204" pitchFamily="34" charset="0"/>
                </a:rPr>
                <a:t>minimize</a:t>
              </a:r>
              <a:r>
                <a:rPr lang="en-US" altLang="en-US" b="1">
                  <a:solidFill>
                    <a:schemeClr val="tx2"/>
                  </a:solidFill>
                  <a:latin typeface="Arial Narrow" panose="020B0606020202030204" pitchFamily="34" charset="0"/>
                </a:rPr>
                <a:t>:</a:t>
              </a:r>
            </a:p>
          </p:txBody>
        </p:sp>
        <p:sp>
          <p:nvSpPr>
            <p:cNvPr id="17" name="Rectangle 145">
              <a:extLst>
                <a:ext uri="{FF2B5EF4-FFF2-40B4-BE49-F238E27FC236}">
                  <a16:creationId xmlns:a16="http://schemas.microsoft.com/office/drawing/2014/main" id="{7BE9BD93-D57E-4870-854F-4D489BD17261}"/>
                </a:ext>
              </a:extLst>
            </p:cNvPr>
            <p:cNvSpPr>
              <a:spLocks noChangeArrowheads="1"/>
            </p:cNvSpPr>
            <p:nvPr/>
          </p:nvSpPr>
          <p:spPr bwMode="auto">
            <a:xfrm>
              <a:off x="2269" y="3052"/>
              <a:ext cx="109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3600" b="1" i="1">
                  <a:solidFill>
                    <a:schemeClr val="tx2"/>
                  </a:solidFill>
                </a:rPr>
                <a:t>∑</a:t>
              </a:r>
              <a:r>
                <a:rPr lang="en-US" altLang="en-US" sz="2800" b="1">
                  <a:solidFill>
                    <a:schemeClr val="tx2"/>
                  </a:solidFill>
                  <a:latin typeface="Arial Narrow" panose="020B0606020202030204" pitchFamily="34" charset="0"/>
                </a:rPr>
                <a:t>( </a:t>
              </a:r>
              <a:r>
                <a:rPr lang="en-US" altLang="en-US" sz="2800" b="1" i="1">
                  <a:solidFill>
                    <a:schemeClr val="tx2"/>
                  </a:solidFill>
                  <a:latin typeface="Arial Narrow" panose="020B0606020202030204" pitchFamily="34" charset="0"/>
                </a:rPr>
                <a:t>y</a:t>
              </a:r>
              <a:r>
                <a:rPr lang="en-US" altLang="en-US" sz="2800" b="1" i="1" baseline="-25000">
                  <a:solidFill>
                    <a:schemeClr val="tx2"/>
                  </a:solidFill>
                  <a:latin typeface="Arial Narrow" panose="020B0606020202030204" pitchFamily="34" charset="0"/>
                </a:rPr>
                <a:t>i</a:t>
              </a:r>
              <a:r>
                <a:rPr lang="en-US" altLang="en-US" sz="2800" b="1">
                  <a:solidFill>
                    <a:schemeClr val="tx2"/>
                  </a:solidFill>
                  <a:latin typeface="Arial Narrow" panose="020B0606020202030204" pitchFamily="34" charset="0"/>
                </a:rPr>
                <a:t> – </a:t>
              </a:r>
              <a:r>
                <a:rPr lang="en-US" altLang="en-US" sz="2800" b="1" i="1">
                  <a:solidFill>
                    <a:schemeClr val="tx2"/>
                  </a:solidFill>
                  <a:latin typeface="Arial Narrow" panose="020B0606020202030204" pitchFamily="34" charset="0"/>
                </a:rPr>
                <a:t>y</a:t>
              </a:r>
              <a:r>
                <a:rPr lang="en-US" altLang="en-US" sz="2800" b="1" i="1" baseline="-25000">
                  <a:solidFill>
                    <a:schemeClr val="tx2"/>
                  </a:solidFill>
                  <a:latin typeface="Arial Narrow" panose="020B0606020202030204" pitchFamily="34" charset="0"/>
                </a:rPr>
                <a:t>i</a:t>
              </a:r>
              <a:r>
                <a:rPr lang="en-US" altLang="en-US" sz="2800" b="1" i="1">
                  <a:solidFill>
                    <a:schemeClr val="tx2"/>
                  </a:solidFill>
                  <a:latin typeface="Arial Narrow" panose="020B0606020202030204" pitchFamily="34" charset="0"/>
                </a:rPr>
                <a:t> </a:t>
              </a:r>
              <a:r>
                <a:rPr lang="en-US" altLang="en-US" sz="2800" b="1">
                  <a:solidFill>
                    <a:schemeClr val="tx2"/>
                  </a:solidFill>
                  <a:latin typeface="Arial Narrow" panose="020B0606020202030204" pitchFamily="34" charset="0"/>
                </a:rPr>
                <a:t>)</a:t>
              </a:r>
              <a:r>
                <a:rPr lang="en-US" altLang="en-US" sz="2800" b="1" baseline="30000">
                  <a:solidFill>
                    <a:schemeClr val="tx2"/>
                  </a:solidFill>
                  <a:latin typeface="Arial Narrow" panose="020B0606020202030204" pitchFamily="34" charset="0"/>
                </a:rPr>
                <a:t>2</a:t>
              </a:r>
            </a:p>
          </p:txBody>
        </p:sp>
        <p:sp>
          <p:nvSpPr>
            <p:cNvPr id="18" name="Text Box 149">
              <a:extLst>
                <a:ext uri="{FF2B5EF4-FFF2-40B4-BE49-F238E27FC236}">
                  <a16:creationId xmlns:a16="http://schemas.microsoft.com/office/drawing/2014/main" id="{2FC67964-4B4B-465D-8CC6-6B71263AEC6D}"/>
                </a:ext>
              </a:extLst>
            </p:cNvPr>
            <p:cNvSpPr txBox="1">
              <a:spLocks noChangeArrowheads="1"/>
            </p:cNvSpPr>
            <p:nvPr/>
          </p:nvSpPr>
          <p:spPr bwMode="auto">
            <a:xfrm>
              <a:off x="2165" y="3362"/>
              <a:ext cx="5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600" b="1" i="1">
                  <a:solidFill>
                    <a:schemeClr val="tx2"/>
                  </a:solidFill>
                  <a:latin typeface="Arial Narrow" panose="020B0606020202030204" pitchFamily="34" charset="0"/>
                </a:rPr>
                <a:t>training</a:t>
              </a:r>
            </a:p>
            <a:p>
              <a:pPr algn="ctr"/>
              <a:r>
                <a:rPr lang="en-US" altLang="en-US" sz="1600" b="1" i="1">
                  <a:solidFill>
                    <a:schemeClr val="tx2"/>
                  </a:solidFill>
                  <a:latin typeface="Arial Narrow" panose="020B0606020202030204" pitchFamily="34" charset="0"/>
                </a:rPr>
                <a:t>data</a:t>
              </a:r>
            </a:p>
          </p:txBody>
        </p:sp>
        <p:sp>
          <p:nvSpPr>
            <p:cNvPr id="19" name="Rectangle 150">
              <a:extLst>
                <a:ext uri="{FF2B5EF4-FFF2-40B4-BE49-F238E27FC236}">
                  <a16:creationId xmlns:a16="http://schemas.microsoft.com/office/drawing/2014/main" id="{A9DA95B7-28A0-4FA0-AD27-F3F83831D476}"/>
                </a:ext>
              </a:extLst>
            </p:cNvPr>
            <p:cNvSpPr>
              <a:spLocks noChangeArrowheads="1"/>
            </p:cNvSpPr>
            <p:nvPr/>
          </p:nvSpPr>
          <p:spPr bwMode="auto">
            <a:xfrm>
              <a:off x="2966" y="3050"/>
              <a:ext cx="2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b="1">
                  <a:solidFill>
                    <a:schemeClr val="tx2"/>
                  </a:solidFill>
                  <a:latin typeface="Arial Narrow" panose="020B0606020202030204" pitchFamily="34" charset="0"/>
                </a:rPr>
                <a:t>^</a:t>
              </a:r>
            </a:p>
          </p:txBody>
        </p:sp>
        <p:sp>
          <p:nvSpPr>
            <p:cNvPr id="20" name="Text Box 158">
              <a:extLst>
                <a:ext uri="{FF2B5EF4-FFF2-40B4-BE49-F238E27FC236}">
                  <a16:creationId xmlns:a16="http://schemas.microsoft.com/office/drawing/2014/main" id="{67E0B1D2-F20F-4F87-8BDD-2C076FB9F334}"/>
                </a:ext>
              </a:extLst>
            </p:cNvPr>
            <p:cNvSpPr txBox="1">
              <a:spLocks noChangeArrowheads="1"/>
            </p:cNvSpPr>
            <p:nvPr/>
          </p:nvSpPr>
          <p:spPr bwMode="auto">
            <a:xfrm>
              <a:off x="2113" y="2826"/>
              <a:ext cx="15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2000" b="1" i="1" dirty="0">
                  <a:solidFill>
                    <a:srgbClr val="C0C0C0"/>
                  </a:solidFill>
                  <a:latin typeface="Arial Narrow" panose="020B0606020202030204" pitchFamily="34" charset="0"/>
                </a:rPr>
                <a:t>squared error function</a:t>
              </a:r>
            </a:p>
          </p:txBody>
        </p:sp>
      </p:grpSp>
    </p:spTree>
    <p:extLst>
      <p:ext uri="{BB962C8B-B14F-4D97-AF65-F5344CB8AC3E}">
        <p14:creationId xmlns:p14="http://schemas.microsoft.com/office/powerpoint/2010/main" val="380265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Text Box 2">
            <a:extLst>
              <a:ext uri="{FF2B5EF4-FFF2-40B4-BE49-F238E27FC236}">
                <a16:creationId xmlns:a16="http://schemas.microsoft.com/office/drawing/2014/main" id="{1F134AFB-3E84-4D2A-B24F-6243CDD68B42}"/>
              </a:ext>
            </a:extLst>
          </p:cNvPr>
          <p:cNvSpPr txBox="1">
            <a:spLocks noChangeArrowheads="1"/>
          </p:cNvSpPr>
          <p:nvPr/>
        </p:nvSpPr>
        <p:spPr bwMode="auto">
          <a:xfrm>
            <a:off x="2209800" y="1676400"/>
            <a:ext cx="51816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Char char="•"/>
            </a:pPr>
            <a:r>
              <a:rPr lang="en-US" altLang="en-US" sz="1800"/>
              <a:t> </a:t>
            </a:r>
            <a:r>
              <a:rPr lang="en-US" altLang="en-US" sz="2000"/>
              <a:t>Our goal is to estimate </a:t>
            </a:r>
            <a:r>
              <a:rPr lang="en-US" altLang="en-US" sz="2000" i="1"/>
              <a:t>w</a:t>
            </a:r>
            <a:r>
              <a:rPr lang="en-US" altLang="en-US" sz="2000"/>
              <a:t> from a training data of &lt;x</a:t>
            </a:r>
            <a:r>
              <a:rPr lang="en-US" altLang="en-US" sz="2000" baseline="-25000"/>
              <a:t>i</a:t>
            </a:r>
            <a:r>
              <a:rPr lang="en-US" altLang="en-US" sz="2000"/>
              <a:t>,y</a:t>
            </a:r>
            <a:r>
              <a:rPr lang="en-US" altLang="en-US" sz="2000" baseline="-25000"/>
              <a:t>i</a:t>
            </a:r>
            <a:r>
              <a:rPr lang="en-US" altLang="en-US" sz="2000"/>
              <a:t>&gt; pairs</a:t>
            </a:r>
          </a:p>
          <a:p>
            <a:pPr eaLnBrk="1" hangingPunct="1">
              <a:spcBef>
                <a:spcPct val="50000"/>
              </a:spcBef>
              <a:buFontTx/>
              <a:buChar char="•"/>
            </a:pPr>
            <a:r>
              <a:rPr lang="en-US" altLang="en-US" sz="2000"/>
              <a:t>  Optimization goal: minimize squared error (least squares):</a:t>
            </a:r>
          </a:p>
          <a:p>
            <a:pPr eaLnBrk="1" hangingPunct="1">
              <a:spcBef>
                <a:spcPct val="50000"/>
              </a:spcBef>
              <a:buFontTx/>
              <a:buChar char="•"/>
            </a:pPr>
            <a:endParaRPr lang="en-US" altLang="en-US" sz="2000"/>
          </a:p>
          <a:p>
            <a:pPr eaLnBrk="1" hangingPunct="1">
              <a:spcBef>
                <a:spcPct val="50000"/>
              </a:spcBef>
              <a:buFontTx/>
              <a:buChar char="•"/>
            </a:pPr>
            <a:endParaRPr lang="en-US" altLang="en-US" sz="2000"/>
          </a:p>
          <a:p>
            <a:pPr eaLnBrk="1" hangingPunct="1">
              <a:spcBef>
                <a:spcPct val="50000"/>
              </a:spcBef>
              <a:buFontTx/>
              <a:buChar char="•"/>
            </a:pPr>
            <a:r>
              <a:rPr lang="en-US" altLang="en-US" sz="2000"/>
              <a:t> Why least squares?</a:t>
            </a:r>
          </a:p>
          <a:p>
            <a:pPr eaLnBrk="1" hangingPunct="1">
              <a:spcBef>
                <a:spcPct val="50000"/>
              </a:spcBef>
            </a:pPr>
            <a:r>
              <a:rPr lang="en-US" altLang="en-US" sz="2000"/>
              <a:t>    - minimizes squared distance between measurements and predicted line</a:t>
            </a:r>
          </a:p>
          <a:p>
            <a:pPr eaLnBrk="1" hangingPunct="1">
              <a:spcBef>
                <a:spcPct val="50000"/>
              </a:spcBef>
            </a:pPr>
            <a:r>
              <a:rPr lang="en-US" altLang="en-US" sz="2000"/>
              <a:t>     - has a nice probabilistic interpretation</a:t>
            </a:r>
          </a:p>
          <a:p>
            <a:pPr eaLnBrk="1" hangingPunct="1">
              <a:spcBef>
                <a:spcPct val="50000"/>
              </a:spcBef>
            </a:pPr>
            <a:r>
              <a:rPr lang="en-US" altLang="en-US" sz="2000"/>
              <a:t>     - the math is pretty</a:t>
            </a:r>
          </a:p>
        </p:txBody>
      </p:sp>
      <p:sp>
        <p:nvSpPr>
          <p:cNvPr id="33794" name="Rectangle 3">
            <a:extLst>
              <a:ext uri="{FF2B5EF4-FFF2-40B4-BE49-F238E27FC236}">
                <a16:creationId xmlns:a16="http://schemas.microsoft.com/office/drawing/2014/main" id="{34BBE693-8AC5-4D2B-BFC2-8539C6B0CC56}"/>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Linear regression</a:t>
            </a:r>
          </a:p>
        </p:txBody>
      </p:sp>
      <p:graphicFrame>
        <p:nvGraphicFramePr>
          <p:cNvPr id="33795" name="Object 1024">
            <a:extLst>
              <a:ext uri="{FF2B5EF4-FFF2-40B4-BE49-F238E27FC236}">
                <a16:creationId xmlns:a16="http://schemas.microsoft.com/office/drawing/2014/main" id="{F94B47D8-6794-4105-9D37-5B6720B1309F}"/>
              </a:ext>
            </a:extLst>
          </p:cNvPr>
          <p:cNvGraphicFramePr>
            <a:graphicFrameLocks noGrp="1" noChangeAspect="1"/>
          </p:cNvGraphicFramePr>
          <p:nvPr>
            <p:ph sz="half" idx="1"/>
          </p:nvPr>
        </p:nvGraphicFramePr>
        <p:xfrm>
          <a:off x="3432175" y="3276600"/>
          <a:ext cx="3130550" cy="728663"/>
        </p:xfrm>
        <a:graphic>
          <a:graphicData uri="http://schemas.openxmlformats.org/presentationml/2006/ole">
            <mc:AlternateContent xmlns:mc="http://schemas.openxmlformats.org/markup-compatibility/2006">
              <mc:Choice xmlns:v="urn:schemas-microsoft-com:vml" Requires="v">
                <p:oleObj spid="_x0000_s4106" name="Equation" r:id="rId4" imgW="1473200" imgH="342900" progId="Equation.3">
                  <p:embed/>
                </p:oleObj>
              </mc:Choice>
              <mc:Fallback>
                <p:oleObj name="Equation" r:id="rId4" imgW="1473200" imgH="342900" progId="Equation.3">
                  <p:embed/>
                  <p:pic>
                    <p:nvPicPr>
                      <p:cNvPr id="33795" name="Object 1024">
                        <a:extLst>
                          <a:ext uri="{FF2B5EF4-FFF2-40B4-BE49-F238E27FC236}">
                            <a16:creationId xmlns:a16="http://schemas.microsoft.com/office/drawing/2014/main" id="{F94B47D8-6794-4105-9D37-5B6720B130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2175" y="3276600"/>
                        <a:ext cx="3130550" cy="72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3808" name="Object 1025">
            <a:extLst>
              <a:ext uri="{FF2B5EF4-FFF2-40B4-BE49-F238E27FC236}">
                <a16:creationId xmlns:a16="http://schemas.microsoft.com/office/drawing/2014/main" id="{6257738F-49A3-4281-A1B1-10316990D930}"/>
              </a:ext>
            </a:extLst>
          </p:cNvPr>
          <p:cNvGraphicFramePr>
            <a:graphicFrameLocks noGrp="1" noChangeAspect="1"/>
          </p:cNvGraphicFramePr>
          <p:nvPr>
            <p:ph sz="half" idx="2"/>
          </p:nvPr>
        </p:nvGraphicFramePr>
        <p:xfrm>
          <a:off x="8229600" y="1295400"/>
          <a:ext cx="2222500" cy="555625"/>
        </p:xfrm>
        <a:graphic>
          <a:graphicData uri="http://schemas.openxmlformats.org/presentationml/2006/ole">
            <mc:AlternateContent xmlns:mc="http://schemas.openxmlformats.org/markup-compatibility/2006">
              <mc:Choice xmlns:v="urn:schemas-microsoft-com:vml" Requires="v">
                <p:oleObj spid="_x0000_s4107" name="Equation" r:id="rId6" imgW="711200" imgH="177800" progId="Equation.3">
                  <p:embed/>
                </p:oleObj>
              </mc:Choice>
              <mc:Fallback>
                <p:oleObj name="Equation" r:id="rId6" imgW="711200" imgH="177800" progId="Equation.3">
                  <p:embed/>
                  <p:pic>
                    <p:nvPicPr>
                      <p:cNvPr id="33808" name="Object 1025">
                        <a:extLst>
                          <a:ext uri="{FF2B5EF4-FFF2-40B4-BE49-F238E27FC236}">
                            <a16:creationId xmlns:a16="http://schemas.microsoft.com/office/drawing/2014/main" id="{6257738F-49A3-4281-A1B1-10316990D9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9600" y="1295400"/>
                        <a:ext cx="2222500"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3796" name="Line 5">
            <a:extLst>
              <a:ext uri="{FF2B5EF4-FFF2-40B4-BE49-F238E27FC236}">
                <a16:creationId xmlns:a16="http://schemas.microsoft.com/office/drawing/2014/main" id="{8C6A1356-5308-4CA2-842A-3CF049B44205}"/>
              </a:ext>
            </a:extLst>
          </p:cNvPr>
          <p:cNvSpPr>
            <a:spLocks noChangeShapeType="1"/>
          </p:cNvSpPr>
          <p:nvPr/>
        </p:nvSpPr>
        <p:spPr bwMode="auto">
          <a:xfrm flipH="1">
            <a:off x="8001000" y="3429000"/>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33797" name="Line 6">
            <a:extLst>
              <a:ext uri="{FF2B5EF4-FFF2-40B4-BE49-F238E27FC236}">
                <a16:creationId xmlns:a16="http://schemas.microsoft.com/office/drawing/2014/main" id="{5FA28AFC-B5AE-421B-ACFC-7F4F72DE8683}"/>
              </a:ext>
            </a:extLst>
          </p:cNvPr>
          <p:cNvSpPr>
            <a:spLocks noChangeShapeType="1"/>
          </p:cNvSpPr>
          <p:nvPr/>
        </p:nvSpPr>
        <p:spPr bwMode="auto">
          <a:xfrm flipV="1">
            <a:off x="8001000" y="15240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33798" name="Oval 7">
            <a:extLst>
              <a:ext uri="{FF2B5EF4-FFF2-40B4-BE49-F238E27FC236}">
                <a16:creationId xmlns:a16="http://schemas.microsoft.com/office/drawing/2014/main" id="{3ACF6250-E294-4DA1-B92D-4AB7918BCAFB}"/>
              </a:ext>
            </a:extLst>
          </p:cNvPr>
          <p:cNvSpPr>
            <a:spLocks noChangeArrowheads="1"/>
          </p:cNvSpPr>
          <p:nvPr/>
        </p:nvSpPr>
        <p:spPr bwMode="auto">
          <a:xfrm>
            <a:off x="8534400" y="29718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3799" name="Line 8">
            <a:extLst>
              <a:ext uri="{FF2B5EF4-FFF2-40B4-BE49-F238E27FC236}">
                <a16:creationId xmlns:a16="http://schemas.microsoft.com/office/drawing/2014/main" id="{36E5629F-9C63-46A3-9D9C-2BC6399A6F1E}"/>
              </a:ext>
            </a:extLst>
          </p:cNvPr>
          <p:cNvSpPr>
            <a:spLocks noChangeShapeType="1"/>
          </p:cNvSpPr>
          <p:nvPr/>
        </p:nvSpPr>
        <p:spPr bwMode="auto">
          <a:xfrm flipV="1">
            <a:off x="8001000" y="2057400"/>
            <a:ext cx="16002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33800" name="Oval 9">
            <a:extLst>
              <a:ext uri="{FF2B5EF4-FFF2-40B4-BE49-F238E27FC236}">
                <a16:creationId xmlns:a16="http://schemas.microsoft.com/office/drawing/2014/main" id="{65FAEC14-3CDB-46A1-BD84-510665A61754}"/>
              </a:ext>
            </a:extLst>
          </p:cNvPr>
          <p:cNvSpPr>
            <a:spLocks noChangeArrowheads="1"/>
          </p:cNvSpPr>
          <p:nvPr/>
        </p:nvSpPr>
        <p:spPr bwMode="auto">
          <a:xfrm>
            <a:off x="8839200" y="24384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3801" name="Oval 10">
            <a:extLst>
              <a:ext uri="{FF2B5EF4-FFF2-40B4-BE49-F238E27FC236}">
                <a16:creationId xmlns:a16="http://schemas.microsoft.com/office/drawing/2014/main" id="{F183A0B2-4307-4EB0-AA01-FDA92EB2C34A}"/>
              </a:ext>
            </a:extLst>
          </p:cNvPr>
          <p:cNvSpPr>
            <a:spLocks noChangeArrowheads="1"/>
          </p:cNvSpPr>
          <p:nvPr/>
        </p:nvSpPr>
        <p:spPr bwMode="auto">
          <a:xfrm>
            <a:off x="8458200" y="27432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3802" name="Oval 11">
            <a:extLst>
              <a:ext uri="{FF2B5EF4-FFF2-40B4-BE49-F238E27FC236}">
                <a16:creationId xmlns:a16="http://schemas.microsoft.com/office/drawing/2014/main" id="{38043232-69F4-46F4-B11A-2EEF40192B29}"/>
              </a:ext>
            </a:extLst>
          </p:cNvPr>
          <p:cNvSpPr>
            <a:spLocks noChangeArrowheads="1"/>
          </p:cNvSpPr>
          <p:nvPr/>
        </p:nvSpPr>
        <p:spPr bwMode="auto">
          <a:xfrm>
            <a:off x="9372600" y="25146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3803" name="Oval 12">
            <a:extLst>
              <a:ext uri="{FF2B5EF4-FFF2-40B4-BE49-F238E27FC236}">
                <a16:creationId xmlns:a16="http://schemas.microsoft.com/office/drawing/2014/main" id="{636D7DB5-5D9B-4FF5-9C68-95DA4CEDA551}"/>
              </a:ext>
            </a:extLst>
          </p:cNvPr>
          <p:cNvSpPr>
            <a:spLocks noChangeArrowheads="1"/>
          </p:cNvSpPr>
          <p:nvPr/>
        </p:nvSpPr>
        <p:spPr bwMode="auto">
          <a:xfrm>
            <a:off x="9067800" y="27432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3804" name="Oval 13">
            <a:extLst>
              <a:ext uri="{FF2B5EF4-FFF2-40B4-BE49-F238E27FC236}">
                <a16:creationId xmlns:a16="http://schemas.microsoft.com/office/drawing/2014/main" id="{7AA2D8E9-48A7-4C1D-9443-4756A8008C63}"/>
              </a:ext>
            </a:extLst>
          </p:cNvPr>
          <p:cNvSpPr>
            <a:spLocks noChangeArrowheads="1"/>
          </p:cNvSpPr>
          <p:nvPr/>
        </p:nvSpPr>
        <p:spPr bwMode="auto">
          <a:xfrm>
            <a:off x="9601200" y="22098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3805" name="Oval 14">
            <a:extLst>
              <a:ext uri="{FF2B5EF4-FFF2-40B4-BE49-F238E27FC236}">
                <a16:creationId xmlns:a16="http://schemas.microsoft.com/office/drawing/2014/main" id="{6872CE88-2F3C-4407-9CD9-0083BBCF75B1}"/>
              </a:ext>
            </a:extLst>
          </p:cNvPr>
          <p:cNvSpPr>
            <a:spLocks noChangeArrowheads="1"/>
          </p:cNvSpPr>
          <p:nvPr/>
        </p:nvSpPr>
        <p:spPr bwMode="auto">
          <a:xfrm>
            <a:off x="9067800" y="20574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3806" name="Text Box 15">
            <a:extLst>
              <a:ext uri="{FF2B5EF4-FFF2-40B4-BE49-F238E27FC236}">
                <a16:creationId xmlns:a16="http://schemas.microsoft.com/office/drawing/2014/main" id="{A2B47C50-BDBF-4E93-9727-260E54051175}"/>
              </a:ext>
            </a:extLst>
          </p:cNvPr>
          <p:cNvSpPr txBox="1">
            <a:spLocks noChangeArrowheads="1"/>
          </p:cNvSpPr>
          <p:nvPr/>
        </p:nvSpPr>
        <p:spPr bwMode="auto">
          <a:xfrm>
            <a:off x="9677400" y="35814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t>X</a:t>
            </a:r>
          </a:p>
        </p:txBody>
      </p:sp>
      <p:sp>
        <p:nvSpPr>
          <p:cNvPr id="33807" name="Text Box 16">
            <a:extLst>
              <a:ext uri="{FF2B5EF4-FFF2-40B4-BE49-F238E27FC236}">
                <a16:creationId xmlns:a16="http://schemas.microsoft.com/office/drawing/2014/main" id="{9F220970-4C81-4B39-8622-63AA3BB1B871}"/>
              </a:ext>
            </a:extLst>
          </p:cNvPr>
          <p:cNvSpPr txBox="1">
            <a:spLocks noChangeArrowheads="1"/>
          </p:cNvSpPr>
          <p:nvPr/>
        </p:nvSpPr>
        <p:spPr bwMode="auto">
          <a:xfrm>
            <a:off x="7467600" y="13716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t>Y</a:t>
            </a:r>
          </a:p>
        </p:txBody>
      </p:sp>
      <p:sp>
        <p:nvSpPr>
          <p:cNvPr id="641042" name="Text Box 18">
            <a:extLst>
              <a:ext uri="{FF2B5EF4-FFF2-40B4-BE49-F238E27FC236}">
                <a16:creationId xmlns:a16="http://schemas.microsoft.com/office/drawing/2014/main" id="{43116440-9DAA-4959-B1EC-01FA45C911D3}"/>
              </a:ext>
            </a:extLst>
          </p:cNvPr>
          <p:cNvSpPr txBox="1">
            <a:spLocks noChangeArrowheads="1"/>
          </p:cNvSpPr>
          <p:nvPr/>
        </p:nvSpPr>
        <p:spPr bwMode="auto">
          <a:xfrm>
            <a:off x="7620000" y="464820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solidFill>
                  <a:srgbClr val="FF0000"/>
                </a:solidFill>
              </a:rPr>
              <a:t>see HW</a:t>
            </a:r>
          </a:p>
        </p:txBody>
      </p:sp>
      <p:sp>
        <p:nvSpPr>
          <p:cNvPr id="641043" name="Line 19">
            <a:extLst>
              <a:ext uri="{FF2B5EF4-FFF2-40B4-BE49-F238E27FC236}">
                <a16:creationId xmlns:a16="http://schemas.microsoft.com/office/drawing/2014/main" id="{3B6CBD3A-B732-43BE-978F-20898BD0B2A8}"/>
              </a:ext>
            </a:extLst>
          </p:cNvPr>
          <p:cNvSpPr>
            <a:spLocks noChangeShapeType="1"/>
          </p:cNvSpPr>
          <p:nvPr/>
        </p:nvSpPr>
        <p:spPr bwMode="auto">
          <a:xfrm flipH="1">
            <a:off x="7010400" y="5029200"/>
            <a:ext cx="609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MY"/>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102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102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102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1026">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410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10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4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SUBSTITUTION_ID" val="{1FA8AF4B-210F-48BD-A123-80EC084EBE89}"/>
</p:tagLst>
</file>

<file path=ppt/tags/tag2.xml><?xml version="1.0" encoding="utf-8"?>
<p:tagLst xmlns:a="http://schemas.openxmlformats.org/drawingml/2006/main" xmlns:r="http://schemas.openxmlformats.org/officeDocument/2006/relationships" xmlns:p="http://schemas.openxmlformats.org/presentationml/2006/main">
  <p:tag name="MMPROD_SUBSTITUTION_ID" val="{E34A2D56-4912-4ED9-BBB1-3342605CE156}"/>
</p:tagLst>
</file>

<file path=ppt/tags/tag3.xml><?xml version="1.0" encoding="utf-8"?>
<p:tagLst xmlns:a="http://schemas.openxmlformats.org/drawingml/2006/main" xmlns:r="http://schemas.openxmlformats.org/officeDocument/2006/relationships" xmlns:p="http://schemas.openxmlformats.org/presentationml/2006/main">
  <p:tag name="MMPROD_SUBSTITUTION_ID" val="{784346FC-2F8F-4172-9982-1774193C6D7E}"/>
</p:tagLst>
</file>

<file path=ppt/tags/tag4.xml><?xml version="1.0" encoding="utf-8"?>
<p:tagLst xmlns:a="http://schemas.openxmlformats.org/drawingml/2006/main" xmlns:r="http://schemas.openxmlformats.org/officeDocument/2006/relationships" xmlns:p="http://schemas.openxmlformats.org/presentationml/2006/main">
  <p:tag name="MMPROD_SUBSTITUTION_ID" val="{30DE1693-BFE8-4A30-97AE-1E5E0C1C7735}"/>
</p:tagLst>
</file>

<file path=ppt/tags/tag5.xml><?xml version="1.0" encoding="utf-8"?>
<p:tagLst xmlns:a="http://schemas.openxmlformats.org/drawingml/2006/main" xmlns:r="http://schemas.openxmlformats.org/officeDocument/2006/relationships" xmlns:p="http://schemas.openxmlformats.org/presentationml/2006/main">
  <p:tag name="MMPROD_SUBSTITUTION_ID" val="{33ABB3CF-4F51-4E1C-8E3E-30228E7216EE}"/>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begin{document}&#10;\[&#10;\mbox{Min }&#10;\frac 12 ||w||^2 + C \sum_{i=1}^n (\xi_i + \xi_i^*)\]&#10;\end{document}&#10;"/>
  <p:tag name="EXTERNALNAME" val="txp_fig"/>
  <p:tag name="BLEND" val="False"/>
  <p:tag name="TRANSPARENT" val="False"/>
  <p:tag name="KEEPFILES" val="False"/>
  <p:tag name="DEBUGPAUSE" val="False"/>
  <p:tag name="RESOLUTION" val="1200"/>
  <p:tag name="TIMEOUT" val="(none)"/>
  <p:tag name="BOXWIDTH" val="348"/>
  <p:tag name="BOXHEIGHT" val="426"/>
  <p:tag name="BOXFONT" val="10"/>
  <p:tag name="BOXWRAP" val="False"/>
  <p:tag name="WORKAROUNDTRANSPARENCYBUG" val="False"/>
  <p:tag name="BITMAPFORMAT" val="pngmono"/>
  <p:tag name="DEBUGINTERACTIVE" val="True"/>
  <p:tag name="ORIGWIDTH" val="272"/>
  <p:tag name="PICTUREFILESIZE" val="17624"/>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begin{document}&#10;\[&#10;\text{subject to }&#10;\begin{cases}&#10;u_i - \mathbf{w}^T \mathbf{x}_i - b \leq \epsilon + \xi_i \\&#10;\mathbf{w}^T \mathbf{x}_i + b - u_i \leq \epsilon + \xi_i^*\\&#10;\xi_i \geq 0, \xi_i^* \geq 0&#10;\end{cases}&#10;\]&#10;\end{document}&#10;"/>
  <p:tag name="EXTERNALNAME" val="txp_fig"/>
  <p:tag name="BLEND" val="False"/>
  <p:tag name="TRANSPARENT" val="False"/>
  <p:tag name="KEEPFILES" val="False"/>
  <p:tag name="DEBUGPAUSE" val="False"/>
  <p:tag name="RESOLUTION" val="1200"/>
  <p:tag name="TIMEOUT" val="(none)"/>
  <p:tag name="BOXWIDTH" val="348"/>
  <p:tag name="BOXHEIGHT" val="426"/>
  <p:tag name="BOXFONT" val="10"/>
  <p:tag name="BOXWRAP" val="False"/>
  <p:tag name="WORKAROUNDTRANSPARENCYBUG" val="False"/>
  <p:tag name="BITMAPFORMAT" val="pngmono"/>
  <p:tag name="DEBUGINTERACTIVE" val="True"/>
  <p:tag name="ORIGWIDTH" val="343"/>
  <p:tag name="PICTUREFILESIZE" val="35828"/>
</p:tagLst>
</file>

<file path=ppt/tags/tag8.xml><?xml version="1.0" encoding="utf-8"?>
<p:tagLst xmlns:a="http://schemas.openxmlformats.org/drawingml/2006/main" xmlns:r="http://schemas.openxmlformats.org/officeDocument/2006/relationships" xmlns:p="http://schemas.openxmlformats.org/presentationml/2006/main">
  <p:tag name="MMPROD_SUBSTITUTION_ID" val="{847F60A4-4656-4793-AE4A-064AF890836F}"/>
</p:tagLst>
</file>

<file path=ppt/tags/tag9.xml><?xml version="1.0" encoding="utf-8"?>
<p:tagLst xmlns:a="http://schemas.openxmlformats.org/drawingml/2006/main" xmlns:r="http://schemas.openxmlformats.org/officeDocument/2006/relationships" xmlns:p="http://schemas.openxmlformats.org/presentationml/2006/main">
  <p:tag name="MMPROD_SUBSTITUTION_ID" val="{C92624D2-6342-48C9-A4D8-1FEA2CFF6489}"/>
</p:tagLst>
</file>

<file path=ppt/theme/theme1.xml><?xml version="1.0" encoding="utf-8"?>
<a:theme xmlns:a="http://schemas.openxmlformats.org/drawingml/2006/main" name="Feathered">
  <a:themeElements>
    <a:clrScheme name="Feathered">
      <a:dk1>
        <a:sysClr val="windowText" lastClr="000000"/>
      </a:dk1>
      <a:lt1>
        <a:sysClr val="window" lastClr="FFFFFF"/>
      </a:lt1>
      <a:dk2>
        <a:srgbClr val="1C181C"/>
      </a:dk2>
      <a:lt2>
        <a:srgbClr val="FEFCF7"/>
      </a:lt2>
      <a:accent1>
        <a:srgbClr val="72626E"/>
      </a:accent1>
      <a:accent2>
        <a:srgbClr val="AD8082"/>
      </a:accent2>
      <a:accent3>
        <a:srgbClr val="E9B29A"/>
      </a:accent3>
      <a:accent4>
        <a:srgbClr val="72A59F"/>
      </a:accent4>
      <a:accent5>
        <a:srgbClr val="798375"/>
      </a:accent5>
      <a:accent6>
        <a:srgbClr val="336971"/>
      </a:accent6>
      <a:hlink>
        <a:srgbClr val="72A59F"/>
      </a:hlink>
      <a:folHlink>
        <a:srgbClr val="72626E"/>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dictive_modeling" id="{5C5BBFBD-F9AD-4B03-9FB7-2619E5E5F4FD}" vid="{AF7AB9BA-B99A-45CB-B7A9-6D08F82BC1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2349</Words>
  <Application>Microsoft Office PowerPoint</Application>
  <PresentationFormat>Widescreen</PresentationFormat>
  <Paragraphs>470</Paragraphs>
  <Slides>50</Slides>
  <Notes>23</Notes>
  <HiddenSlides>1</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5</vt:i4>
      </vt:variant>
      <vt:variant>
        <vt:lpstr>Slide Titles</vt:lpstr>
      </vt:variant>
      <vt:variant>
        <vt:i4>50</vt:i4>
      </vt:variant>
    </vt:vector>
  </HeadingPairs>
  <TitlesOfParts>
    <vt:vector size="65" baseType="lpstr">
      <vt:lpstr>Arial</vt:lpstr>
      <vt:lpstr>Arial Black</vt:lpstr>
      <vt:lpstr>Arial Narrow</vt:lpstr>
      <vt:lpstr>Calibri</vt:lpstr>
      <vt:lpstr>Century Schoolbook</vt:lpstr>
      <vt:lpstr>Corbel</vt:lpstr>
      <vt:lpstr>Courier New</vt:lpstr>
      <vt:lpstr>Symbol</vt:lpstr>
      <vt:lpstr>Tahoma</vt:lpstr>
      <vt:lpstr>Feathered</vt:lpstr>
      <vt:lpstr>Chart</vt:lpstr>
      <vt:lpstr>Equation</vt:lpstr>
      <vt:lpstr>Microsoft Equation 3.0</vt:lpstr>
      <vt:lpstr>Microsoft Equation</vt:lpstr>
      <vt:lpstr>Microsoft 公式 3.0</vt:lpstr>
      <vt:lpstr>Predictive modelling  </vt:lpstr>
      <vt:lpstr>Objectives of the course</vt:lpstr>
      <vt:lpstr>Data TYPEs</vt:lpstr>
      <vt:lpstr>Correlation </vt:lpstr>
      <vt:lpstr>Linear regression</vt:lpstr>
      <vt:lpstr>Linear regression</vt:lpstr>
      <vt:lpstr>Nomenclature of predictive modelling </vt:lpstr>
      <vt:lpstr>Linear Regression Prediction Formula</vt:lpstr>
      <vt:lpstr>Linear regression</vt:lpstr>
      <vt:lpstr>Solving linear regression</vt:lpstr>
      <vt:lpstr>Solving linear regression</vt:lpstr>
      <vt:lpstr>Regression example</vt:lpstr>
      <vt:lpstr>Regression example</vt:lpstr>
      <vt:lpstr>Regression example</vt:lpstr>
      <vt:lpstr>Bias term</vt:lpstr>
      <vt:lpstr>Bias term</vt:lpstr>
      <vt:lpstr>Multivariate regression</vt:lpstr>
      <vt:lpstr>Multivariate regression</vt:lpstr>
      <vt:lpstr>y=10+3x12-2x22+</vt:lpstr>
      <vt:lpstr>Non-Linear basis function</vt:lpstr>
      <vt:lpstr>Non-linear basis functions</vt:lpstr>
      <vt:lpstr>General linear regression problem</vt:lpstr>
      <vt:lpstr>Logistic Regression Prediction Formula</vt:lpstr>
      <vt:lpstr>What is Machine Learning?</vt:lpstr>
      <vt:lpstr>Types of Learning</vt:lpstr>
      <vt:lpstr>Machine Learning Based Predictive modeling</vt:lpstr>
      <vt:lpstr>Definition of Gaussian Process Regression (GPR)</vt:lpstr>
      <vt:lpstr>Linear regression updated by GPR</vt:lpstr>
      <vt:lpstr>Kernel function</vt:lpstr>
      <vt:lpstr>GP for Regression</vt:lpstr>
      <vt:lpstr>GP for regression</vt:lpstr>
      <vt:lpstr>GP for Regression</vt:lpstr>
      <vt:lpstr>GP for Regression</vt:lpstr>
      <vt:lpstr>Epsilon Support Vector Regression (e-SVR)</vt:lpstr>
      <vt:lpstr>A decision tree: classification</vt:lpstr>
      <vt:lpstr>Introduction</vt:lpstr>
      <vt:lpstr>Comparison of Brains and Traditional Computers</vt:lpstr>
      <vt:lpstr>Biological Inspiration</vt:lpstr>
      <vt:lpstr>Neurons in the Brain</vt:lpstr>
      <vt:lpstr>Learning in the Brain</vt:lpstr>
      <vt:lpstr>Perceptrons</vt:lpstr>
      <vt:lpstr>PowerPoint Presentation</vt:lpstr>
      <vt:lpstr>Activation Function</vt:lpstr>
      <vt:lpstr>PowerPoint Presentation</vt:lpstr>
      <vt:lpstr>ANN Architecture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Predictive modelling</dc:title>
  <dc:creator>Sayed Ameenuddin Irfan - Dr (R&amp;I/UTP)</dc:creator>
  <cp:lastModifiedBy>Sayed Ameenuddin Irfan - Dr (R&amp;I/UTP)</cp:lastModifiedBy>
  <cp:revision>4</cp:revision>
  <dcterms:created xsi:type="dcterms:W3CDTF">2021-01-14T14:11:24Z</dcterms:created>
  <dcterms:modified xsi:type="dcterms:W3CDTF">2021-01-14T14:16:25Z</dcterms:modified>
</cp:coreProperties>
</file>